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  <p:sldMasterId id="2147483677" r:id="rId3"/>
  </p:sldMasterIdLst>
  <p:notesMasterIdLst>
    <p:notesMasterId r:id="rId40"/>
  </p:notesMasterIdLst>
  <p:sldIdLst>
    <p:sldId id="295" r:id="rId4"/>
    <p:sldId id="297" r:id="rId5"/>
    <p:sldId id="257" r:id="rId6"/>
    <p:sldId id="333" r:id="rId7"/>
    <p:sldId id="298" r:id="rId8"/>
    <p:sldId id="299" r:id="rId9"/>
    <p:sldId id="335" r:id="rId10"/>
    <p:sldId id="259" r:id="rId11"/>
    <p:sldId id="300" r:id="rId12"/>
    <p:sldId id="301" r:id="rId13"/>
    <p:sldId id="302" r:id="rId14"/>
    <p:sldId id="305" r:id="rId15"/>
    <p:sldId id="303" r:id="rId16"/>
    <p:sldId id="304" r:id="rId17"/>
    <p:sldId id="306" r:id="rId18"/>
    <p:sldId id="309" r:id="rId19"/>
    <p:sldId id="307" r:id="rId20"/>
    <p:sldId id="336" r:id="rId21"/>
    <p:sldId id="317" r:id="rId22"/>
    <p:sldId id="318" r:id="rId23"/>
    <p:sldId id="319" r:id="rId24"/>
    <p:sldId id="320" r:id="rId25"/>
    <p:sldId id="321" r:id="rId26"/>
    <p:sldId id="322" r:id="rId27"/>
    <p:sldId id="312" r:id="rId28"/>
    <p:sldId id="323" r:id="rId29"/>
    <p:sldId id="325" r:id="rId30"/>
    <p:sldId id="337" r:id="rId31"/>
    <p:sldId id="331" r:id="rId32"/>
    <p:sldId id="283" r:id="rId33"/>
    <p:sldId id="332" r:id="rId34"/>
    <p:sldId id="330" r:id="rId35"/>
    <p:sldId id="328" r:id="rId36"/>
    <p:sldId id="285" r:id="rId37"/>
    <p:sldId id="327" r:id="rId38"/>
    <p:sldId id="326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hVUzD5HHZZGY5v4RHwYbgE1N72b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423418-96BC-E574-928E-F19128F2DE22}" name="klemen.strmsnik" initials="k" userId="S::klemen.strmsnik@zavita.si::54760226-a7bf-4035-be8a-c085f142e372" providerId="AD"/>
  <p188:author id="{C6C3EE63-F555-7062-3558-B25FE5BE4156}" name="Adele Bucella" initials="AB" userId="43f89895c35592f4" providerId="Windows Live"/>
  <p188:author id="{DC2F86A0-ABB3-705A-1407-9CA152D14513}" name="Agnieszka Siluszek" initials="AS" userId="S::Agnieszka@urban-initiative.eu::4eeefd14-b4e0-4681-8ff2-8ffeb75e57d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9E90"/>
    <a:srgbClr val="1C9F8F"/>
    <a:srgbClr val="89A8CD"/>
    <a:srgbClr val="313669"/>
    <a:srgbClr val="141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1E45F3-04B3-4918-A1BC-8B68B21927DF}" v="3" dt="2025-09-19T17:50:46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000" autoAdjust="0"/>
  </p:normalViewPr>
  <p:slideViewPr>
    <p:cSldViewPr snapToGrid="0">
      <p:cViewPr varScale="1">
        <p:scale>
          <a:sx n="60" d="100"/>
          <a:sy n="60" d="100"/>
        </p:scale>
        <p:origin x="1460" y="2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50" Type="http://schemas.openxmlformats.org/officeDocument/2006/relationships/customXml" Target="../customXml/item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customXml" Target="../customXml/item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5.xml"/><Relationship Id="rId51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microsoft.com/office/2016/11/relationships/changesInfo" Target="changesInfos/changesInfo1.xml"/><Relationship Id="rId20" Type="http://schemas.openxmlformats.org/officeDocument/2006/relationships/slide" Target="slides/slide17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ele Bucella" userId="43f89895c35592f4" providerId="LiveId" clId="{BBD907ED-94D7-4F50-A8F3-02ABAD6FC17E}"/>
    <pc:docChg chg="undo custSel modSld">
      <pc:chgData name="Adele Bucella" userId="43f89895c35592f4" providerId="LiveId" clId="{BBD907ED-94D7-4F50-A8F3-02ABAD6FC17E}" dt="2025-09-19T17:54:17.730" v="255" actId="20577"/>
      <pc:docMkLst>
        <pc:docMk/>
      </pc:docMkLst>
      <pc:sldChg chg="modSp mod">
        <pc:chgData name="Adele Bucella" userId="43f89895c35592f4" providerId="LiveId" clId="{BBD907ED-94D7-4F50-A8F3-02ABAD6FC17E}" dt="2025-09-19T17:45:22.853" v="33" actId="20577"/>
        <pc:sldMkLst>
          <pc:docMk/>
          <pc:sldMk cId="566402141" sldId="309"/>
        </pc:sldMkLst>
        <pc:spChg chg="mod">
          <ac:chgData name="Adele Bucella" userId="43f89895c35592f4" providerId="LiveId" clId="{BBD907ED-94D7-4F50-A8F3-02ABAD6FC17E}" dt="2025-09-19T17:45:22.853" v="33" actId="20577"/>
          <ac:spMkLst>
            <pc:docMk/>
            <pc:sldMk cId="566402141" sldId="309"/>
            <ac:spMk id="6" creationId="{4820098F-BA75-0AC1-FA02-AAB646719F9B}"/>
          </ac:spMkLst>
        </pc:spChg>
      </pc:sldChg>
      <pc:sldChg chg="modSp mod">
        <pc:chgData name="Adele Bucella" userId="43f89895c35592f4" providerId="LiveId" clId="{BBD907ED-94D7-4F50-A8F3-02ABAD6FC17E}" dt="2025-09-19T17:47:16.443" v="82" actId="6549"/>
        <pc:sldMkLst>
          <pc:docMk/>
          <pc:sldMk cId="549306094" sldId="318"/>
        </pc:sldMkLst>
        <pc:spChg chg="mod">
          <ac:chgData name="Adele Bucella" userId="43f89895c35592f4" providerId="LiveId" clId="{BBD907ED-94D7-4F50-A8F3-02ABAD6FC17E}" dt="2025-09-19T17:47:16.443" v="82" actId="6549"/>
          <ac:spMkLst>
            <pc:docMk/>
            <pc:sldMk cId="549306094" sldId="318"/>
            <ac:spMk id="7" creationId="{AB54B291-3700-BAC7-FC6F-53A6B7507796}"/>
          </ac:spMkLst>
        </pc:spChg>
      </pc:sldChg>
      <pc:sldChg chg="addSp delSp modSp mod">
        <pc:chgData name="Adele Bucella" userId="43f89895c35592f4" providerId="LiveId" clId="{BBD907ED-94D7-4F50-A8F3-02ABAD6FC17E}" dt="2025-09-19T17:49:17.443" v="178" actId="1076"/>
        <pc:sldMkLst>
          <pc:docMk/>
          <pc:sldMk cId="3534250549" sldId="319"/>
        </pc:sldMkLst>
        <pc:spChg chg="mod">
          <ac:chgData name="Adele Bucella" userId="43f89895c35592f4" providerId="LiveId" clId="{BBD907ED-94D7-4F50-A8F3-02ABAD6FC17E}" dt="2025-09-19T17:48:18.093" v="175" actId="20577"/>
          <ac:spMkLst>
            <pc:docMk/>
            <pc:sldMk cId="3534250549" sldId="319"/>
            <ac:spMk id="6" creationId="{FDFE1219-AB0F-5E79-D8C3-870B86A89BA2}"/>
          </ac:spMkLst>
        </pc:spChg>
        <pc:picChg chg="del">
          <ac:chgData name="Adele Bucella" userId="43f89895c35592f4" providerId="LiveId" clId="{BBD907ED-94D7-4F50-A8F3-02ABAD6FC17E}" dt="2025-09-19T17:47:56.994" v="119" actId="478"/>
          <ac:picMkLst>
            <pc:docMk/>
            <pc:sldMk cId="3534250549" sldId="319"/>
            <ac:picMk id="4" creationId="{B15E452C-8341-1532-D9A9-908D96CBBCC5}"/>
          </ac:picMkLst>
        </pc:picChg>
        <pc:picChg chg="add mod">
          <ac:chgData name="Adele Bucella" userId="43f89895c35592f4" providerId="LiveId" clId="{BBD907ED-94D7-4F50-A8F3-02ABAD6FC17E}" dt="2025-09-19T17:49:17.443" v="178" actId="1076"/>
          <ac:picMkLst>
            <pc:docMk/>
            <pc:sldMk cId="3534250549" sldId="319"/>
            <ac:picMk id="5" creationId="{60EB07E3-AF77-A416-CB80-3063AF55C375}"/>
          </ac:picMkLst>
        </pc:picChg>
      </pc:sldChg>
      <pc:sldChg chg="modSp mod">
        <pc:chgData name="Adele Bucella" userId="43f89895c35592f4" providerId="LiveId" clId="{BBD907ED-94D7-4F50-A8F3-02ABAD6FC17E}" dt="2025-09-19T17:50:46.212" v="198"/>
        <pc:sldMkLst>
          <pc:docMk/>
          <pc:sldMk cId="1639002703" sldId="320"/>
        </pc:sldMkLst>
        <pc:spChg chg="mod">
          <ac:chgData name="Adele Bucella" userId="43f89895c35592f4" providerId="LiveId" clId="{BBD907ED-94D7-4F50-A8F3-02ABAD6FC17E}" dt="2025-09-19T17:50:46.212" v="198"/>
          <ac:spMkLst>
            <pc:docMk/>
            <pc:sldMk cId="1639002703" sldId="320"/>
            <ac:spMk id="6" creationId="{37A6EC77-9BFC-F168-3099-75618F3E0298}"/>
          </ac:spMkLst>
        </pc:spChg>
        <pc:picChg chg="mod">
          <ac:chgData name="Adele Bucella" userId="43f89895c35592f4" providerId="LiveId" clId="{BBD907ED-94D7-4F50-A8F3-02ABAD6FC17E}" dt="2025-09-19T17:50:19.668" v="197" actId="14100"/>
          <ac:picMkLst>
            <pc:docMk/>
            <pc:sldMk cId="1639002703" sldId="320"/>
            <ac:picMk id="3" creationId="{BAA0CC4C-600F-D11E-38BF-5558013F8EDC}"/>
          </ac:picMkLst>
        </pc:picChg>
      </pc:sldChg>
      <pc:sldChg chg="addSp delSp modSp mod">
        <pc:chgData name="Adele Bucella" userId="43f89895c35592f4" providerId="LiveId" clId="{BBD907ED-94D7-4F50-A8F3-02ABAD6FC17E}" dt="2025-09-19T17:54:17.730" v="255" actId="20577"/>
        <pc:sldMkLst>
          <pc:docMk/>
          <pc:sldMk cId="3508066238" sldId="323"/>
        </pc:sldMkLst>
        <pc:spChg chg="mod">
          <ac:chgData name="Adele Bucella" userId="43f89895c35592f4" providerId="LiveId" clId="{BBD907ED-94D7-4F50-A8F3-02ABAD6FC17E}" dt="2025-09-19T17:54:17.730" v="255" actId="20577"/>
          <ac:spMkLst>
            <pc:docMk/>
            <pc:sldMk cId="3508066238" sldId="323"/>
            <ac:spMk id="4" creationId="{90CB6775-10DC-0901-DDE4-A9EF2E8DD219}"/>
          </ac:spMkLst>
        </pc:spChg>
        <pc:picChg chg="del mod">
          <ac:chgData name="Adele Bucella" userId="43f89895c35592f4" providerId="LiveId" clId="{BBD907ED-94D7-4F50-A8F3-02ABAD6FC17E}" dt="2025-09-19T17:53:37.724" v="200" actId="478"/>
          <ac:picMkLst>
            <pc:docMk/>
            <pc:sldMk cId="3508066238" sldId="323"/>
            <ac:picMk id="2" creationId="{1EE6641F-3337-4B6E-5E14-8C40C937E461}"/>
          </ac:picMkLst>
        </pc:picChg>
        <pc:picChg chg="add mod">
          <ac:chgData name="Adele Bucella" userId="43f89895c35592f4" providerId="LiveId" clId="{BBD907ED-94D7-4F50-A8F3-02ABAD6FC17E}" dt="2025-09-19T17:53:49.532" v="204" actId="14100"/>
          <ac:picMkLst>
            <pc:docMk/>
            <pc:sldMk cId="3508066238" sldId="323"/>
            <ac:picMk id="5" creationId="{CD9C7632-F51B-2E43-E37D-6662B3AC951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000.PROJEKTI\426.EUI_Expert_assignments\2.Transferability_Study_Guidance\1.Script\POLAR%20DIAGRA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b="0" i="0" u="none" strike="noStrike" baseline="0" noProof="0" dirty="0"/>
              <a:t>EUI-IA TRANSFER CAPACITY PROGRESS</a:t>
            </a:r>
            <a:endParaRPr lang="en-GB" noProof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30023637844795614"/>
          <c:y val="0.30511710706071399"/>
          <c:w val="0.36253694376329693"/>
          <c:h val="0.51680540594051283"/>
        </c:manualLayout>
      </c:layout>
      <c:radarChart>
        <c:radarStyle val="marker"/>
        <c:varyColors val="0"/>
        <c:ser>
          <c:idx val="0"/>
          <c:order val="0"/>
          <c:tx>
            <c:strRef>
              <c:f>List1!$E$2</c:f>
              <c:strCache>
                <c:ptCount val="1"/>
                <c:pt idx="0">
                  <c:v>Baseline</c:v>
                </c:pt>
              </c:strCache>
            </c:strRef>
          </c:tx>
          <c:spPr>
            <a:ln w="28575" cap="rnd">
              <a:solidFill>
                <a:srgbClr val="141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41050"/>
              </a:solidFill>
              <a:ln w="9525">
                <a:solidFill>
                  <a:srgbClr val="141050"/>
                </a:solidFill>
              </a:ln>
              <a:effectLst/>
            </c:spPr>
          </c:marker>
          <c:cat>
            <c:strRef>
              <c:f>List1!$D$3:$D$12</c:f>
              <c:strCache>
                <c:ptCount val="10"/>
                <c:pt idx="0">
                  <c:v>Innovation leadership at the political level</c:v>
                </c:pt>
                <c:pt idx="1">
                  <c:v>Cross-sectoral collaboration in innovation</c:v>
                </c:pt>
                <c:pt idx="2">
                  <c:v>Vertical cooperation in multi-level governance</c:v>
                </c:pt>
                <c:pt idx="3">
                  <c:v>Effectiveness of cross-sectoral colaboration</c:v>
                </c:pt>
                <c:pt idx="4">
                  <c:v>Availability of funds to support innovation activity</c:v>
                </c:pt>
                <c:pt idx="5">
                  <c:v>Capacity to design, prototype and scale innovation pilots</c:v>
                </c:pt>
                <c:pt idx="6">
                  <c:v>City’s ability to work on a transnational level</c:v>
                </c:pt>
                <c:pt idx="7">
                  <c:v>City’s capacity/tolerance for risk</c:v>
                </c:pt>
                <c:pt idx="8">
                  <c:v>City’s capacity to communicate innovation</c:v>
                </c:pt>
                <c:pt idx="9">
                  <c:v>City’s overall capacity for innovation transfer</c:v>
                </c:pt>
              </c:strCache>
            </c:strRef>
          </c:cat>
          <c:val>
            <c:numRef>
              <c:f>List1!$E$3:$E$12</c:f>
              <c:numCache>
                <c:formatCode>General</c:formatCode>
                <c:ptCount val="10"/>
                <c:pt idx="0">
                  <c:v>4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3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59-4F78-B091-40E1910FFE2D}"/>
            </c:ext>
          </c:extLst>
        </c:ser>
        <c:ser>
          <c:idx val="1"/>
          <c:order val="1"/>
          <c:tx>
            <c:strRef>
              <c:f>List1!$F$2</c:f>
              <c:strCache>
                <c:ptCount val="1"/>
                <c:pt idx="0">
                  <c:v>Today</c:v>
                </c:pt>
              </c:strCache>
            </c:strRef>
          </c:tx>
          <c:spPr>
            <a:ln w="28575" cap="rnd">
              <a:solidFill>
                <a:srgbClr val="1C9F8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C9F8F"/>
              </a:solidFill>
              <a:ln w="9525">
                <a:solidFill>
                  <a:srgbClr val="1C9F8F"/>
                </a:solidFill>
              </a:ln>
              <a:effectLst/>
            </c:spPr>
          </c:marker>
          <c:cat>
            <c:strRef>
              <c:f>List1!$D$3:$D$12</c:f>
              <c:strCache>
                <c:ptCount val="10"/>
                <c:pt idx="0">
                  <c:v>Innovation leadership at the political level</c:v>
                </c:pt>
                <c:pt idx="1">
                  <c:v>Cross-sectoral collaboration in innovation</c:v>
                </c:pt>
                <c:pt idx="2">
                  <c:v>Vertical cooperation in multi-level governance</c:v>
                </c:pt>
                <c:pt idx="3">
                  <c:v>Effectiveness of cross-sectoral colaboration</c:v>
                </c:pt>
                <c:pt idx="4">
                  <c:v>Availability of funds to support innovation activity</c:v>
                </c:pt>
                <c:pt idx="5">
                  <c:v>Capacity to design, prototype and scale innovation pilots</c:v>
                </c:pt>
                <c:pt idx="6">
                  <c:v>City’s ability to work on a transnational level</c:v>
                </c:pt>
                <c:pt idx="7">
                  <c:v>City’s capacity/tolerance for risk</c:v>
                </c:pt>
                <c:pt idx="8">
                  <c:v>City’s capacity to communicate innovation</c:v>
                </c:pt>
                <c:pt idx="9">
                  <c:v>City’s overall capacity for innovation transfer</c:v>
                </c:pt>
              </c:strCache>
            </c:strRef>
          </c:cat>
          <c:val>
            <c:numRef>
              <c:f>List1!$F$3:$F$12</c:f>
              <c:numCache>
                <c:formatCode>General</c:formatCode>
                <c:ptCount val="10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4</c:v>
                </c:pt>
                <c:pt idx="5">
                  <c:v>4</c:v>
                </c:pt>
                <c:pt idx="6">
                  <c:v>5</c:v>
                </c:pt>
                <c:pt idx="7">
                  <c:v>4</c:v>
                </c:pt>
                <c:pt idx="8">
                  <c:v>5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59-4F78-B091-40E1910FFE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5169264"/>
        <c:axId val="1885168304"/>
      </c:radarChart>
      <c:catAx>
        <c:axId val="188516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885168304"/>
        <c:crosses val="autoZero"/>
        <c:auto val="1"/>
        <c:lblAlgn val="ctr"/>
        <c:lblOffset val="100"/>
        <c:noMultiLvlLbl val="0"/>
      </c:catAx>
      <c:valAx>
        <c:axId val="188516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885169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1521062992125987"/>
          <c:y val="0.12555015056752375"/>
          <c:w val="0.3584676290463692"/>
          <c:h val="7.38917190597874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587153FD-2832-44B5-5BD5-1C0DC986F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>
            <a:extLst>
              <a:ext uri="{FF2B5EF4-FFF2-40B4-BE49-F238E27FC236}">
                <a16:creationId xmlns:a16="http://schemas.microsoft.com/office/drawing/2014/main" id="{A07B8F00-0012-B535-80C4-D1F5556B7B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>
            <a:extLst>
              <a:ext uri="{FF2B5EF4-FFF2-40B4-BE49-F238E27FC236}">
                <a16:creationId xmlns:a16="http://schemas.microsoft.com/office/drawing/2014/main" id="{4205FEE5-136A-9B76-A8BE-13FA06319B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4686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EEBDEC9B-C371-E3A2-BDDF-9F803CFDB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>
            <a:extLst>
              <a:ext uri="{FF2B5EF4-FFF2-40B4-BE49-F238E27FC236}">
                <a16:creationId xmlns:a16="http://schemas.microsoft.com/office/drawing/2014/main" id="{15D631B2-DF6E-8BE3-5EBB-836D260311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>
            <a:extLst>
              <a:ext uri="{FF2B5EF4-FFF2-40B4-BE49-F238E27FC236}">
                <a16:creationId xmlns:a16="http://schemas.microsoft.com/office/drawing/2014/main" id="{66AF6E8E-9997-13CA-9793-9DFF0249F2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118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FA944A36-8A90-C633-B3CA-D95E14B51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>
            <a:extLst>
              <a:ext uri="{FF2B5EF4-FFF2-40B4-BE49-F238E27FC236}">
                <a16:creationId xmlns:a16="http://schemas.microsoft.com/office/drawing/2014/main" id="{A6F36C9E-0C6E-F6FA-0990-BBDB8FF266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>
            <a:extLst>
              <a:ext uri="{FF2B5EF4-FFF2-40B4-BE49-F238E27FC236}">
                <a16:creationId xmlns:a16="http://schemas.microsoft.com/office/drawing/2014/main" id="{9F245AB4-7E90-05B7-EFEC-80F1B5DDA3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9441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1020EF96-4609-9D9E-6768-3F721A8AD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>
            <a:extLst>
              <a:ext uri="{FF2B5EF4-FFF2-40B4-BE49-F238E27FC236}">
                <a16:creationId xmlns:a16="http://schemas.microsoft.com/office/drawing/2014/main" id="{D33375A7-73F0-7221-87C0-7B44BBCED2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>
            <a:extLst>
              <a:ext uri="{FF2B5EF4-FFF2-40B4-BE49-F238E27FC236}">
                <a16:creationId xmlns:a16="http://schemas.microsoft.com/office/drawing/2014/main" id="{E47C7848-BE06-663B-E763-AE2F4F8DBF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1630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DDC393C2-4C27-2AD1-8954-A93F877D8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>
            <a:extLst>
              <a:ext uri="{FF2B5EF4-FFF2-40B4-BE49-F238E27FC236}">
                <a16:creationId xmlns:a16="http://schemas.microsoft.com/office/drawing/2014/main" id="{0B0EBF46-1AE9-4502-D79C-03C9ADB355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>
            <a:extLst>
              <a:ext uri="{FF2B5EF4-FFF2-40B4-BE49-F238E27FC236}">
                <a16:creationId xmlns:a16="http://schemas.microsoft.com/office/drawing/2014/main" id="{368EBC3D-76AD-E91C-D1BB-D33425754E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6314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A136C01F-A34C-8466-210E-BEFAE68DB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>
            <a:extLst>
              <a:ext uri="{FF2B5EF4-FFF2-40B4-BE49-F238E27FC236}">
                <a16:creationId xmlns:a16="http://schemas.microsoft.com/office/drawing/2014/main" id="{9FBAF3C8-5F66-842D-A581-0D5B0A24D7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>
            <a:extLst>
              <a:ext uri="{FF2B5EF4-FFF2-40B4-BE49-F238E27FC236}">
                <a16:creationId xmlns:a16="http://schemas.microsoft.com/office/drawing/2014/main" id="{BD7F62C9-4ABD-3444-066C-0552D4F73D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1179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59FBD7E0-3B01-22DB-48D1-331395B23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>
            <a:extLst>
              <a:ext uri="{FF2B5EF4-FFF2-40B4-BE49-F238E27FC236}">
                <a16:creationId xmlns:a16="http://schemas.microsoft.com/office/drawing/2014/main" id="{A7BA731F-1C88-4FC2-008F-DBF76A1840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>
            <a:extLst>
              <a:ext uri="{FF2B5EF4-FFF2-40B4-BE49-F238E27FC236}">
                <a16:creationId xmlns:a16="http://schemas.microsoft.com/office/drawing/2014/main" id="{EF2825D4-9C84-74BC-3F55-ACD7A8911D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9903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841F8714-31B8-AFDF-E0E0-D6943111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>
            <a:extLst>
              <a:ext uri="{FF2B5EF4-FFF2-40B4-BE49-F238E27FC236}">
                <a16:creationId xmlns:a16="http://schemas.microsoft.com/office/drawing/2014/main" id="{216614D3-268B-BB5B-CDFA-8AF6945044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>
            <a:extLst>
              <a:ext uri="{FF2B5EF4-FFF2-40B4-BE49-F238E27FC236}">
                <a16:creationId xmlns:a16="http://schemas.microsoft.com/office/drawing/2014/main" id="{504F5572-1BE9-61E4-2962-2E4B11CA4B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2390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FAC1B12B-F0BF-E9B1-159A-DADDA9696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>
            <a:extLst>
              <a:ext uri="{FF2B5EF4-FFF2-40B4-BE49-F238E27FC236}">
                <a16:creationId xmlns:a16="http://schemas.microsoft.com/office/drawing/2014/main" id="{15E564D9-E8CA-DE74-AB2B-A0AE40904C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>
            <a:extLst>
              <a:ext uri="{FF2B5EF4-FFF2-40B4-BE49-F238E27FC236}">
                <a16:creationId xmlns:a16="http://schemas.microsoft.com/office/drawing/2014/main" id="{8307EDDA-D4D1-525C-35FF-B61E9E5014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3199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1CB7D2B5-26EA-7063-5FEE-CF6D75476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>
            <a:extLst>
              <a:ext uri="{FF2B5EF4-FFF2-40B4-BE49-F238E27FC236}">
                <a16:creationId xmlns:a16="http://schemas.microsoft.com/office/drawing/2014/main" id="{4BD57B96-057D-3AB8-5F1B-7E729CA386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>
            <a:extLst>
              <a:ext uri="{FF2B5EF4-FFF2-40B4-BE49-F238E27FC236}">
                <a16:creationId xmlns:a16="http://schemas.microsoft.com/office/drawing/2014/main" id="{CF682CE2-9B3E-5F6D-A7A5-33828A4C50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4399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A5FD0DAB-CFDF-6746-3F7F-08349C9E5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>
            <a:extLst>
              <a:ext uri="{FF2B5EF4-FFF2-40B4-BE49-F238E27FC236}">
                <a16:creationId xmlns:a16="http://schemas.microsoft.com/office/drawing/2014/main" id="{9DFCB13A-834C-1240-556F-AD3B171F19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>
            <a:extLst>
              <a:ext uri="{FF2B5EF4-FFF2-40B4-BE49-F238E27FC236}">
                <a16:creationId xmlns:a16="http://schemas.microsoft.com/office/drawing/2014/main" id="{61E05170-1E3C-7569-D461-8F0F9A31ED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9231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87CE0AA0-1976-B9C8-AE2F-F782B5F4C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>
            <a:extLst>
              <a:ext uri="{FF2B5EF4-FFF2-40B4-BE49-F238E27FC236}">
                <a16:creationId xmlns:a16="http://schemas.microsoft.com/office/drawing/2014/main" id="{83D84F7B-94B7-0BC2-5B7D-840B0CC2AC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>
            <a:extLst>
              <a:ext uri="{FF2B5EF4-FFF2-40B4-BE49-F238E27FC236}">
                <a16:creationId xmlns:a16="http://schemas.microsoft.com/office/drawing/2014/main" id="{6BD9327B-377F-F369-9D4A-713832E612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7728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A081CB06-6444-3865-4DBA-EC8A67CF1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>
            <a:extLst>
              <a:ext uri="{FF2B5EF4-FFF2-40B4-BE49-F238E27FC236}">
                <a16:creationId xmlns:a16="http://schemas.microsoft.com/office/drawing/2014/main" id="{8B6B0075-E7AC-9F5D-FD02-9B4C8760CB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5:notes">
            <a:extLst>
              <a:ext uri="{FF2B5EF4-FFF2-40B4-BE49-F238E27FC236}">
                <a16:creationId xmlns:a16="http://schemas.microsoft.com/office/drawing/2014/main" id="{DCEBA660-3FB8-1681-1D40-DE81A418FA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4156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253677C4-BD5A-A3B8-F351-698859C35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>
            <a:extLst>
              <a:ext uri="{FF2B5EF4-FFF2-40B4-BE49-F238E27FC236}">
                <a16:creationId xmlns:a16="http://schemas.microsoft.com/office/drawing/2014/main" id="{065AEE95-5DAE-44F0-D9B8-5AAF470877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5:notes">
            <a:extLst>
              <a:ext uri="{FF2B5EF4-FFF2-40B4-BE49-F238E27FC236}">
                <a16:creationId xmlns:a16="http://schemas.microsoft.com/office/drawing/2014/main" id="{741AE1C4-E9AB-F9F6-EBA3-388411B6EB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57980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3848FE71-2046-79E8-E065-C3A17BDCC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>
            <a:extLst>
              <a:ext uri="{FF2B5EF4-FFF2-40B4-BE49-F238E27FC236}">
                <a16:creationId xmlns:a16="http://schemas.microsoft.com/office/drawing/2014/main" id="{6215B296-6260-B90A-F85B-394D9904A8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5:notes">
            <a:extLst>
              <a:ext uri="{FF2B5EF4-FFF2-40B4-BE49-F238E27FC236}">
                <a16:creationId xmlns:a16="http://schemas.microsoft.com/office/drawing/2014/main" id="{2912CF0F-7C2A-CE4B-7355-DD2DE05287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49904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082398C6-F8DE-40AA-52AA-4A3CBB274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>
            <a:extLst>
              <a:ext uri="{FF2B5EF4-FFF2-40B4-BE49-F238E27FC236}">
                <a16:creationId xmlns:a16="http://schemas.microsoft.com/office/drawing/2014/main" id="{E0BB95DF-7B1C-0D1F-F87E-1F1AFB8D4C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>
            <a:extLst>
              <a:ext uri="{FF2B5EF4-FFF2-40B4-BE49-F238E27FC236}">
                <a16:creationId xmlns:a16="http://schemas.microsoft.com/office/drawing/2014/main" id="{2595927D-AB78-7E87-CCF6-6E3D28336F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8909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0A2DF61A-EE1C-E6A7-E54B-CA494E2FC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>
            <a:extLst>
              <a:ext uri="{FF2B5EF4-FFF2-40B4-BE49-F238E27FC236}">
                <a16:creationId xmlns:a16="http://schemas.microsoft.com/office/drawing/2014/main" id="{33E4EEC0-A5CF-4245-9D9F-858CCC3C3F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5:notes">
            <a:extLst>
              <a:ext uri="{FF2B5EF4-FFF2-40B4-BE49-F238E27FC236}">
                <a16:creationId xmlns:a16="http://schemas.microsoft.com/office/drawing/2014/main" id="{8B3FDC95-7A2C-DFFD-BBCE-B027A2CA9E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99267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49952515-4B39-B9C6-8E1E-A701A9525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>
            <a:extLst>
              <a:ext uri="{FF2B5EF4-FFF2-40B4-BE49-F238E27FC236}">
                <a16:creationId xmlns:a16="http://schemas.microsoft.com/office/drawing/2014/main" id="{22B14F7F-2F20-6A6B-6A1F-4227EAB489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5:notes">
            <a:extLst>
              <a:ext uri="{FF2B5EF4-FFF2-40B4-BE49-F238E27FC236}">
                <a16:creationId xmlns:a16="http://schemas.microsoft.com/office/drawing/2014/main" id="{70596F51-E8D8-8B41-09F0-FE9EC66395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51834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E5DECC7F-0D55-A0F2-E449-50A078A32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>
            <a:extLst>
              <a:ext uri="{FF2B5EF4-FFF2-40B4-BE49-F238E27FC236}">
                <a16:creationId xmlns:a16="http://schemas.microsoft.com/office/drawing/2014/main" id="{52B7F242-E627-544D-A647-6D5B5BA2C9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5:notes">
            <a:extLst>
              <a:ext uri="{FF2B5EF4-FFF2-40B4-BE49-F238E27FC236}">
                <a16:creationId xmlns:a16="http://schemas.microsoft.com/office/drawing/2014/main" id="{F4C19863-C1E9-D789-038F-7D494F1284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50721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2AA0AF65-CDFC-B92B-1230-5C1F416DD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>
            <a:extLst>
              <a:ext uri="{FF2B5EF4-FFF2-40B4-BE49-F238E27FC236}">
                <a16:creationId xmlns:a16="http://schemas.microsoft.com/office/drawing/2014/main" id="{6DA4F0A6-CC5D-0B03-0D03-BFFDAB0506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5:notes">
            <a:extLst>
              <a:ext uri="{FF2B5EF4-FFF2-40B4-BE49-F238E27FC236}">
                <a16:creationId xmlns:a16="http://schemas.microsoft.com/office/drawing/2014/main" id="{E2DCFDD8-811E-7A05-41A7-94B48197AF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10344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83F6328A-9599-750A-9E46-E41E57D3F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>
            <a:extLst>
              <a:ext uri="{FF2B5EF4-FFF2-40B4-BE49-F238E27FC236}">
                <a16:creationId xmlns:a16="http://schemas.microsoft.com/office/drawing/2014/main" id="{8579DB5C-E1DB-B34B-9784-877BB587B4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5:notes">
            <a:extLst>
              <a:ext uri="{FF2B5EF4-FFF2-40B4-BE49-F238E27FC236}">
                <a16:creationId xmlns:a16="http://schemas.microsoft.com/office/drawing/2014/main" id="{B071BB35-19D9-1B2E-3408-9B0DAE0391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1182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CA3A6171-C625-6A1C-728C-39808F16F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>
            <a:extLst>
              <a:ext uri="{FF2B5EF4-FFF2-40B4-BE49-F238E27FC236}">
                <a16:creationId xmlns:a16="http://schemas.microsoft.com/office/drawing/2014/main" id="{A8B69126-285B-D4BC-A091-08435116F9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>
            <a:extLst>
              <a:ext uri="{FF2B5EF4-FFF2-40B4-BE49-F238E27FC236}">
                <a16:creationId xmlns:a16="http://schemas.microsoft.com/office/drawing/2014/main" id="{72943B4E-5171-22BB-F1BA-A997F8F6DC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8777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E57A4DD8-FF40-470D-1B44-84CE70196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>
            <a:extLst>
              <a:ext uri="{FF2B5EF4-FFF2-40B4-BE49-F238E27FC236}">
                <a16:creationId xmlns:a16="http://schemas.microsoft.com/office/drawing/2014/main" id="{6CC11B67-C5D3-0F0C-E5EC-DBDA4DC40D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>
            <a:extLst>
              <a:ext uri="{FF2B5EF4-FFF2-40B4-BE49-F238E27FC236}">
                <a16:creationId xmlns:a16="http://schemas.microsoft.com/office/drawing/2014/main" id="{28682BE0-9EF6-DA02-B446-4B945ACF9D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621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59454366-04F0-9817-3F27-93AAB69E0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>
            <a:extLst>
              <a:ext uri="{FF2B5EF4-FFF2-40B4-BE49-F238E27FC236}">
                <a16:creationId xmlns:a16="http://schemas.microsoft.com/office/drawing/2014/main" id="{02183A04-995D-4E89-E48F-4CA6355EB9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>
            <a:extLst>
              <a:ext uri="{FF2B5EF4-FFF2-40B4-BE49-F238E27FC236}">
                <a16:creationId xmlns:a16="http://schemas.microsoft.com/office/drawing/2014/main" id="{497F31B0-ED12-56CC-AAF4-694181380A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189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72BD3EF0-1D73-46F4-A4BA-C0AB8A628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>
            <a:extLst>
              <a:ext uri="{FF2B5EF4-FFF2-40B4-BE49-F238E27FC236}">
                <a16:creationId xmlns:a16="http://schemas.microsoft.com/office/drawing/2014/main" id="{3F14518E-CD20-9DF6-F704-006F184F40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>
            <a:extLst>
              <a:ext uri="{FF2B5EF4-FFF2-40B4-BE49-F238E27FC236}">
                <a16:creationId xmlns:a16="http://schemas.microsoft.com/office/drawing/2014/main" id="{236084FE-8691-E853-700A-EAE641906D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6980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EF3DF9E4-4167-B0FF-9F33-19EC1FA20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>
            <a:extLst>
              <a:ext uri="{FF2B5EF4-FFF2-40B4-BE49-F238E27FC236}">
                <a16:creationId xmlns:a16="http://schemas.microsoft.com/office/drawing/2014/main" id="{EBCEE03E-6F42-C227-259F-A3F7231F2C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>
            <a:extLst>
              <a:ext uri="{FF2B5EF4-FFF2-40B4-BE49-F238E27FC236}">
                <a16:creationId xmlns:a16="http://schemas.microsoft.com/office/drawing/2014/main" id="{727A9237-D489-8946-F4E3-7438D9DCC1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8617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DC23E972-9303-26F4-BBC2-A5FDA197C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>
            <a:extLst>
              <a:ext uri="{FF2B5EF4-FFF2-40B4-BE49-F238E27FC236}">
                <a16:creationId xmlns:a16="http://schemas.microsoft.com/office/drawing/2014/main" id="{20253A7C-333F-768A-2FEB-B96A87FB9D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>
            <a:extLst>
              <a:ext uri="{FF2B5EF4-FFF2-40B4-BE49-F238E27FC236}">
                <a16:creationId xmlns:a16="http://schemas.microsoft.com/office/drawing/2014/main" id="{E5B219CC-091B-B22A-3D06-51C9E8DD60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5497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6FC74F04-1D08-C1C1-4A12-92E27DC1C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>
            <a:extLst>
              <a:ext uri="{FF2B5EF4-FFF2-40B4-BE49-F238E27FC236}">
                <a16:creationId xmlns:a16="http://schemas.microsoft.com/office/drawing/2014/main" id="{DACCE57C-0E84-1ED1-C32C-07836826A3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>
            <a:extLst>
              <a:ext uri="{FF2B5EF4-FFF2-40B4-BE49-F238E27FC236}">
                <a16:creationId xmlns:a16="http://schemas.microsoft.com/office/drawing/2014/main" id="{7E7A4A39-BB84-D53F-EDBB-18A072645B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1197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- 0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60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2F56F-290D-3053-50A8-0671245925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780" y="1135079"/>
            <a:ext cx="6858000" cy="643653"/>
          </a:xfrm>
        </p:spPr>
        <p:txBody>
          <a:bodyPr anchor="b">
            <a:normAutofit/>
          </a:bodyPr>
          <a:lstStyle>
            <a:lvl1pPr algn="l">
              <a:defRPr sz="3000"/>
            </a:lvl1pPr>
          </a:lstStyle>
          <a:p>
            <a:r>
              <a:rPr lang="fr-FR" dirty="0"/>
              <a:t>TITLE _ PART 1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A6D074-DF0F-1FBB-C64E-0E7574EF26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5780" y="1909511"/>
            <a:ext cx="6858000" cy="549164"/>
          </a:xfrm>
        </p:spPr>
        <p:txBody>
          <a:bodyPr/>
          <a:lstStyle>
            <a:lvl1pPr marL="0" indent="0" algn="l">
              <a:buNone/>
              <a:defRPr sz="30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TITLE _ PART 2</a:t>
            </a:r>
            <a:endParaRPr lang="fr-BE" dirty="0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03E84C1C-5B67-F981-4206-C6EEE2996B0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25780" y="2684827"/>
            <a:ext cx="68580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495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E8F596A6-983F-C211-C353-314C9EB91AB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18765" y="588982"/>
            <a:ext cx="6296585" cy="4043741"/>
          </a:xfrm>
        </p:spPr>
        <p:txBody>
          <a:bodyPr/>
          <a:lstStyle/>
          <a:p>
            <a:pPr lvl="0"/>
            <a:r>
              <a:rPr lang="fr-FR" dirty="0" err="1"/>
              <a:t>Level</a:t>
            </a:r>
            <a:r>
              <a:rPr lang="fr-FR" dirty="0"/>
              <a:t> 1</a:t>
            </a:r>
          </a:p>
          <a:p>
            <a:pPr lvl="1"/>
            <a:r>
              <a:rPr lang="fr-FR" dirty="0" err="1"/>
              <a:t>Level</a:t>
            </a:r>
            <a:r>
              <a:rPr lang="fr-FR" dirty="0"/>
              <a:t> 2</a:t>
            </a:r>
          </a:p>
          <a:p>
            <a:pPr lvl="2"/>
            <a:r>
              <a:rPr lang="fr-FR" dirty="0" err="1"/>
              <a:t>Level</a:t>
            </a:r>
            <a:r>
              <a:rPr lang="fr-FR" dirty="0"/>
              <a:t> 3</a:t>
            </a:r>
          </a:p>
          <a:p>
            <a:pPr lvl="3"/>
            <a:r>
              <a:rPr lang="fr-FR" dirty="0" err="1"/>
              <a:t>Level</a:t>
            </a:r>
            <a:r>
              <a:rPr lang="fr-FR" dirty="0"/>
              <a:t> 4</a:t>
            </a:r>
          </a:p>
          <a:p>
            <a:pPr lvl="4"/>
            <a:r>
              <a:rPr lang="fr-FR" dirty="0" err="1"/>
              <a:t>Level</a:t>
            </a:r>
            <a:r>
              <a:rPr lang="fr-FR" dirty="0"/>
              <a:t> 5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18152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B23EC1A8-9EDA-49AD-EAA4-0F714D1706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5233" y="549880"/>
            <a:ext cx="5583219" cy="4043741"/>
          </a:xfrm>
        </p:spPr>
        <p:txBody>
          <a:bodyPr/>
          <a:lstStyle/>
          <a:p>
            <a:pPr lvl="0"/>
            <a:r>
              <a:rPr lang="fr-FR" dirty="0" err="1"/>
              <a:t>Level</a:t>
            </a:r>
            <a:r>
              <a:rPr lang="fr-FR" dirty="0"/>
              <a:t> 1</a:t>
            </a:r>
          </a:p>
          <a:p>
            <a:pPr lvl="1"/>
            <a:r>
              <a:rPr lang="fr-FR" dirty="0" err="1"/>
              <a:t>Level</a:t>
            </a:r>
            <a:r>
              <a:rPr lang="fr-FR" dirty="0"/>
              <a:t> 2</a:t>
            </a:r>
          </a:p>
          <a:p>
            <a:pPr lvl="2"/>
            <a:r>
              <a:rPr lang="fr-FR" dirty="0" err="1"/>
              <a:t>Level</a:t>
            </a:r>
            <a:r>
              <a:rPr lang="fr-FR" dirty="0"/>
              <a:t> 3</a:t>
            </a:r>
          </a:p>
          <a:p>
            <a:pPr lvl="3"/>
            <a:r>
              <a:rPr lang="fr-FR" dirty="0" err="1"/>
              <a:t>Level</a:t>
            </a:r>
            <a:r>
              <a:rPr lang="fr-FR" dirty="0"/>
              <a:t> 4</a:t>
            </a:r>
          </a:p>
          <a:p>
            <a:pPr lvl="4"/>
            <a:r>
              <a:rPr lang="fr-FR" dirty="0" err="1"/>
              <a:t>Level</a:t>
            </a:r>
            <a:r>
              <a:rPr lang="fr-FR" dirty="0"/>
              <a:t> 5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11520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F3046938-5E70-2CFC-7ED6-72940DAE059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598433" y="1708449"/>
            <a:ext cx="2089674" cy="172660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Quote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940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7A6F08B-0092-461B-C961-6A2DECCE3C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7886700" cy="888011"/>
          </a:xfrm>
        </p:spPr>
        <p:txBody>
          <a:bodyPr/>
          <a:lstStyle/>
          <a:p>
            <a:r>
              <a:rPr lang="fr-FR" dirty="0"/>
              <a:t>TITLE</a:t>
            </a:r>
            <a:endParaRPr lang="fr-BE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71EF77B-C8F3-ADD8-4CC6-7F2E2BD9F2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2915015"/>
          </a:xfrm>
        </p:spPr>
        <p:txBody>
          <a:bodyPr/>
          <a:lstStyle/>
          <a:p>
            <a:pPr lvl="0"/>
            <a:r>
              <a:rPr lang="fr-FR" dirty="0" err="1"/>
              <a:t>Level</a:t>
            </a:r>
            <a:r>
              <a:rPr lang="fr-FR" dirty="0"/>
              <a:t> 1</a:t>
            </a:r>
          </a:p>
          <a:p>
            <a:pPr lvl="1"/>
            <a:r>
              <a:rPr lang="fr-FR" dirty="0" err="1"/>
              <a:t>Level</a:t>
            </a:r>
            <a:r>
              <a:rPr lang="fr-FR" dirty="0"/>
              <a:t> 2</a:t>
            </a:r>
          </a:p>
          <a:p>
            <a:pPr lvl="2"/>
            <a:r>
              <a:rPr lang="fr-FR" dirty="0" err="1"/>
              <a:t>Level</a:t>
            </a:r>
            <a:r>
              <a:rPr lang="fr-FR" dirty="0"/>
              <a:t> 3</a:t>
            </a:r>
          </a:p>
          <a:p>
            <a:pPr lvl="3"/>
            <a:r>
              <a:rPr lang="fr-FR" dirty="0" err="1"/>
              <a:t>Level</a:t>
            </a:r>
            <a:r>
              <a:rPr lang="fr-FR" dirty="0"/>
              <a:t> 4</a:t>
            </a:r>
          </a:p>
          <a:p>
            <a:pPr lvl="4"/>
            <a:r>
              <a:rPr lang="fr-FR" dirty="0" err="1"/>
              <a:t>Level</a:t>
            </a:r>
            <a:r>
              <a:rPr lang="fr-FR" dirty="0"/>
              <a:t> 5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31112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7DE300-904B-AD07-BC92-2261ACFBF7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TITLE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6E4F5D-C502-4D16-6002-6C1E115D905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 err="1"/>
              <a:t>Level</a:t>
            </a:r>
            <a:r>
              <a:rPr lang="fr-FR" dirty="0"/>
              <a:t> 1</a:t>
            </a:r>
          </a:p>
          <a:p>
            <a:pPr lvl="1"/>
            <a:r>
              <a:rPr lang="fr-FR" dirty="0" err="1"/>
              <a:t>Level</a:t>
            </a:r>
            <a:r>
              <a:rPr lang="fr-FR" dirty="0"/>
              <a:t> 2</a:t>
            </a:r>
          </a:p>
          <a:p>
            <a:pPr lvl="2"/>
            <a:r>
              <a:rPr lang="fr-FR" dirty="0" err="1"/>
              <a:t>Level</a:t>
            </a:r>
            <a:r>
              <a:rPr lang="fr-FR" dirty="0"/>
              <a:t> 3</a:t>
            </a:r>
          </a:p>
          <a:p>
            <a:pPr lvl="3"/>
            <a:r>
              <a:rPr lang="fr-FR" dirty="0" err="1"/>
              <a:t>Level</a:t>
            </a:r>
            <a:r>
              <a:rPr lang="fr-FR" dirty="0"/>
              <a:t> 4</a:t>
            </a:r>
          </a:p>
          <a:p>
            <a:pPr lvl="4"/>
            <a:r>
              <a:rPr lang="fr-FR" dirty="0" err="1"/>
              <a:t>Level</a:t>
            </a:r>
            <a:r>
              <a:rPr lang="fr-FR" dirty="0"/>
              <a:t> 5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88814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271E6-EBB4-4817-444B-F6BAD52D9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dirty="0"/>
              <a:t>TITLE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B0CBB0-8623-F8A8-C53D-F15DED24834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8257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B0DC30-2D99-D30D-F887-206C27FBF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TITLE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C4F195-13F0-13BD-1379-5ED199892B5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 dirty="0" err="1"/>
              <a:t>Level</a:t>
            </a:r>
            <a:r>
              <a:rPr lang="fr-FR" dirty="0"/>
              <a:t> 1</a:t>
            </a:r>
          </a:p>
          <a:p>
            <a:pPr lvl="1"/>
            <a:r>
              <a:rPr lang="fr-FR" dirty="0" err="1"/>
              <a:t>Level</a:t>
            </a:r>
            <a:r>
              <a:rPr lang="fr-FR" dirty="0"/>
              <a:t> 2</a:t>
            </a:r>
          </a:p>
          <a:p>
            <a:pPr lvl="2"/>
            <a:r>
              <a:rPr lang="fr-FR" dirty="0" err="1"/>
              <a:t>Level</a:t>
            </a:r>
            <a:r>
              <a:rPr lang="fr-FR" dirty="0"/>
              <a:t> 3</a:t>
            </a:r>
          </a:p>
          <a:p>
            <a:pPr lvl="3"/>
            <a:r>
              <a:rPr lang="fr-FR" dirty="0" err="1"/>
              <a:t>Level</a:t>
            </a:r>
            <a:r>
              <a:rPr lang="fr-FR" dirty="0"/>
              <a:t> 4</a:t>
            </a:r>
          </a:p>
          <a:p>
            <a:pPr lvl="4"/>
            <a:r>
              <a:rPr lang="fr-FR" dirty="0" err="1"/>
              <a:t>Level</a:t>
            </a:r>
            <a:r>
              <a:rPr lang="fr-FR" dirty="0"/>
              <a:t> 5</a:t>
            </a:r>
            <a:endParaRPr lang="fr-BE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18AF097-CFCA-B87D-3618-DE58B0C4584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 dirty="0" err="1"/>
              <a:t>Level</a:t>
            </a:r>
            <a:r>
              <a:rPr lang="fr-FR" dirty="0"/>
              <a:t> 1</a:t>
            </a:r>
          </a:p>
          <a:p>
            <a:pPr lvl="1"/>
            <a:r>
              <a:rPr lang="fr-FR" dirty="0" err="1"/>
              <a:t>Level</a:t>
            </a:r>
            <a:r>
              <a:rPr lang="fr-FR" dirty="0"/>
              <a:t> 2</a:t>
            </a:r>
          </a:p>
          <a:p>
            <a:pPr lvl="2"/>
            <a:r>
              <a:rPr lang="fr-FR" dirty="0" err="1"/>
              <a:t>Level</a:t>
            </a:r>
            <a:r>
              <a:rPr lang="fr-FR" dirty="0"/>
              <a:t> 3</a:t>
            </a:r>
          </a:p>
          <a:p>
            <a:pPr lvl="3"/>
            <a:r>
              <a:rPr lang="fr-FR" dirty="0" err="1"/>
              <a:t>Level</a:t>
            </a:r>
            <a:r>
              <a:rPr lang="fr-FR" dirty="0"/>
              <a:t> 4</a:t>
            </a:r>
          </a:p>
          <a:p>
            <a:pPr lvl="4"/>
            <a:r>
              <a:rPr lang="fr-FR" dirty="0" err="1"/>
              <a:t>Level</a:t>
            </a:r>
            <a:r>
              <a:rPr lang="fr-FR" dirty="0"/>
              <a:t> 5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16836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53A50-A2F7-CED2-44C5-40CD2D1FE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7916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483F82-1840-4B55-9B0F-F175889D4C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dirty="0"/>
              <a:t>TITLE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37E4B9-3346-A85B-E8F3-68C72ECBA2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dirty="0" err="1"/>
              <a:t>Level</a:t>
            </a:r>
            <a:r>
              <a:rPr lang="fr-FR" dirty="0"/>
              <a:t> 1</a:t>
            </a:r>
          </a:p>
          <a:p>
            <a:pPr lvl="1"/>
            <a:r>
              <a:rPr lang="fr-FR" dirty="0" err="1"/>
              <a:t>Level</a:t>
            </a:r>
            <a:r>
              <a:rPr lang="fr-FR" dirty="0"/>
              <a:t> 2</a:t>
            </a:r>
          </a:p>
          <a:p>
            <a:pPr lvl="2"/>
            <a:r>
              <a:rPr lang="fr-FR" dirty="0" err="1"/>
              <a:t>Level</a:t>
            </a:r>
            <a:r>
              <a:rPr lang="fr-FR" dirty="0"/>
              <a:t> 3</a:t>
            </a:r>
          </a:p>
          <a:p>
            <a:pPr lvl="3"/>
            <a:r>
              <a:rPr lang="fr-FR" dirty="0" err="1"/>
              <a:t>Level</a:t>
            </a:r>
            <a:r>
              <a:rPr lang="fr-FR" dirty="0"/>
              <a:t> 4</a:t>
            </a:r>
          </a:p>
          <a:p>
            <a:pPr lvl="4"/>
            <a:r>
              <a:rPr lang="fr-FR" dirty="0" err="1"/>
              <a:t>Level</a:t>
            </a:r>
            <a:r>
              <a:rPr lang="fr-FR" dirty="0"/>
              <a:t> 5</a:t>
            </a:r>
            <a:endParaRPr lang="fr-BE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BBDA82-B99F-90CF-11ED-9CCF368D976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7501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D24044-5FC5-5531-D740-D48D8D62FF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dirty="0"/>
              <a:t>TITLE</a:t>
            </a:r>
            <a:endParaRPr lang="fr-BE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994A134-F1A2-57CB-CB77-C6DB48F30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BD25DE3-7AD5-9E92-5E02-877E8ED44E3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6070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37AF79-5085-45E2-AF69-023EAE831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endParaRPr lang="fr-BE" dirty="0"/>
          </a:p>
        </p:txBody>
      </p:sp>
      <p:sp>
        <p:nvSpPr>
          <p:cNvPr id="8" name="Espace réservé pour une image  2">
            <a:extLst>
              <a:ext uri="{FF2B5EF4-FFF2-40B4-BE49-F238E27FC236}">
                <a16:creationId xmlns:a16="http://schemas.microsoft.com/office/drawing/2014/main" id="{26A7FD4E-470C-DDAC-C0CD-DF816B538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650" y="1500692"/>
            <a:ext cx="7887891" cy="289509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6470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- 0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516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- 1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F8787EE-38A6-14C4-1614-0B9C33E6A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787" t="9565" r="19957" b="10291"/>
          <a:stretch/>
        </p:blipFill>
        <p:spPr>
          <a:xfrm rot="16200000">
            <a:off x="-510648" y="510648"/>
            <a:ext cx="5143498" cy="41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78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497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368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9819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26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02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519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819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337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14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102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pour une image  11">
            <a:extLst>
              <a:ext uri="{FF2B5EF4-FFF2-40B4-BE49-F238E27FC236}">
                <a16:creationId xmlns:a16="http://schemas.microsoft.com/office/drawing/2014/main" id="{F864128D-69E7-C536-8F45-B47E164C40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2507456" cy="1935956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 sz="1500"/>
            </a:lvl1pPr>
          </a:lstStyle>
          <a:p>
            <a:r>
              <a:rPr lang="fr-FR"/>
              <a:t>INSERT PICTURE HERE</a:t>
            </a:r>
          </a:p>
        </p:txBody>
      </p:sp>
      <p:sp>
        <p:nvSpPr>
          <p:cNvPr id="19" name="Espace réservé pour une image  11">
            <a:extLst>
              <a:ext uri="{FF2B5EF4-FFF2-40B4-BE49-F238E27FC236}">
                <a16:creationId xmlns:a16="http://schemas.microsoft.com/office/drawing/2014/main" id="{8A6A1543-D061-6FCE-23F4-D9DFC1EA7C8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2026921"/>
            <a:ext cx="2507456" cy="1935956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 sz="1500"/>
            </a:lvl1pPr>
          </a:lstStyle>
          <a:p>
            <a:r>
              <a:rPr lang="fr-FR"/>
              <a:t>INSERT PICTURE HERE</a:t>
            </a:r>
          </a:p>
        </p:txBody>
      </p:sp>
      <p:sp>
        <p:nvSpPr>
          <p:cNvPr id="20" name="Espace réservé pour une image  11">
            <a:extLst>
              <a:ext uri="{FF2B5EF4-FFF2-40B4-BE49-F238E27FC236}">
                <a16:creationId xmlns:a16="http://schemas.microsoft.com/office/drawing/2014/main" id="{51E07EA7-27E3-FC7F-71E9-111ADED9EF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4061461"/>
            <a:ext cx="2507456" cy="108204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/>
            </a:lvl1pPr>
          </a:lstStyle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INSERT PICTURE HERE</a:t>
            </a:r>
          </a:p>
        </p:txBody>
      </p:sp>
      <p:sp>
        <p:nvSpPr>
          <p:cNvPr id="21" name="Espace réservé pour une image  11">
            <a:extLst>
              <a:ext uri="{FF2B5EF4-FFF2-40B4-BE49-F238E27FC236}">
                <a16:creationId xmlns:a16="http://schemas.microsoft.com/office/drawing/2014/main" id="{B68B86E5-D1EF-6E59-0A1D-ECED4EECF6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83181" y="1"/>
            <a:ext cx="2507456" cy="151257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/>
            </a:lvl1pPr>
          </a:lstStyle>
          <a:p>
            <a:r>
              <a:rPr lang="fr-FR"/>
              <a:t>INSERT PICTURE HERE</a:t>
            </a:r>
          </a:p>
        </p:txBody>
      </p:sp>
      <p:sp>
        <p:nvSpPr>
          <p:cNvPr id="22" name="Espace réservé pour une image  11">
            <a:extLst>
              <a:ext uri="{FF2B5EF4-FFF2-40B4-BE49-F238E27FC236}">
                <a16:creationId xmlns:a16="http://schemas.microsoft.com/office/drawing/2014/main" id="{1C343DFC-B486-36B8-D674-FEDBAB8B41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83181" y="1592581"/>
            <a:ext cx="2507456" cy="195071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/>
            </a:lvl1pPr>
          </a:lstStyle>
          <a:p>
            <a:r>
              <a:rPr lang="fr-FR"/>
              <a:t>INSERT PICTURE HERE</a:t>
            </a:r>
          </a:p>
        </p:txBody>
      </p:sp>
      <p:sp>
        <p:nvSpPr>
          <p:cNvPr id="23" name="Espace réservé pour une image  11">
            <a:extLst>
              <a:ext uri="{FF2B5EF4-FFF2-40B4-BE49-F238E27FC236}">
                <a16:creationId xmlns:a16="http://schemas.microsoft.com/office/drawing/2014/main" id="{809CC275-A13A-B80A-78DA-F1C1FBC6CE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83181" y="3619501"/>
            <a:ext cx="2507456" cy="1524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/>
            </a:lvl1pPr>
          </a:lstStyle>
          <a:p>
            <a:r>
              <a:rPr lang="fr-FR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2536292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SPLAY 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BCFF42F-7ED1-6676-812D-9BBF43B320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1243" y="489145"/>
            <a:ext cx="4396978" cy="4435929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INSERT </a:t>
            </a:r>
          </a:p>
          <a:p>
            <a:r>
              <a:rPr lang="fr-FR"/>
              <a:t>PICTURE HERE</a:t>
            </a:r>
          </a:p>
        </p:txBody>
      </p:sp>
    </p:spTree>
    <p:extLst>
      <p:ext uri="{BB962C8B-B14F-4D97-AF65-F5344CB8AC3E}">
        <p14:creationId xmlns:p14="http://schemas.microsoft.com/office/powerpoint/2010/main" val="15153036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F8787EE-38A6-14C4-1614-0B9C33E6A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787" t="9565" r="19957" b="10291"/>
          <a:stretch/>
        </p:blipFill>
        <p:spPr>
          <a:xfrm rot="16200000">
            <a:off x="-510648" y="510648"/>
            <a:ext cx="5143498" cy="41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05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F8787EE-38A6-14C4-1614-0B9C33E6A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976" t="27778" r="18768" b="5249"/>
          <a:stretch/>
        </p:blipFill>
        <p:spPr>
          <a:xfrm rot="16200000">
            <a:off x="-849366" y="849369"/>
            <a:ext cx="5143498" cy="344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34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8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107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691C205-1DF8-960E-145E-4EDD772B2C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" y="0"/>
            <a:ext cx="91428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442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BFC9987-E87D-1F40-2E3F-897B84C22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" y="0"/>
            <a:ext cx="91428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18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4478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BE822AE-7D14-6498-38B9-C371FE7CA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" y="0"/>
            <a:ext cx="91428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840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935B5D1-F0FA-79EC-D55F-B31A680E0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" y="0"/>
            <a:ext cx="91428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484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635105-3F2D-BE59-02D4-73340D774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" y="0"/>
            <a:ext cx="91428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69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635105-3F2D-BE59-02D4-73340D774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" y="0"/>
            <a:ext cx="91428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66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F3050AC-247B-CDB4-01F2-B957DF110B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" y="0"/>
            <a:ext cx="91428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863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36DC621-5C9C-36BA-B09C-7070E3248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" y="0"/>
            <a:ext cx="91428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4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5129BC-AEA6-2D25-C9A8-25ADEAE60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56E1-32D0-4071-9A92-F5E6C2B2F31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CB5EA-1A49-3929-F0A8-BC99F15F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F3A8D-2213-4BB8-156B-AD9E16E18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2DC14-9494-494D-9F90-422E1615E7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119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UI - TITLE -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5E312A2-38D2-3B20-7371-927DF6F5B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1" t="17150" r="6870" b="-376"/>
          <a:stretch/>
        </p:blipFill>
        <p:spPr>
          <a:xfrm>
            <a:off x="5570034" y="0"/>
            <a:ext cx="3573966" cy="3104076"/>
          </a:xfrm>
          <a:prstGeom prst="rect">
            <a:avLst/>
          </a:prstGeom>
        </p:spPr>
      </p:pic>
      <p:pic>
        <p:nvPicPr>
          <p:cNvPr id="4" name="Image 3" descr="Une image contenant texte, extérieur, vaisselle&#10;&#10;Description générée automatiquement">
            <a:extLst>
              <a:ext uri="{FF2B5EF4-FFF2-40B4-BE49-F238E27FC236}">
                <a16:creationId xmlns:a16="http://schemas.microsoft.com/office/drawing/2014/main" id="{EE33AD32-B89A-B762-CF6E-4B97A4ED65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6332" y="1153923"/>
            <a:ext cx="2776678" cy="14178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20E148C-18FE-0BF1-C631-611A23B498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0691"/>
          <a:stretch/>
        </p:blipFill>
        <p:spPr>
          <a:xfrm>
            <a:off x="6331160" y="3951298"/>
            <a:ext cx="2310628" cy="49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5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59AA97A-133B-C6DD-2984-C4607BE9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TITLE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CEE63F-F4B8-F02D-9246-2ACD2D7B0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err="1"/>
              <a:t>Level</a:t>
            </a:r>
            <a:r>
              <a:rPr lang="fr-FR" dirty="0"/>
              <a:t> 1</a:t>
            </a:r>
          </a:p>
          <a:p>
            <a:pPr lvl="1"/>
            <a:r>
              <a:rPr lang="fr-FR" dirty="0" err="1"/>
              <a:t>Level</a:t>
            </a:r>
            <a:r>
              <a:rPr lang="fr-FR" dirty="0"/>
              <a:t> 2</a:t>
            </a:r>
          </a:p>
          <a:p>
            <a:pPr lvl="2"/>
            <a:r>
              <a:rPr lang="fr-FR" dirty="0" err="1"/>
              <a:t>Level</a:t>
            </a:r>
            <a:r>
              <a:rPr lang="fr-FR" dirty="0"/>
              <a:t> 3</a:t>
            </a:r>
          </a:p>
          <a:p>
            <a:pPr lvl="3"/>
            <a:r>
              <a:rPr lang="fr-FR" dirty="0" err="1"/>
              <a:t>Level</a:t>
            </a:r>
            <a:r>
              <a:rPr lang="fr-FR" dirty="0"/>
              <a:t> 4</a:t>
            </a:r>
          </a:p>
          <a:p>
            <a:pPr lvl="4"/>
            <a:r>
              <a:rPr lang="fr-FR" dirty="0" err="1"/>
              <a:t>Level</a:t>
            </a:r>
            <a:r>
              <a:rPr lang="fr-FR" dirty="0"/>
              <a:t> 5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4839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00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746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C3818385-474C-5B0D-3375-95DD8D838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0DB28EBE-B6A4-B2F9-0BFC-DCAD86E7F15C}"/>
              </a:ext>
            </a:extLst>
          </p:cNvPr>
          <p:cNvSpPr txBox="1">
            <a:spLocks/>
          </p:cNvSpPr>
          <p:nvPr/>
        </p:nvSpPr>
        <p:spPr>
          <a:xfrm>
            <a:off x="1728908" y="363139"/>
            <a:ext cx="710339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Sharing the Vision Statement using graphics</a:t>
            </a:r>
          </a:p>
        </p:txBody>
      </p:sp>
      <p:pic>
        <p:nvPicPr>
          <p:cNvPr id="4" name="Slika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B56A6053-7C13-34DA-4F82-CEE476989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627" y="1513141"/>
            <a:ext cx="6195060" cy="348307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1F840A73-4280-9C07-FF58-D3156A51F8D6}"/>
              </a:ext>
            </a:extLst>
          </p:cNvPr>
          <p:cNvSpPr txBox="1"/>
          <p:nvPr/>
        </p:nvSpPr>
        <p:spPr>
          <a:xfrm>
            <a:off x="1728908" y="902651"/>
            <a:ext cx="6946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 1 – Milan strategy for Smart City: Technologies enabling economic boost and social inclusion</a:t>
            </a:r>
          </a:p>
        </p:txBody>
      </p:sp>
    </p:spTree>
    <p:extLst>
      <p:ext uri="{BB962C8B-B14F-4D97-AF65-F5344CB8AC3E}">
        <p14:creationId xmlns:p14="http://schemas.microsoft.com/office/powerpoint/2010/main" val="3314693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60E89A4D-B176-F272-7C9D-49D45C5AE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32D06ED0-F541-0FA4-DAAB-2DFCB19E435B}"/>
              </a:ext>
            </a:extLst>
          </p:cNvPr>
          <p:cNvSpPr txBox="1">
            <a:spLocks/>
          </p:cNvSpPr>
          <p:nvPr/>
        </p:nvSpPr>
        <p:spPr>
          <a:xfrm>
            <a:off x="1728908" y="363138"/>
            <a:ext cx="3391732" cy="104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Sharing the Vision Statement using graphics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1E2E5308-EDF4-6356-933E-EF1BAF34F53D}"/>
              </a:ext>
            </a:extLst>
          </p:cNvPr>
          <p:cNvSpPr txBox="1"/>
          <p:nvPr/>
        </p:nvSpPr>
        <p:spPr>
          <a:xfrm>
            <a:off x="1728908" y="1647903"/>
            <a:ext cx="22611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 2 – Grenoble - Cities in transition: Paving the way for resilient cities</a:t>
            </a:r>
          </a:p>
        </p:txBody>
      </p:sp>
      <p:pic>
        <p:nvPicPr>
          <p:cNvPr id="3" name="Slika 2" descr="A diagram of a road with signs&#10;&#10;AI-generated content may be incorrect.">
            <a:extLst>
              <a:ext uri="{FF2B5EF4-FFF2-40B4-BE49-F238E27FC236}">
                <a16:creationId xmlns:a16="http://schemas.microsoft.com/office/drawing/2014/main" id="{40FA8FCE-91D7-D9ED-5872-16E0DEB8C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36" y="7227"/>
            <a:ext cx="3810000" cy="513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61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B5103297-70EB-3E34-BE87-6B489AF70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130D20D4-50A8-C7DE-0057-05DF3F3589F0}"/>
              </a:ext>
            </a:extLst>
          </p:cNvPr>
          <p:cNvSpPr txBox="1">
            <a:spLocks/>
          </p:cNvSpPr>
          <p:nvPr/>
        </p:nvSpPr>
        <p:spPr>
          <a:xfrm>
            <a:off x="311700" y="36313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Describing your Challenge and Local Context</a:t>
            </a:r>
          </a:p>
        </p:txBody>
      </p:sp>
      <p:sp>
        <p:nvSpPr>
          <p:cNvPr id="3" name="Google Shape;68;p3">
            <a:extLst>
              <a:ext uri="{FF2B5EF4-FFF2-40B4-BE49-F238E27FC236}">
                <a16:creationId xmlns:a16="http://schemas.microsoft.com/office/drawing/2014/main" id="{5AE07A29-7621-8972-B12C-AE13DC48C8AE}"/>
              </a:ext>
            </a:extLst>
          </p:cNvPr>
          <p:cNvSpPr txBox="1">
            <a:spLocks/>
          </p:cNvSpPr>
          <p:nvPr/>
        </p:nvSpPr>
        <p:spPr>
          <a:xfrm>
            <a:off x="311700" y="1271962"/>
            <a:ext cx="3999900" cy="3508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SzPts val="1450"/>
              <a:buNone/>
            </a:pPr>
            <a:r>
              <a:rPr lang="en-GB" sz="1600" b="1" noProof="0" dirty="0">
                <a:solidFill>
                  <a:srgbClr val="1C9F8F"/>
                </a:solidFill>
                <a:latin typeface="Ubuntu" panose="020B0504030602030204" pitchFamily="34" charset="0"/>
              </a:rPr>
              <a:t>YOUR CHALLENGE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SzPts val="1450"/>
            </a:pPr>
            <a:r>
              <a:rPr lang="en-GB" sz="1600" noProof="0" dirty="0">
                <a:solidFill>
                  <a:srgbClr val="313669"/>
                </a:solidFill>
                <a:latin typeface="Ubuntu" panose="020B0504030602030204" pitchFamily="34" charset="0"/>
              </a:rPr>
              <a:t>Explain the challenge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SzPts val="1450"/>
            </a:pPr>
            <a:r>
              <a:rPr lang="en-GB" sz="1600" noProof="0" dirty="0">
                <a:solidFill>
                  <a:srgbClr val="313669"/>
                </a:solidFill>
                <a:latin typeface="Ubuntu" panose="020B0504030602030204" pitchFamily="34" charset="0"/>
              </a:rPr>
              <a:t>Use data and examples of previous attempts (if applicable)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SzPts val="1450"/>
            </a:pPr>
            <a:r>
              <a:rPr lang="en-GB" sz="1600" noProof="0" dirty="0">
                <a:solidFill>
                  <a:srgbClr val="313669"/>
                </a:solidFill>
                <a:latin typeface="Ubuntu" panose="020B0504030602030204" pitchFamily="34" charset="0"/>
              </a:rPr>
              <a:t>Similarities &amp; differences between the Main Urban Authority challenge and the local challenge in your city</a:t>
            </a:r>
          </a:p>
        </p:txBody>
      </p:sp>
      <p:sp>
        <p:nvSpPr>
          <p:cNvPr id="5" name="Google Shape;68;p3">
            <a:extLst>
              <a:ext uri="{FF2B5EF4-FFF2-40B4-BE49-F238E27FC236}">
                <a16:creationId xmlns:a16="http://schemas.microsoft.com/office/drawing/2014/main" id="{EFC04686-F807-3468-0C22-7F26B1ACA3AF}"/>
              </a:ext>
            </a:extLst>
          </p:cNvPr>
          <p:cNvSpPr txBox="1">
            <a:spLocks/>
          </p:cNvSpPr>
          <p:nvPr/>
        </p:nvSpPr>
        <p:spPr>
          <a:xfrm>
            <a:off x="4704945" y="1271962"/>
            <a:ext cx="4127355" cy="3508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SzPts val="1450"/>
              <a:buNone/>
            </a:pPr>
            <a:r>
              <a:rPr lang="en-GB" sz="1600" b="1" noProof="0" dirty="0">
                <a:solidFill>
                  <a:srgbClr val="1C9F8F"/>
                </a:solidFill>
                <a:latin typeface="Ubuntu" panose="020B0504030602030204" pitchFamily="34" charset="0"/>
              </a:rPr>
              <a:t>YOUR LOCAL CONTEXT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SzPts val="1450"/>
            </a:pPr>
            <a:r>
              <a:rPr lang="en-GB" sz="1600" noProof="0" dirty="0">
                <a:solidFill>
                  <a:srgbClr val="313669"/>
                </a:solidFill>
                <a:latin typeface="Ubuntu" panose="020B0504030602030204" pitchFamily="34" charset="0"/>
              </a:rPr>
              <a:t>Explain the local context in your city relevant to the innovative solution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SzPts val="1450"/>
            </a:pPr>
            <a:r>
              <a:rPr lang="en-GB" sz="1600" noProof="0" dirty="0">
                <a:solidFill>
                  <a:srgbClr val="313669"/>
                </a:solidFill>
                <a:latin typeface="Ubuntu" panose="020B0504030602030204" pitchFamily="34" charset="0"/>
              </a:rPr>
              <a:t>Examine the current situation  - drawing on the results of the Transfer Capacity Survey and the SWOT analysis.</a:t>
            </a:r>
          </a:p>
        </p:txBody>
      </p:sp>
    </p:spTree>
    <p:extLst>
      <p:ext uri="{BB962C8B-B14F-4D97-AF65-F5344CB8AC3E}">
        <p14:creationId xmlns:p14="http://schemas.microsoft.com/office/powerpoint/2010/main" val="345623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0B4C7626-05EE-9A22-20BB-94B5AEFFB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B8AFFBA0-8E70-1265-5E17-E34DBBC69CE5}"/>
              </a:ext>
            </a:extLst>
          </p:cNvPr>
          <p:cNvSpPr txBox="1">
            <a:spLocks/>
          </p:cNvSpPr>
          <p:nvPr/>
        </p:nvSpPr>
        <p:spPr>
          <a:xfrm>
            <a:off x="1621330" y="363139"/>
            <a:ext cx="721096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Describing your Challenge and Local Context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410DEFBD-24C2-616B-A2D2-5A1D670E8229}"/>
              </a:ext>
            </a:extLst>
          </p:cNvPr>
          <p:cNvSpPr txBox="1"/>
          <p:nvPr/>
        </p:nvSpPr>
        <p:spPr>
          <a:xfrm>
            <a:off x="1621330" y="1133171"/>
            <a:ext cx="13657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 1 –– URBACT ROOF project Partner Profiles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0C6CB-7FB7-5470-0F57-84CDE9BE6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094" y="1011826"/>
            <a:ext cx="5724962" cy="404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53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D37E9E94-B019-5D77-2A3F-E63599176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CE34526F-516C-F931-6880-CDA4D5BB3460}"/>
              </a:ext>
            </a:extLst>
          </p:cNvPr>
          <p:cNvSpPr txBox="1">
            <a:spLocks/>
          </p:cNvSpPr>
          <p:nvPr/>
        </p:nvSpPr>
        <p:spPr>
          <a:xfrm>
            <a:off x="1793966" y="363138"/>
            <a:ext cx="3059974" cy="103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Describing your Challenge and Local Context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208D7D8F-1533-96E0-3E2B-2559818EEF1F}"/>
              </a:ext>
            </a:extLst>
          </p:cNvPr>
          <p:cNvSpPr txBox="1"/>
          <p:nvPr/>
        </p:nvSpPr>
        <p:spPr>
          <a:xfrm>
            <a:off x="1793966" y="1637212"/>
            <a:ext cx="27780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 2 – EUI-IA AHA Budapest example of </a:t>
            </a:r>
            <a:r>
              <a:rPr lang="en-GB" dirty="0">
                <a:solidFill>
                  <a:srgbClr val="4C9E9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Transfer </a:t>
            </a:r>
            <a:r>
              <a:rPr lang="en-GB" noProof="0" dirty="0">
                <a:solidFill>
                  <a:srgbClr val="4C9E9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Partner SWOT analysis</a:t>
            </a:r>
          </a:p>
        </p:txBody>
      </p:sp>
      <p:pic>
        <p:nvPicPr>
          <p:cNvPr id="4" name="Picture 4" descr="A poster of a business strategy&#10;&#10;AI-generated content may be incorrect.">
            <a:extLst>
              <a:ext uri="{FF2B5EF4-FFF2-40B4-BE49-F238E27FC236}">
                <a16:creationId xmlns:a16="http://schemas.microsoft.com/office/drawing/2014/main" id="{D66CDDF7-1405-3F17-9C53-1FF93ADA2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120" y="0"/>
            <a:ext cx="3513540" cy="51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54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BE2953C3-96B6-1EFA-A0AE-B942127CD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B60953A6-F827-A217-F164-7A1FF4335923}"/>
              </a:ext>
            </a:extLst>
          </p:cNvPr>
          <p:cNvSpPr txBox="1">
            <a:spLocks/>
          </p:cNvSpPr>
          <p:nvPr/>
        </p:nvSpPr>
        <p:spPr>
          <a:xfrm>
            <a:off x="311700" y="363138"/>
            <a:ext cx="1686149" cy="103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Presenting the Scope of Transfer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817DA9E8-3B9F-16A9-863A-EE9486AA10BF}"/>
              </a:ext>
            </a:extLst>
          </p:cNvPr>
          <p:cNvSpPr txBox="1"/>
          <p:nvPr/>
        </p:nvSpPr>
        <p:spPr>
          <a:xfrm>
            <a:off x="311700" y="1681839"/>
            <a:ext cx="16861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 – EUI-IA Urban Biodiversity Parks example of transfer pillars</a:t>
            </a:r>
          </a:p>
        </p:txBody>
      </p:sp>
      <p:pic>
        <p:nvPicPr>
          <p:cNvPr id="3" name="Picture 1" descr="A group of colorful squares with text&#10;&#10;AI-generated content may be incorrect.">
            <a:extLst>
              <a:ext uri="{FF2B5EF4-FFF2-40B4-BE49-F238E27FC236}">
                <a16:creationId xmlns:a16="http://schemas.microsoft.com/office/drawing/2014/main" id="{A57DFDBE-EFF2-DE76-9003-6581CD3BBB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03" b="4151"/>
          <a:stretch>
            <a:fillRect/>
          </a:stretch>
        </p:blipFill>
        <p:spPr>
          <a:xfrm>
            <a:off x="1997849" y="53789"/>
            <a:ext cx="7204939" cy="498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04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98324C35-3F6D-4A74-972E-A8BCB6BA4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1A9C7348-6F11-27BD-519F-2A20E8148847}"/>
              </a:ext>
            </a:extLst>
          </p:cNvPr>
          <p:cNvSpPr txBox="1">
            <a:spLocks/>
          </p:cNvSpPr>
          <p:nvPr/>
        </p:nvSpPr>
        <p:spPr>
          <a:xfrm>
            <a:off x="311700" y="363138"/>
            <a:ext cx="4884420" cy="103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Stakeholder Mapping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4820098F-BA75-0AC1-FA02-AAB646719F9B}"/>
              </a:ext>
            </a:extLst>
          </p:cNvPr>
          <p:cNvSpPr txBox="1"/>
          <p:nvPr/>
        </p:nvSpPr>
        <p:spPr>
          <a:xfrm>
            <a:off x="106326" y="1028699"/>
            <a:ext cx="19739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 –</a:t>
            </a:r>
            <a:r>
              <a:rPr lang="en-GB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EUI-IA Project</a:t>
            </a:r>
            <a:r>
              <a:rPr lang="en-GB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SOFTacademy</a:t>
            </a:r>
            <a:r>
              <a:rPr lang="en-GB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, Transfer Partner </a:t>
            </a:r>
            <a:r>
              <a:rPr lang="en-GB" dirty="0" err="1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Krško</a:t>
            </a:r>
            <a:r>
              <a:rPr lang="en-GB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, Slovenia </a:t>
            </a:r>
            <a:endParaRPr lang="en-GB" noProof="0" dirty="0">
              <a:solidFill>
                <a:srgbClr val="4C9E90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-up of a map&#10;&#10;AI-generated content may be incorrect.">
            <a:extLst>
              <a:ext uri="{FF2B5EF4-FFF2-40B4-BE49-F238E27FC236}">
                <a16:creationId xmlns:a16="http://schemas.microsoft.com/office/drawing/2014/main" id="{5E283FE1-C903-C738-B163-F711B91AF8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07" b="5356"/>
          <a:stretch>
            <a:fillRect/>
          </a:stretch>
        </p:blipFill>
        <p:spPr>
          <a:xfrm>
            <a:off x="2080260" y="1028699"/>
            <a:ext cx="6755527" cy="378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6402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5FFD8CB6-1C58-5983-C108-05037AAA9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40985FDF-4A70-F37A-BD18-7574019D7DF2}"/>
              </a:ext>
            </a:extLst>
          </p:cNvPr>
          <p:cNvSpPr txBox="1">
            <a:spLocks/>
          </p:cNvSpPr>
          <p:nvPr/>
        </p:nvSpPr>
        <p:spPr>
          <a:xfrm>
            <a:off x="311700" y="363138"/>
            <a:ext cx="4884420" cy="103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Risk Analysis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FF3E53-C9ED-82EC-CD09-95056556DF9C}"/>
              </a:ext>
            </a:extLst>
          </p:cNvPr>
          <p:cNvSpPr txBox="1"/>
          <p:nvPr/>
        </p:nvSpPr>
        <p:spPr>
          <a:xfrm>
            <a:off x="311700" y="1028699"/>
            <a:ext cx="44279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proposed in the Transfer Study Guidance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29AE1-913D-F383-1387-1A6669295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18" y="1720298"/>
            <a:ext cx="8468364" cy="239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8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71587-7FA6-CCEA-3899-32018F54B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A189F6F-7C23-C627-01BF-88DA5080E1A2}"/>
              </a:ext>
            </a:extLst>
          </p:cNvPr>
          <p:cNvSpPr txBox="1"/>
          <p:nvPr/>
        </p:nvSpPr>
        <p:spPr>
          <a:xfrm>
            <a:off x="3526237" y="2217807"/>
            <a:ext cx="2438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fr-BE" sz="4000" b="1" kern="1200" dirty="0">
                <a:solidFill>
                  <a:srgbClr val="FFFFFF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 2</a:t>
            </a:r>
            <a:endParaRPr lang="fr-FR" sz="4000" b="1" kern="1200" dirty="0">
              <a:solidFill>
                <a:srgbClr val="1CAF96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470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E5EBEAEB-3AF1-6588-0316-A4323B1D5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305398F6-25F3-09B6-8DB3-5FCBDB0F54DD}"/>
              </a:ext>
            </a:extLst>
          </p:cNvPr>
          <p:cNvSpPr txBox="1">
            <a:spLocks/>
          </p:cNvSpPr>
          <p:nvPr/>
        </p:nvSpPr>
        <p:spPr>
          <a:xfrm>
            <a:off x="311700" y="286299"/>
            <a:ext cx="321527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sz="4000" noProof="0" dirty="0">
                <a:solidFill>
                  <a:srgbClr val="141050"/>
                </a:solidFill>
                <a:latin typeface="Ubuntu" panose="020B0504030602030204" pitchFamily="34" charset="0"/>
              </a:rPr>
              <a:t>Local Transfer Journey</a:t>
            </a:r>
          </a:p>
        </p:txBody>
      </p:sp>
      <p:sp>
        <p:nvSpPr>
          <p:cNvPr id="5" name="Google Shape;68;p3">
            <a:extLst>
              <a:ext uri="{FF2B5EF4-FFF2-40B4-BE49-F238E27FC236}">
                <a16:creationId xmlns:a16="http://schemas.microsoft.com/office/drawing/2014/main" id="{00EB4607-D447-FF1D-E086-1CF37EEACEA7}"/>
              </a:ext>
            </a:extLst>
          </p:cNvPr>
          <p:cNvSpPr txBox="1">
            <a:spLocks/>
          </p:cNvSpPr>
          <p:nvPr/>
        </p:nvSpPr>
        <p:spPr>
          <a:xfrm>
            <a:off x="933776" y="2476842"/>
            <a:ext cx="3115710" cy="2387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SzPts val="1450"/>
              <a:buNone/>
            </a:pPr>
            <a:r>
              <a:rPr lang="en-GB" sz="1600" noProof="0" dirty="0">
                <a:solidFill>
                  <a:srgbClr val="002060"/>
                </a:solidFill>
                <a:latin typeface="Ubuntu" panose="020B0504030602030204" pitchFamily="34" charset="0"/>
              </a:rPr>
              <a:t>Roadmap Implementation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SzPts val="1450"/>
              <a:buNone/>
            </a:pPr>
            <a:r>
              <a:rPr lang="en-GB" sz="1600" noProof="0" dirty="0">
                <a:solidFill>
                  <a:srgbClr val="002060"/>
                </a:solidFill>
                <a:latin typeface="Ubuntu" panose="020B0504030602030204" pitchFamily="34" charset="0"/>
              </a:rPr>
              <a:t>Feasibility Testing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SzPts val="1450"/>
              <a:buNone/>
            </a:pPr>
            <a:r>
              <a:rPr lang="en-GB" sz="1600" noProof="0" dirty="0">
                <a:solidFill>
                  <a:srgbClr val="002060"/>
                </a:solidFill>
                <a:latin typeface="Ubuntu" panose="020B0504030602030204" pitchFamily="34" charset="0"/>
              </a:rPr>
              <a:t>Communicating the transfer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SzPts val="1450"/>
              <a:buNone/>
            </a:pPr>
            <a:r>
              <a:rPr lang="en-GB" sz="1600" noProof="0" dirty="0">
                <a:solidFill>
                  <a:srgbClr val="002060"/>
                </a:solidFill>
                <a:latin typeface="Ubuntu" panose="020B0504030602030204" pitchFamily="34" charset="0"/>
              </a:rPr>
              <a:t>Lessons from transnational exchange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FCDE837-6F40-D5CC-9165-46AA243B53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95" r="16819"/>
          <a:stretch>
            <a:fillRect/>
          </a:stretch>
        </p:blipFill>
        <p:spPr>
          <a:xfrm>
            <a:off x="4049486" y="0"/>
            <a:ext cx="5094514" cy="5143499"/>
          </a:xfrm>
          <a:prstGeom prst="rect">
            <a:avLst/>
          </a:prstGeom>
        </p:spPr>
      </p:pic>
      <p:pic>
        <p:nvPicPr>
          <p:cNvPr id="3" name="Graphic 2" descr="Bookmark with solid fill">
            <a:extLst>
              <a:ext uri="{FF2B5EF4-FFF2-40B4-BE49-F238E27FC236}">
                <a16:creationId xmlns:a16="http://schemas.microsoft.com/office/drawing/2014/main" id="{C0A28AC2-21B6-7C13-6CEF-14FBB9E1D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65702" y="2451684"/>
            <a:ext cx="526548" cy="632204"/>
          </a:xfrm>
          <a:prstGeom prst="rect">
            <a:avLst/>
          </a:prstGeom>
        </p:spPr>
      </p:pic>
      <p:pic>
        <p:nvPicPr>
          <p:cNvPr id="6" name="Graphic 5" descr="Bookmark with solid fill">
            <a:extLst>
              <a:ext uri="{FF2B5EF4-FFF2-40B4-BE49-F238E27FC236}">
                <a16:creationId xmlns:a16="http://schemas.microsoft.com/office/drawing/2014/main" id="{44D1C838-0BA3-9935-9911-65E4D7F33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65702" y="2935403"/>
            <a:ext cx="526548" cy="632204"/>
          </a:xfrm>
          <a:prstGeom prst="rect">
            <a:avLst/>
          </a:prstGeom>
        </p:spPr>
      </p:pic>
      <p:pic>
        <p:nvPicPr>
          <p:cNvPr id="7" name="Graphic 6" descr="Bookmark with solid fill">
            <a:extLst>
              <a:ext uri="{FF2B5EF4-FFF2-40B4-BE49-F238E27FC236}">
                <a16:creationId xmlns:a16="http://schemas.microsoft.com/office/drawing/2014/main" id="{7FDA6C96-8DAD-162E-6415-6F950E573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65702" y="3401927"/>
            <a:ext cx="526548" cy="632204"/>
          </a:xfrm>
          <a:prstGeom prst="rect">
            <a:avLst/>
          </a:prstGeom>
        </p:spPr>
      </p:pic>
      <p:pic>
        <p:nvPicPr>
          <p:cNvPr id="8" name="Graphic 7" descr="Bookmark with solid fill">
            <a:extLst>
              <a:ext uri="{FF2B5EF4-FFF2-40B4-BE49-F238E27FC236}">
                <a16:creationId xmlns:a16="http://schemas.microsoft.com/office/drawing/2014/main" id="{2A6E019D-0141-BCEF-57DE-0DE5F0A57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54400" y="3881091"/>
            <a:ext cx="526548" cy="63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0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136A1-5336-F624-8FD4-33CFB8326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132" y="804597"/>
            <a:ext cx="7123790" cy="643653"/>
          </a:xfrm>
        </p:spPr>
        <p:txBody>
          <a:bodyPr>
            <a:normAutofit/>
          </a:bodyPr>
          <a:lstStyle/>
          <a:p>
            <a:r>
              <a:rPr lang="en-GB" noProof="0" dirty="0">
                <a:latin typeface="Ubuntu" panose="020B0504030602030204" pitchFamily="34" charset="0"/>
              </a:rPr>
              <a:t>EUI – INNOVATIVE ACTIONS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1B7FF1-2BEB-A47E-84ED-AA8DD7477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132" y="1835889"/>
            <a:ext cx="7877241" cy="1471721"/>
          </a:xfrm>
        </p:spPr>
        <p:txBody>
          <a:bodyPr>
            <a:normAutofit fontScale="92500" lnSpcReduction="10000"/>
          </a:bodyPr>
          <a:lstStyle/>
          <a:p>
            <a:r>
              <a:rPr lang="en-GB" noProof="0" dirty="0">
                <a:latin typeface="Ubuntu" panose="020B0504030602030204" pitchFamily="34" charset="0"/>
              </a:rPr>
              <a:t>EUI Transfer Study Video Guide</a:t>
            </a:r>
          </a:p>
          <a:p>
            <a:r>
              <a:rPr lang="en-GB" sz="1950" b="0" i="1" noProof="0" dirty="0">
                <a:latin typeface="Ubuntu" panose="020B0504030602030204" pitchFamily="34" charset="0"/>
              </a:rPr>
              <a:t>Based on EUI Transfer Study Guidance and Template for Transfer Partners</a:t>
            </a:r>
          </a:p>
          <a:p>
            <a:endParaRPr lang="en-GB" sz="1950" i="1" noProof="0" dirty="0">
              <a:latin typeface="Ubuntu" panose="020B0504030602030204" pitchFamily="34" charset="0"/>
            </a:endParaRPr>
          </a:p>
          <a:p>
            <a:r>
              <a:rPr lang="en-GB" sz="1950" i="1" noProof="0" dirty="0">
                <a:latin typeface="Ubuntu" panose="020B0504030602030204" pitchFamily="34" charset="0"/>
              </a:rPr>
              <a:t>Adele Bucella and Klemen Strmšnik, EUI Transfer Experts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19835E-32D6-4DE8-B035-0D20E964BA4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12132" y="3695249"/>
            <a:ext cx="6858000" cy="357318"/>
          </a:xfrm>
        </p:spPr>
        <p:txBody>
          <a:bodyPr/>
          <a:lstStyle/>
          <a:p>
            <a:r>
              <a:rPr lang="en-GB" noProof="0" dirty="0">
                <a:latin typeface="Ubuntu" panose="020B0504030602030204" pitchFamily="34" charset="0"/>
              </a:rPr>
              <a:t>September 2025</a:t>
            </a:r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77043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AD84D6D8-5D79-3576-ED7B-750423C6F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5A833984-76D4-4830-BFB8-DADE51B663AB}"/>
              </a:ext>
            </a:extLst>
          </p:cNvPr>
          <p:cNvSpPr txBox="1">
            <a:spLocks/>
          </p:cNvSpPr>
          <p:nvPr/>
        </p:nvSpPr>
        <p:spPr>
          <a:xfrm>
            <a:off x="311700" y="363139"/>
            <a:ext cx="55512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Roadmap Implementation</a:t>
            </a:r>
          </a:p>
        </p:txBody>
      </p:sp>
      <p:pic>
        <p:nvPicPr>
          <p:cNvPr id="5" name="Picture 1" descr="A diagram with text and images&#10;&#10;AI-generated content may be incorrect.">
            <a:extLst>
              <a:ext uri="{FF2B5EF4-FFF2-40B4-BE49-F238E27FC236}">
                <a16:creationId xmlns:a16="http://schemas.microsoft.com/office/drawing/2014/main" id="{F9A4315A-0092-ECEA-0380-5343F550A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902" y="886359"/>
            <a:ext cx="7549884" cy="411554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AB54B291-3700-BAC7-FC6F-53A6B7507796}"/>
              </a:ext>
            </a:extLst>
          </p:cNvPr>
          <p:cNvSpPr txBox="1"/>
          <p:nvPr/>
        </p:nvSpPr>
        <p:spPr>
          <a:xfrm>
            <a:off x="311700" y="1142520"/>
            <a:ext cx="1232790" cy="1841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 from </a:t>
            </a:r>
          </a:p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EUI-IA </a:t>
            </a:r>
            <a:r>
              <a:rPr lang="en-GB" noProof="0" dirty="0" err="1">
                <a:solidFill>
                  <a:srgbClr val="4C9E9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Watsups</a:t>
            </a:r>
            <a:r>
              <a:rPr lang="en-GB" noProof="0" dirty="0">
                <a:solidFill>
                  <a:srgbClr val="4C9E9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project, Transfer Partner Catania</a:t>
            </a:r>
          </a:p>
        </p:txBody>
      </p:sp>
    </p:spTree>
    <p:extLst>
      <p:ext uri="{BB962C8B-B14F-4D97-AF65-F5344CB8AC3E}">
        <p14:creationId xmlns:p14="http://schemas.microsoft.com/office/powerpoint/2010/main" val="549306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5A72F9DA-7D89-F440-3F52-20FFB0EC0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628FB3BB-EF31-CBE2-D4AB-56A4CA74CCCB}"/>
              </a:ext>
            </a:extLst>
          </p:cNvPr>
          <p:cNvSpPr txBox="1">
            <a:spLocks/>
          </p:cNvSpPr>
          <p:nvPr/>
        </p:nvSpPr>
        <p:spPr>
          <a:xfrm>
            <a:off x="311700" y="329018"/>
            <a:ext cx="3332252" cy="103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Roadmap Implementation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FDFE1219-AB0F-5E79-D8C3-870B86A89BA2}"/>
              </a:ext>
            </a:extLst>
          </p:cNvPr>
          <p:cNvSpPr txBox="1"/>
          <p:nvPr/>
        </p:nvSpPr>
        <p:spPr>
          <a:xfrm>
            <a:off x="311700" y="1367959"/>
            <a:ext cx="22107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 from EUI-IA AHA Budapest project Transfer Partner Breda, Netherlands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EB07E3-AF77-A416-CB80-3063AF55C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046" y="365305"/>
            <a:ext cx="6340954" cy="444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50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3D150E05-E95E-ADAC-76BB-999EA854A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52226630-4B49-1640-9D70-69574C24545C}"/>
              </a:ext>
            </a:extLst>
          </p:cNvPr>
          <p:cNvSpPr txBox="1">
            <a:spLocks/>
          </p:cNvSpPr>
          <p:nvPr/>
        </p:nvSpPr>
        <p:spPr>
          <a:xfrm>
            <a:off x="311700" y="329018"/>
            <a:ext cx="2724927" cy="103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Roadmap Implementation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7A6EC77-9BFC-F168-3099-75618F3E0298}"/>
              </a:ext>
            </a:extLst>
          </p:cNvPr>
          <p:cNvSpPr txBox="1"/>
          <p:nvPr/>
        </p:nvSpPr>
        <p:spPr>
          <a:xfrm>
            <a:off x="311700" y="1367959"/>
            <a:ext cx="22107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 from EUI-IA </a:t>
            </a:r>
            <a:r>
              <a:rPr lang="en-GB" dirty="0" err="1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SOFTacademy</a:t>
            </a:r>
            <a:r>
              <a:rPr lang="en-GB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, Transfer Partner </a:t>
            </a:r>
            <a:r>
              <a:rPr lang="en-GB" dirty="0" err="1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Krško</a:t>
            </a:r>
            <a:r>
              <a:rPr lang="en-GB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, Slovenia </a:t>
            </a:r>
            <a:endParaRPr lang="en-GB" noProof="0" dirty="0">
              <a:solidFill>
                <a:srgbClr val="4C9E90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diagram of a soft academy&#10;&#10;AI-generated content may be incorrect.">
            <a:extLst>
              <a:ext uri="{FF2B5EF4-FFF2-40B4-BE49-F238E27FC236}">
                <a16:creationId xmlns:a16="http://schemas.microsoft.com/office/drawing/2014/main" id="{BAA0CC4C-600F-D11E-38BF-5558013F8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924" y="329018"/>
            <a:ext cx="6436682" cy="45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02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1BDD582D-EE3D-4DD5-8AAE-7030CDCC3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63A7C9FA-8737-2314-5BA4-1B114B59AF0C}"/>
              </a:ext>
            </a:extLst>
          </p:cNvPr>
          <p:cNvSpPr txBox="1">
            <a:spLocks/>
          </p:cNvSpPr>
          <p:nvPr/>
        </p:nvSpPr>
        <p:spPr>
          <a:xfrm>
            <a:off x="311700" y="363138"/>
            <a:ext cx="4884420" cy="103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Feasibility Testing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9E434B62-B535-0036-688F-E226EABCC057}"/>
              </a:ext>
            </a:extLst>
          </p:cNvPr>
          <p:cNvSpPr txBox="1"/>
          <p:nvPr/>
        </p:nvSpPr>
        <p:spPr>
          <a:xfrm>
            <a:off x="311700" y="1028699"/>
            <a:ext cx="74879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Example 1: Roadmap and Pilot Action tracking tool various EUI-IA projects 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84883B3-92DF-A745-258B-344EAD33A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025" y="1654425"/>
            <a:ext cx="5926975" cy="3225743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8445029-AFAF-3D18-E64C-9CC37D641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2264211"/>
            <a:ext cx="2764061" cy="200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40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393A9F6A-CDEA-2283-430A-FED690469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2CACB866-99ED-359E-599A-021E98366D8A}"/>
              </a:ext>
            </a:extLst>
          </p:cNvPr>
          <p:cNvSpPr txBox="1">
            <a:spLocks/>
          </p:cNvSpPr>
          <p:nvPr/>
        </p:nvSpPr>
        <p:spPr>
          <a:xfrm>
            <a:off x="311700" y="363138"/>
            <a:ext cx="4884420" cy="103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Feasibility Testing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D0F29B58-9DE3-86E6-36A4-63C5BDFEF1FC}"/>
              </a:ext>
            </a:extLst>
          </p:cNvPr>
          <p:cNvSpPr txBox="1"/>
          <p:nvPr/>
        </p:nvSpPr>
        <p:spPr>
          <a:xfrm>
            <a:off x="311699" y="1037513"/>
            <a:ext cx="2950955" cy="89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Example 2: Presenting results of a pilot action (R</a:t>
            </a:r>
            <a:r>
              <a:rPr lang="en-GB" dirty="0" err="1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esourceful</a:t>
            </a:r>
            <a:r>
              <a:rPr lang="en-GB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Cities</a:t>
            </a:r>
            <a:r>
              <a:rPr lang="en-GB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URBACT Network)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23AC7-022B-FC2D-4F5E-D39C24F6B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781" y="0"/>
            <a:ext cx="37300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3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2D47B4D7-7D7D-D822-C348-6676EDC67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6A545EE-534D-731C-B904-C803CA64A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297" y="1627257"/>
            <a:ext cx="4474191" cy="335564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89B1C1A-7AB2-CA14-76D8-DCC6DE702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12" y="1627258"/>
            <a:ext cx="4474191" cy="3355643"/>
          </a:xfrm>
          <a:prstGeom prst="rect">
            <a:avLst/>
          </a:prstGeom>
        </p:spPr>
      </p:pic>
      <p:sp>
        <p:nvSpPr>
          <p:cNvPr id="12" name="Google Shape;67;p3">
            <a:extLst>
              <a:ext uri="{FF2B5EF4-FFF2-40B4-BE49-F238E27FC236}">
                <a16:creationId xmlns:a16="http://schemas.microsoft.com/office/drawing/2014/main" id="{6A2D5D08-C70B-BD14-D431-E7E885CA70BC}"/>
              </a:ext>
            </a:extLst>
          </p:cNvPr>
          <p:cNvSpPr txBox="1">
            <a:spLocks/>
          </p:cNvSpPr>
          <p:nvPr/>
        </p:nvSpPr>
        <p:spPr>
          <a:xfrm>
            <a:off x="311700" y="363138"/>
            <a:ext cx="4884420" cy="103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Communicating the transfer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62DEF630-32E3-5433-2B6E-BA4F037D6F59}"/>
              </a:ext>
            </a:extLst>
          </p:cNvPr>
          <p:cNvSpPr txBox="1"/>
          <p:nvPr/>
        </p:nvSpPr>
        <p:spPr>
          <a:xfrm>
            <a:off x="311700" y="1037513"/>
            <a:ext cx="7072656" cy="339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Example: Pictures from your stakeholder engagement workshops and events</a:t>
            </a:r>
          </a:p>
        </p:txBody>
      </p:sp>
    </p:spTree>
    <p:extLst>
      <p:ext uri="{BB962C8B-B14F-4D97-AF65-F5344CB8AC3E}">
        <p14:creationId xmlns:p14="http://schemas.microsoft.com/office/powerpoint/2010/main" val="977957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A72DB6B7-C50E-9E26-6BAC-58D0D7C02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7;p3">
            <a:extLst>
              <a:ext uri="{FF2B5EF4-FFF2-40B4-BE49-F238E27FC236}">
                <a16:creationId xmlns:a16="http://schemas.microsoft.com/office/drawing/2014/main" id="{6990C64A-E176-525D-5BC2-423FCCA57882}"/>
              </a:ext>
            </a:extLst>
          </p:cNvPr>
          <p:cNvSpPr txBox="1">
            <a:spLocks/>
          </p:cNvSpPr>
          <p:nvPr/>
        </p:nvSpPr>
        <p:spPr>
          <a:xfrm>
            <a:off x="311700" y="363138"/>
            <a:ext cx="5631900" cy="151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Lessons </a:t>
            </a:r>
          </a:p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from </a:t>
            </a:r>
          </a:p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Transnational </a:t>
            </a:r>
          </a:p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Exchange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B6775-10DC-0901-DDE4-A9EF2E8DD219}"/>
              </a:ext>
            </a:extLst>
          </p:cNvPr>
          <p:cNvSpPr txBox="1"/>
          <p:nvPr/>
        </p:nvSpPr>
        <p:spPr>
          <a:xfrm>
            <a:off x="311700" y="2310140"/>
            <a:ext cx="1724569" cy="1410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Example 1: Learning log </a:t>
            </a:r>
          </a:p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EUI-IA Viana STARTS, Transfer Partner Brescia, Italy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C7632-F51B-2E43-E37D-6662B3AC9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633" y="355949"/>
            <a:ext cx="6877097" cy="460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66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1EBCA543-CD0E-5CBC-06C6-D959B6C70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7;p3">
            <a:extLst>
              <a:ext uri="{FF2B5EF4-FFF2-40B4-BE49-F238E27FC236}">
                <a16:creationId xmlns:a16="http://schemas.microsoft.com/office/drawing/2014/main" id="{ADD33C19-11DD-D440-6E5B-DA80D62CCF67}"/>
              </a:ext>
            </a:extLst>
          </p:cNvPr>
          <p:cNvSpPr txBox="1">
            <a:spLocks/>
          </p:cNvSpPr>
          <p:nvPr/>
        </p:nvSpPr>
        <p:spPr>
          <a:xfrm>
            <a:off x="311700" y="363138"/>
            <a:ext cx="2101755" cy="160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Lessons </a:t>
            </a:r>
          </a:p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from Transnational Exchange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40B92BF-579C-0F3C-4A65-C82B7EA306AB}"/>
              </a:ext>
            </a:extLst>
          </p:cNvPr>
          <p:cNvSpPr txBox="1"/>
          <p:nvPr/>
        </p:nvSpPr>
        <p:spPr>
          <a:xfrm>
            <a:off x="311700" y="2310140"/>
            <a:ext cx="2101755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Example 2: </a:t>
            </a:r>
          </a:p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Learning log </a:t>
            </a:r>
          </a:p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URBACT </a:t>
            </a:r>
          </a:p>
          <a:p>
            <a:pPr>
              <a:spcBef>
                <a:spcPts val="200"/>
              </a:spcBef>
              <a:buNone/>
            </a:pPr>
            <a:r>
              <a:rPr lang="sl-SI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EmPowerIngUs </a:t>
            </a:r>
            <a:r>
              <a:rPr lang="en-GB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project</a:t>
            </a:r>
          </a:p>
        </p:txBody>
      </p:sp>
      <p:pic>
        <p:nvPicPr>
          <p:cNvPr id="5" name="Slika 10" descr="A close-up of a document&#10;&#10;AI-generated content may be incorrect.">
            <a:extLst>
              <a:ext uri="{FF2B5EF4-FFF2-40B4-BE49-F238E27FC236}">
                <a16:creationId xmlns:a16="http://schemas.microsoft.com/office/drawing/2014/main" id="{756FB416-E4C6-FA3D-7EB2-6D22AF841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5"/>
          <a:stretch>
            <a:fillRect/>
          </a:stretch>
        </p:blipFill>
        <p:spPr>
          <a:xfrm>
            <a:off x="5875856" y="660828"/>
            <a:ext cx="3080980" cy="4371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Slika 10" descr="A close-up of a document&#10;&#10;AI-generated content may be incorrect.">
            <a:extLst>
              <a:ext uri="{FF2B5EF4-FFF2-40B4-BE49-F238E27FC236}">
                <a16:creationId xmlns:a16="http://schemas.microsoft.com/office/drawing/2014/main" id="{781FE42E-7173-7C80-E05B-B7F499D79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5"/>
          <a:stretch>
            <a:fillRect/>
          </a:stretch>
        </p:blipFill>
        <p:spPr>
          <a:xfrm>
            <a:off x="2619956" y="660827"/>
            <a:ext cx="3080980" cy="4371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181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F9C7E-0935-1789-337D-9D592CA74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B4C777E-1278-0EDC-583E-636D500FF84B}"/>
              </a:ext>
            </a:extLst>
          </p:cNvPr>
          <p:cNvSpPr txBox="1"/>
          <p:nvPr/>
        </p:nvSpPr>
        <p:spPr>
          <a:xfrm>
            <a:off x="3526237" y="2217807"/>
            <a:ext cx="2438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fr-BE" sz="4000" b="1" kern="1200" dirty="0">
                <a:solidFill>
                  <a:srgbClr val="FFFFFF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 3</a:t>
            </a:r>
            <a:endParaRPr lang="fr-FR" sz="4000" b="1" kern="1200" dirty="0">
              <a:solidFill>
                <a:srgbClr val="1CAF96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73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B7F843AE-13E1-69F4-1FCA-89F2702F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953BEBCE-5209-C1EA-F398-AD7494EDC889}"/>
              </a:ext>
            </a:extLst>
          </p:cNvPr>
          <p:cNvSpPr txBox="1">
            <a:spLocks/>
          </p:cNvSpPr>
          <p:nvPr/>
        </p:nvSpPr>
        <p:spPr>
          <a:xfrm>
            <a:off x="311700" y="363139"/>
            <a:ext cx="42937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sz="4000" noProof="0" dirty="0">
                <a:solidFill>
                  <a:srgbClr val="141050"/>
                </a:solidFill>
                <a:latin typeface="Ubuntu" panose="020B0504030602030204" pitchFamily="34" charset="0"/>
              </a:rPr>
              <a:t>Next Steps </a:t>
            </a:r>
          </a:p>
          <a:p>
            <a:pPr>
              <a:buSzPct val="111111"/>
            </a:pPr>
            <a:r>
              <a:rPr lang="en-GB" sz="4000" noProof="0" dirty="0">
                <a:solidFill>
                  <a:srgbClr val="141050"/>
                </a:solidFill>
                <a:latin typeface="Ubuntu" panose="020B0504030602030204" pitchFamily="34" charset="0"/>
              </a:rPr>
              <a:t>Towards Transfer</a:t>
            </a:r>
          </a:p>
        </p:txBody>
      </p:sp>
      <p:sp>
        <p:nvSpPr>
          <p:cNvPr id="5" name="Google Shape;68;p3">
            <a:extLst>
              <a:ext uri="{FF2B5EF4-FFF2-40B4-BE49-F238E27FC236}">
                <a16:creationId xmlns:a16="http://schemas.microsoft.com/office/drawing/2014/main" id="{B1E9B9B7-1275-3216-2449-FAB01E1DBED5}"/>
              </a:ext>
            </a:extLst>
          </p:cNvPr>
          <p:cNvSpPr txBox="1">
            <a:spLocks/>
          </p:cNvSpPr>
          <p:nvPr/>
        </p:nvSpPr>
        <p:spPr>
          <a:xfrm>
            <a:off x="1075766" y="1897956"/>
            <a:ext cx="3013014" cy="2882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buSzPts val="1450"/>
              <a:buNone/>
            </a:pPr>
            <a:r>
              <a:rPr lang="en-GB" sz="1600" noProof="0" dirty="0">
                <a:solidFill>
                  <a:srgbClr val="002060"/>
                </a:solidFill>
                <a:latin typeface="Ubuntu" panose="020B0504030602030204" pitchFamily="34" charset="0"/>
              </a:rPr>
              <a:t>Transfer Action Plan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SzPts val="1450"/>
              <a:buNone/>
            </a:pPr>
            <a:r>
              <a:rPr lang="en-GB" sz="1600" noProof="0" dirty="0">
                <a:solidFill>
                  <a:srgbClr val="002060"/>
                </a:solidFill>
                <a:latin typeface="Ubuntu" panose="020B0504030602030204" pitchFamily="34" charset="0"/>
              </a:rPr>
              <a:t>Funding and Resourcing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SzPts val="1450"/>
              <a:buNone/>
            </a:pPr>
            <a:r>
              <a:rPr lang="en-GB" sz="1600" noProof="0" dirty="0">
                <a:solidFill>
                  <a:srgbClr val="002060"/>
                </a:solidFill>
                <a:latin typeface="Ubuntu" panose="020B0504030602030204" pitchFamily="34" charset="0"/>
              </a:rPr>
              <a:t>Presenting Transfer Capacity Survey results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GB" sz="1600" noProof="0" dirty="0">
              <a:solidFill>
                <a:srgbClr val="141050"/>
              </a:solidFill>
              <a:latin typeface="Ubuntu" panose="020B050403060203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CD4E75A-2461-8A44-3839-1FDB24515B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390"/>
          <a:stretch>
            <a:fillRect/>
          </a:stretch>
        </p:blipFill>
        <p:spPr>
          <a:xfrm>
            <a:off x="4850201" y="0"/>
            <a:ext cx="4293799" cy="5143500"/>
          </a:xfrm>
          <a:prstGeom prst="rect">
            <a:avLst/>
          </a:prstGeom>
        </p:spPr>
      </p:pic>
      <p:pic>
        <p:nvPicPr>
          <p:cNvPr id="3" name="Graphic 2" descr="Bookmark with solid fill">
            <a:extLst>
              <a:ext uri="{FF2B5EF4-FFF2-40B4-BE49-F238E27FC236}">
                <a16:creationId xmlns:a16="http://schemas.microsoft.com/office/drawing/2014/main" id="{6DAF8953-F2AC-5F12-A265-42C84A8C1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65702" y="2036748"/>
            <a:ext cx="526548" cy="632204"/>
          </a:xfrm>
          <a:prstGeom prst="rect">
            <a:avLst/>
          </a:prstGeom>
        </p:spPr>
      </p:pic>
      <p:pic>
        <p:nvPicPr>
          <p:cNvPr id="4" name="Graphic 3" descr="Bookmark with solid fill">
            <a:extLst>
              <a:ext uri="{FF2B5EF4-FFF2-40B4-BE49-F238E27FC236}">
                <a16:creationId xmlns:a16="http://schemas.microsoft.com/office/drawing/2014/main" id="{87F8DE76-43DD-9D7C-EAB8-6141C4EBC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65702" y="2520467"/>
            <a:ext cx="526548" cy="632204"/>
          </a:xfrm>
          <a:prstGeom prst="rect">
            <a:avLst/>
          </a:prstGeom>
        </p:spPr>
      </p:pic>
      <p:pic>
        <p:nvPicPr>
          <p:cNvPr id="7" name="Graphic 6" descr="Bookmark with solid fill">
            <a:extLst>
              <a:ext uri="{FF2B5EF4-FFF2-40B4-BE49-F238E27FC236}">
                <a16:creationId xmlns:a16="http://schemas.microsoft.com/office/drawing/2014/main" id="{051798CC-7DE7-ED2E-3D1B-8CC60B7F8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65702" y="2986991"/>
            <a:ext cx="526548" cy="63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>
            <a:spLocks noGrp="1"/>
          </p:cNvSpPr>
          <p:nvPr>
            <p:ph type="title" idx="4294967295"/>
          </p:nvPr>
        </p:nvSpPr>
        <p:spPr>
          <a:xfrm>
            <a:off x="1306286" y="2485826"/>
            <a:ext cx="3849688" cy="172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400" noProof="0" dirty="0">
                <a:solidFill>
                  <a:srgbClr val="141050"/>
                </a:solidFill>
                <a:latin typeface="Ubuntu" panose="020B0504030602030204" pitchFamily="34" charset="0"/>
              </a:rPr>
              <a:t>This webinar aims to </a:t>
            </a:r>
            <a:br>
              <a:rPr lang="en-GB" sz="2400" noProof="0" dirty="0">
                <a:solidFill>
                  <a:srgbClr val="141050"/>
                </a:solidFill>
                <a:latin typeface="Ubuntu" panose="020B0504030602030204" pitchFamily="34" charset="0"/>
              </a:rPr>
            </a:br>
            <a:r>
              <a:rPr lang="en-GB" sz="2400" noProof="0" dirty="0">
                <a:solidFill>
                  <a:srgbClr val="141050"/>
                </a:solidFill>
                <a:latin typeface="Ubuntu" panose="020B0504030602030204" pitchFamily="34" charset="0"/>
              </a:rPr>
              <a:t>give inspiration to </a:t>
            </a:r>
            <a:br>
              <a:rPr lang="en-GB" sz="2400" noProof="0" dirty="0">
                <a:solidFill>
                  <a:srgbClr val="141050"/>
                </a:solidFill>
                <a:latin typeface="Ubuntu" panose="020B0504030602030204" pitchFamily="34" charset="0"/>
              </a:rPr>
            </a:br>
            <a:r>
              <a:rPr lang="en-GB" sz="2400" noProof="0" dirty="0">
                <a:solidFill>
                  <a:srgbClr val="141050"/>
                </a:solidFill>
                <a:latin typeface="Ubuntu" panose="020B0504030602030204" pitchFamily="34" charset="0"/>
              </a:rPr>
              <a:t>Transfer Partners producing Transfer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449370-5503-8534-E7A0-FA00C2F94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328" y="201304"/>
            <a:ext cx="3356435" cy="4740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753728D6-911D-5F93-0119-761D6BD41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8B89F6-E96D-79BF-C1AC-D6D9C34A43F3}"/>
              </a:ext>
            </a:extLst>
          </p:cNvPr>
          <p:cNvSpPr txBox="1"/>
          <p:nvPr/>
        </p:nvSpPr>
        <p:spPr>
          <a:xfrm>
            <a:off x="311698" y="945622"/>
            <a:ext cx="2684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Example 1: </a:t>
            </a:r>
            <a:r>
              <a:rPr lang="sl-SI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BeeP</a:t>
            </a:r>
            <a:r>
              <a:rPr lang="en-GB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at</a:t>
            </a:r>
            <a:r>
              <a:rPr lang="sl-SI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hNet, URBACT project</a:t>
            </a:r>
            <a:endParaRPr lang="en-GB" noProof="0" dirty="0">
              <a:solidFill>
                <a:srgbClr val="4C9E90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BDEB6848-1F73-246E-5368-F8B2E3726CEC}"/>
              </a:ext>
            </a:extLst>
          </p:cNvPr>
          <p:cNvSpPr txBox="1">
            <a:spLocks/>
          </p:cNvSpPr>
          <p:nvPr/>
        </p:nvSpPr>
        <p:spPr>
          <a:xfrm>
            <a:off x="311698" y="250067"/>
            <a:ext cx="6639227" cy="103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Transfer Action Plan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6AB9A8B-4501-3C8F-B843-377582672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98" y="1538869"/>
            <a:ext cx="2594111" cy="3471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F6E06115-688D-5622-E4F3-861993DD6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961" y="812735"/>
            <a:ext cx="6034107" cy="4197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1520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A00D6AFA-89A5-E5D2-D3BB-69146AB49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FE8A0B-EB8E-4F77-0BD5-58BC7E11AEA4}"/>
              </a:ext>
            </a:extLst>
          </p:cNvPr>
          <p:cNvSpPr txBox="1"/>
          <p:nvPr/>
        </p:nvSpPr>
        <p:spPr>
          <a:xfrm>
            <a:off x="155850" y="2310140"/>
            <a:ext cx="2303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Example 2: </a:t>
            </a:r>
            <a:r>
              <a:rPr lang="sl-SI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URBforDAN, </a:t>
            </a:r>
            <a:r>
              <a:rPr lang="sl-SI" noProof="0" dirty="0" err="1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Interreg</a:t>
            </a:r>
            <a:r>
              <a:rPr lang="sl-SI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sl-SI" noProof="0" dirty="0" err="1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Danube</a:t>
            </a:r>
            <a:r>
              <a:rPr lang="sl-SI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sl-SI" noProof="0" dirty="0" err="1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project</a:t>
            </a:r>
            <a:endParaRPr lang="en-GB" noProof="0" dirty="0">
              <a:solidFill>
                <a:srgbClr val="4C9E90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ADA9B334-D32C-DA15-5756-BBD8E2C6B6DE}"/>
              </a:ext>
            </a:extLst>
          </p:cNvPr>
          <p:cNvSpPr txBox="1">
            <a:spLocks/>
          </p:cNvSpPr>
          <p:nvPr/>
        </p:nvSpPr>
        <p:spPr>
          <a:xfrm>
            <a:off x="306122" y="230662"/>
            <a:ext cx="6639227" cy="103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Transfer Action Plan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DC5E9DFE-35F1-37A2-8851-9CC9DCF0FD8C}"/>
              </a:ext>
            </a:extLst>
          </p:cNvPr>
          <p:cNvGrpSpPr/>
          <p:nvPr/>
        </p:nvGrpSpPr>
        <p:grpSpPr>
          <a:xfrm>
            <a:off x="2459113" y="59042"/>
            <a:ext cx="6378765" cy="4883736"/>
            <a:chOff x="2459113" y="59042"/>
            <a:chExt cx="6378765" cy="4883736"/>
          </a:xfrm>
        </p:grpSpPr>
        <p:pic>
          <p:nvPicPr>
            <p:cNvPr id="13" name="Slika 12">
              <a:extLst>
                <a:ext uri="{FF2B5EF4-FFF2-40B4-BE49-F238E27FC236}">
                  <a16:creationId xmlns:a16="http://schemas.microsoft.com/office/drawing/2014/main" id="{DD0B35F1-E653-BB39-5BDF-7A58575EB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9113" y="750133"/>
              <a:ext cx="6378765" cy="41926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Slika 2">
              <a:extLst>
                <a:ext uri="{FF2B5EF4-FFF2-40B4-BE49-F238E27FC236}">
                  <a16:creationId xmlns:a16="http://schemas.microsoft.com/office/drawing/2014/main" id="{A91DFF09-5ECA-4546-933B-DAB8B32D9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7752" y="59042"/>
              <a:ext cx="1860126" cy="698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0875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DFED0075-A5D4-86F9-71A0-C75594EE2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17280D-E809-C058-B7DA-131AEDFD2FDE}"/>
              </a:ext>
            </a:extLst>
          </p:cNvPr>
          <p:cNvSpPr txBox="1"/>
          <p:nvPr/>
        </p:nvSpPr>
        <p:spPr>
          <a:xfrm>
            <a:off x="155850" y="2310140"/>
            <a:ext cx="2303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Example </a:t>
            </a:r>
            <a:r>
              <a:rPr lang="en-GB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en-GB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sl-SI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URBforDAN, </a:t>
            </a:r>
            <a:r>
              <a:rPr lang="sl-SI" dirty="0" err="1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Interreg</a:t>
            </a:r>
            <a:r>
              <a:rPr lang="sl-SI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Danube</a:t>
            </a:r>
            <a:r>
              <a:rPr lang="sl-SI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project</a:t>
            </a:r>
            <a:endParaRPr lang="en-GB" noProof="0" dirty="0">
              <a:solidFill>
                <a:srgbClr val="4C9E90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D83E6863-624D-6ADF-A025-4B8F71DF52CC}"/>
              </a:ext>
            </a:extLst>
          </p:cNvPr>
          <p:cNvSpPr txBox="1">
            <a:spLocks/>
          </p:cNvSpPr>
          <p:nvPr/>
        </p:nvSpPr>
        <p:spPr>
          <a:xfrm>
            <a:off x="311699" y="244192"/>
            <a:ext cx="6639227" cy="103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Transfer Action Plan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562C0D80-0BFD-E3DA-46A2-EDA178520680}"/>
              </a:ext>
            </a:extLst>
          </p:cNvPr>
          <p:cNvGrpSpPr/>
          <p:nvPr/>
        </p:nvGrpSpPr>
        <p:grpSpPr>
          <a:xfrm>
            <a:off x="5623326" y="181569"/>
            <a:ext cx="3297650" cy="4780362"/>
            <a:chOff x="5623326" y="181569"/>
            <a:chExt cx="3297650" cy="4780362"/>
          </a:xfrm>
        </p:grpSpPr>
        <p:pic>
          <p:nvPicPr>
            <p:cNvPr id="5" name="Slika 4">
              <a:extLst>
                <a:ext uri="{FF2B5EF4-FFF2-40B4-BE49-F238E27FC236}">
                  <a16:creationId xmlns:a16="http://schemas.microsoft.com/office/drawing/2014/main" id="{C51E792D-049D-9FEC-48DF-93952AB54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3326" y="181569"/>
              <a:ext cx="3297650" cy="47803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Pravokotnik 7">
              <a:extLst>
                <a:ext uri="{FF2B5EF4-FFF2-40B4-BE49-F238E27FC236}">
                  <a16:creationId xmlns:a16="http://schemas.microsoft.com/office/drawing/2014/main" id="{88E1F4BB-84E6-2B57-D27C-BD7324CEB064}"/>
                </a:ext>
              </a:extLst>
            </p:cNvPr>
            <p:cNvSpPr/>
            <p:nvPr/>
          </p:nvSpPr>
          <p:spPr>
            <a:xfrm>
              <a:off x="5701990" y="363138"/>
              <a:ext cx="1092820" cy="1052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Slika 10">
            <a:extLst>
              <a:ext uri="{FF2B5EF4-FFF2-40B4-BE49-F238E27FC236}">
                <a16:creationId xmlns:a16="http://schemas.microsoft.com/office/drawing/2014/main" id="{505392E1-379C-ECBD-F8A8-A680BEE45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378"/>
          <a:stretch>
            <a:fillRect/>
          </a:stretch>
        </p:blipFill>
        <p:spPr>
          <a:xfrm>
            <a:off x="2328838" y="766812"/>
            <a:ext cx="3104929" cy="419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1101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1764FCE9-C8D0-C7D1-6C8C-390A888F3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78DC8B-EF5A-D19F-6F1A-A3F56A20E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99" y="1519706"/>
            <a:ext cx="8445017" cy="2778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8DBFF1-4FCF-EF2A-46B5-948AAA2EC28D}"/>
              </a:ext>
            </a:extLst>
          </p:cNvPr>
          <p:cNvSpPr txBox="1"/>
          <p:nvPr/>
        </p:nvSpPr>
        <p:spPr>
          <a:xfrm>
            <a:off x="311699" y="1077286"/>
            <a:ext cx="5433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en-GB" noProof="0" dirty="0">
                <a:solidFill>
                  <a:srgbClr val="4C9E9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Example 1: URBACT Toolbox – Resourcing section</a:t>
            </a:r>
          </a:p>
        </p:txBody>
      </p:sp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60AE9E73-2910-B243-1CE5-1578F16C8D52}"/>
              </a:ext>
            </a:extLst>
          </p:cNvPr>
          <p:cNvSpPr txBox="1">
            <a:spLocks/>
          </p:cNvSpPr>
          <p:nvPr/>
        </p:nvSpPr>
        <p:spPr>
          <a:xfrm>
            <a:off x="311699" y="363138"/>
            <a:ext cx="6639227" cy="103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Funding and Resourcing</a:t>
            </a:r>
          </a:p>
        </p:txBody>
      </p:sp>
    </p:spTree>
    <p:extLst>
      <p:ext uri="{BB962C8B-B14F-4D97-AF65-F5344CB8AC3E}">
        <p14:creationId xmlns:p14="http://schemas.microsoft.com/office/powerpoint/2010/main" val="2047796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45281B28-4CC4-923D-D8DA-BF05F05E7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7;p3">
            <a:extLst>
              <a:ext uri="{FF2B5EF4-FFF2-40B4-BE49-F238E27FC236}">
                <a16:creationId xmlns:a16="http://schemas.microsoft.com/office/drawing/2014/main" id="{8670CB1B-99E2-E191-5263-6DB0C55795B1}"/>
              </a:ext>
            </a:extLst>
          </p:cNvPr>
          <p:cNvSpPr txBox="1">
            <a:spLocks/>
          </p:cNvSpPr>
          <p:nvPr/>
        </p:nvSpPr>
        <p:spPr>
          <a:xfrm>
            <a:off x="311699" y="363138"/>
            <a:ext cx="6639227" cy="103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Presenting Transfer Capacity Survey results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4E5EAB6-B96D-408D-78C8-8441CAF40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80" y="1048214"/>
            <a:ext cx="3878988" cy="3842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Grafikon 7">
            <a:extLst>
              <a:ext uri="{FF2B5EF4-FFF2-40B4-BE49-F238E27FC236}">
                <a16:creationId xmlns:a16="http://schemas.microsoft.com/office/drawing/2014/main" id="{FCD3A9EF-7C82-E4BE-2386-13250D2E97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6685410"/>
              </p:ext>
            </p:extLst>
          </p:nvPr>
        </p:nvGraphicFramePr>
        <p:xfrm>
          <a:off x="4132569" y="1262316"/>
          <a:ext cx="5011432" cy="3628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43211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3212C397-429C-786D-0DA2-D3F968F1B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>
            <a:extLst>
              <a:ext uri="{FF2B5EF4-FFF2-40B4-BE49-F238E27FC236}">
                <a16:creationId xmlns:a16="http://schemas.microsoft.com/office/drawing/2014/main" id="{BE88F344-CB25-0FCF-AC61-E35719F919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44009" y="809729"/>
            <a:ext cx="3644040" cy="352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400" noProof="0" dirty="0">
                <a:solidFill>
                  <a:srgbClr val="141050"/>
                </a:solidFill>
                <a:latin typeface="Ubuntu" panose="020B0504030602030204" pitchFamily="34" charset="0"/>
              </a:rPr>
              <a:t>Consult </a:t>
            </a:r>
            <a:br>
              <a:rPr lang="en-GB" sz="2400" noProof="0" dirty="0">
                <a:solidFill>
                  <a:srgbClr val="141050"/>
                </a:solidFill>
                <a:latin typeface="Ubuntu" panose="020B0504030602030204" pitchFamily="34" charset="0"/>
              </a:rPr>
            </a:br>
            <a:r>
              <a:rPr lang="en-GB" sz="2400" noProof="0" dirty="0">
                <a:solidFill>
                  <a:srgbClr val="141050"/>
                </a:solidFill>
                <a:latin typeface="Ubuntu" panose="020B0504030602030204" pitchFamily="34" charset="0"/>
              </a:rPr>
              <a:t>the </a:t>
            </a:r>
            <a:r>
              <a:rPr lang="en-GB" sz="2400" noProof="0" dirty="0">
                <a:solidFill>
                  <a:srgbClr val="4C9E90"/>
                </a:solidFill>
                <a:latin typeface="Ubuntu" panose="020B0504030602030204" pitchFamily="34" charset="0"/>
              </a:rPr>
              <a:t>EUI-IA Transfer Study Guidance </a:t>
            </a:r>
            <a:r>
              <a:rPr lang="en-GB" sz="2400" noProof="0" dirty="0">
                <a:solidFill>
                  <a:srgbClr val="141050"/>
                </a:solidFill>
                <a:latin typeface="Ubuntu" panose="020B0504030602030204" pitchFamily="34" charset="0"/>
              </a:rPr>
              <a:t>in full to discover the Study Template</a:t>
            </a:r>
            <a:br>
              <a:rPr lang="en-GB" sz="2400" noProof="0" dirty="0">
                <a:solidFill>
                  <a:srgbClr val="141050"/>
                </a:solidFill>
                <a:latin typeface="Ubuntu" panose="020B0504030602030204" pitchFamily="34" charset="0"/>
              </a:rPr>
            </a:br>
            <a:br>
              <a:rPr lang="en-GB" sz="2400" noProof="0" dirty="0">
                <a:solidFill>
                  <a:srgbClr val="141050"/>
                </a:solidFill>
                <a:latin typeface="Ubuntu" panose="020B0504030602030204" pitchFamily="34" charset="0"/>
              </a:rPr>
            </a:br>
            <a:r>
              <a:rPr lang="en-GB" sz="2400" noProof="0" dirty="0">
                <a:solidFill>
                  <a:srgbClr val="141050"/>
                </a:solidFill>
                <a:latin typeface="Ubuntu" panose="020B0504030602030204" pitchFamily="34" charset="0"/>
              </a:rPr>
              <a:t>All the examples presented in this webinar can be found on </a:t>
            </a:r>
            <a:br>
              <a:rPr lang="en-GB" sz="2400" noProof="0" dirty="0">
                <a:solidFill>
                  <a:srgbClr val="141050"/>
                </a:solidFill>
                <a:latin typeface="Ubuntu" panose="020B0504030602030204" pitchFamily="34" charset="0"/>
              </a:rPr>
            </a:br>
            <a:r>
              <a:rPr lang="en-GB" sz="2400" noProof="0" dirty="0">
                <a:solidFill>
                  <a:srgbClr val="141050"/>
                </a:solidFill>
                <a:latin typeface="Ubuntu" panose="020B0504030602030204" pitchFamily="34" charset="0"/>
              </a:rPr>
              <a:t>the EUI SharePoint space dedicated to </a:t>
            </a:r>
            <a:br>
              <a:rPr lang="en-GB" sz="2400" noProof="0" dirty="0">
                <a:solidFill>
                  <a:srgbClr val="141050"/>
                </a:solidFill>
                <a:latin typeface="Ubuntu" panose="020B0504030602030204" pitchFamily="34" charset="0"/>
              </a:rPr>
            </a:br>
            <a:r>
              <a:rPr lang="en-GB" sz="2400" noProof="0" dirty="0">
                <a:solidFill>
                  <a:srgbClr val="141050"/>
                </a:solidFill>
                <a:latin typeface="Ubuntu" panose="020B0504030602030204" pitchFamily="34" charset="0"/>
              </a:rPr>
              <a:t>Transfer Partners</a:t>
            </a:r>
          </a:p>
        </p:txBody>
      </p:sp>
      <p:pic>
        <p:nvPicPr>
          <p:cNvPr id="61" name="Google Shape;61;p2" descr="A blue and green symbol&#10;&#10;Description automatically generated with medium confidence">
            <a:extLst>
              <a:ext uri="{FF2B5EF4-FFF2-40B4-BE49-F238E27FC236}">
                <a16:creationId xmlns:a16="http://schemas.microsoft.com/office/drawing/2014/main" id="{52DBFEB2-8024-9FBF-F68C-59DC6D8460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57473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B8686E-D7CA-E9F2-94EB-25948C0E6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328" y="201304"/>
            <a:ext cx="3356435" cy="4740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6865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15478DA-61C4-A747-78F1-0CD2D573C833}"/>
              </a:ext>
            </a:extLst>
          </p:cNvPr>
          <p:cNvSpPr txBox="1"/>
          <p:nvPr/>
        </p:nvSpPr>
        <p:spPr>
          <a:xfrm>
            <a:off x="360590" y="1178915"/>
            <a:ext cx="8422819" cy="1731243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/>
            <a:r>
              <a:rPr lang="en-GB" sz="3600" b="1" noProof="0" dirty="0">
                <a:solidFill>
                  <a:srgbClr val="313669"/>
                </a:solidFill>
                <a:latin typeface="Ubuntu" panose="020B0504030602030204" pitchFamily="34" charset="0"/>
                <a:ea typeface="Tahoma"/>
                <a:cs typeface="Tahoma"/>
              </a:rPr>
              <a:t>Thank you!</a:t>
            </a:r>
          </a:p>
          <a:p>
            <a:pPr algn="ctr"/>
            <a:r>
              <a:rPr lang="en-GB" sz="3600" b="1" noProof="0" dirty="0">
                <a:solidFill>
                  <a:srgbClr val="313669"/>
                </a:solidFill>
                <a:latin typeface="Ubuntu" panose="020B0504030602030204" pitchFamily="34" charset="0"/>
                <a:ea typeface="Tahoma"/>
                <a:cs typeface="Tahoma"/>
              </a:rPr>
              <a:t>&amp;</a:t>
            </a:r>
          </a:p>
          <a:p>
            <a:pPr algn="ctr"/>
            <a:r>
              <a:rPr lang="en-GB" sz="3600" b="1" noProof="0" dirty="0">
                <a:solidFill>
                  <a:srgbClr val="1C9F8F"/>
                </a:solidFill>
                <a:latin typeface="Ubuntu" panose="020B0504030602030204" pitchFamily="34" charset="0"/>
                <a:ea typeface="Tahoma"/>
                <a:cs typeface="Tahoma"/>
              </a:rPr>
              <a:t>Good luck with your Transfer Studies!</a:t>
            </a:r>
          </a:p>
        </p:txBody>
      </p:sp>
    </p:spTree>
    <p:extLst>
      <p:ext uri="{BB962C8B-B14F-4D97-AF65-F5344CB8AC3E}">
        <p14:creationId xmlns:p14="http://schemas.microsoft.com/office/powerpoint/2010/main" val="1928058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0106125F-2F08-FD77-CB49-053BC3234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8;p3">
            <a:extLst>
              <a:ext uri="{FF2B5EF4-FFF2-40B4-BE49-F238E27FC236}">
                <a16:creationId xmlns:a16="http://schemas.microsoft.com/office/drawing/2014/main" id="{EBCDE089-7C36-C032-D5E6-82C38C7EF25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2300" y="1099760"/>
            <a:ext cx="5583219" cy="325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SzPts val="1450"/>
            </a:pPr>
            <a:r>
              <a:rPr lang="en-GB" sz="1600" noProof="0" dirty="0">
                <a:solidFill>
                  <a:srgbClr val="141050"/>
                </a:solidFill>
                <a:latin typeface="Ubuntu" panose="020B0504030602030204" pitchFamily="34" charset="0"/>
              </a:rPr>
              <a:t>Introduce the </a:t>
            </a:r>
            <a:r>
              <a:rPr lang="en-GB" sz="1600" noProof="0" dirty="0">
                <a:solidFill>
                  <a:schemeClr val="accent2"/>
                </a:solidFill>
                <a:latin typeface="Ubuntu" panose="020B0504030602030204" pitchFamily="34" charset="0"/>
              </a:rPr>
              <a:t>Guidance &amp; Template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SzPts val="1450"/>
            </a:pPr>
            <a:r>
              <a:rPr lang="en-GB" sz="1600" noProof="0" dirty="0">
                <a:solidFill>
                  <a:srgbClr val="141050"/>
                </a:solidFill>
                <a:latin typeface="Ubuntu" panose="020B0504030602030204" pitchFamily="34" charset="0"/>
              </a:rPr>
              <a:t>Present three main Transfer Study </a:t>
            </a:r>
            <a:r>
              <a:rPr lang="en-GB" sz="1600" noProof="0" dirty="0">
                <a:solidFill>
                  <a:schemeClr val="accent2"/>
                </a:solidFill>
                <a:latin typeface="Ubuntu" panose="020B0504030602030204" pitchFamily="34" charset="0"/>
              </a:rPr>
              <a:t>chapters</a:t>
            </a:r>
            <a:r>
              <a:rPr lang="en-GB" sz="1600" noProof="0" dirty="0">
                <a:solidFill>
                  <a:srgbClr val="141050"/>
                </a:solidFill>
                <a:latin typeface="Ubuntu" panose="020B0504030602030204" pitchFamily="34" charset="0"/>
              </a:rPr>
              <a:t>: </a:t>
            </a:r>
          </a:p>
          <a:p>
            <a:pPr marL="539750" lvl="1" indent="-285750">
              <a:lnSpc>
                <a:spcPct val="150000"/>
              </a:lnSpc>
              <a:spcBef>
                <a:spcPts val="600"/>
              </a:spcBef>
              <a:buSzPts val="1450"/>
            </a:pPr>
            <a:r>
              <a:rPr lang="en-GB" sz="1400" i="1" noProof="0" dirty="0">
                <a:solidFill>
                  <a:srgbClr val="141050"/>
                </a:solidFill>
                <a:latin typeface="Ubuntu" panose="020B0504030602030204" pitchFamily="34" charset="0"/>
              </a:rPr>
              <a:t>PART 1 – </a:t>
            </a:r>
            <a:r>
              <a:rPr lang="en-GB" sz="1400" i="1" noProof="0" dirty="0">
                <a:solidFill>
                  <a:schemeClr val="accent2"/>
                </a:solidFill>
                <a:latin typeface="Ubuntu" panose="020B0504030602030204" pitchFamily="34" charset="0"/>
              </a:rPr>
              <a:t>City Context and Vision</a:t>
            </a:r>
          </a:p>
          <a:p>
            <a:pPr marL="539750" lvl="1" indent="-285750">
              <a:lnSpc>
                <a:spcPct val="150000"/>
              </a:lnSpc>
              <a:spcBef>
                <a:spcPts val="600"/>
              </a:spcBef>
              <a:buSzPts val="1450"/>
            </a:pPr>
            <a:r>
              <a:rPr lang="en-GB" sz="1400" i="1" noProof="0" dirty="0">
                <a:solidFill>
                  <a:srgbClr val="141050"/>
                </a:solidFill>
                <a:latin typeface="Ubuntu" panose="020B0504030602030204" pitchFamily="34" charset="0"/>
              </a:rPr>
              <a:t>PART 2 – </a:t>
            </a:r>
            <a:r>
              <a:rPr lang="en-GB" sz="1400" i="1" noProof="0" dirty="0">
                <a:solidFill>
                  <a:schemeClr val="accent2"/>
                </a:solidFill>
                <a:latin typeface="Ubuntu" panose="020B0504030602030204" pitchFamily="34" charset="0"/>
              </a:rPr>
              <a:t>Local Transfer Journey </a:t>
            </a:r>
          </a:p>
          <a:p>
            <a:pPr marL="539750" lvl="1" indent="-285750">
              <a:lnSpc>
                <a:spcPct val="150000"/>
              </a:lnSpc>
              <a:spcBef>
                <a:spcPts val="600"/>
              </a:spcBef>
              <a:buSzPts val="1450"/>
            </a:pPr>
            <a:r>
              <a:rPr lang="en-GB" sz="1400" i="1" noProof="0" dirty="0">
                <a:solidFill>
                  <a:srgbClr val="141050"/>
                </a:solidFill>
                <a:latin typeface="Ubuntu" panose="020B0504030602030204" pitchFamily="34" charset="0"/>
              </a:rPr>
              <a:t>PART 3 – </a:t>
            </a:r>
            <a:r>
              <a:rPr lang="en-GB" sz="1400" i="1" noProof="0" dirty="0">
                <a:solidFill>
                  <a:schemeClr val="accent2"/>
                </a:solidFill>
                <a:latin typeface="Ubuntu" panose="020B0504030602030204" pitchFamily="34" charset="0"/>
              </a:rPr>
              <a:t>Next Steps towards Transfer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SzPts val="1450"/>
            </a:pPr>
            <a:r>
              <a:rPr lang="en-GB" sz="1600" noProof="0" dirty="0">
                <a:solidFill>
                  <a:srgbClr val="141050"/>
                </a:solidFill>
                <a:latin typeface="Ubuntu" panose="020B0504030602030204" pitchFamily="34" charset="0"/>
              </a:rPr>
              <a:t>Provide some </a:t>
            </a:r>
            <a:r>
              <a:rPr lang="en-GB" sz="1600" noProof="0" dirty="0">
                <a:solidFill>
                  <a:schemeClr val="accent2"/>
                </a:solidFill>
                <a:latin typeface="Ubuntu" panose="020B0504030602030204" pitchFamily="34" charset="0"/>
              </a:rPr>
              <a:t>tips and examples </a:t>
            </a:r>
            <a:r>
              <a:rPr lang="en-GB" sz="1600" noProof="0" dirty="0">
                <a:solidFill>
                  <a:srgbClr val="141050"/>
                </a:solidFill>
                <a:latin typeface="Ubuntu" panose="020B0504030602030204" pitchFamily="34" charset="0"/>
              </a:rPr>
              <a:t>for improved clarity and quality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</a:pPr>
            <a:endParaRPr lang="en-GB" sz="1600" noProof="0" dirty="0">
              <a:solidFill>
                <a:srgbClr val="141050"/>
              </a:solidFill>
              <a:latin typeface="Ubuntu" panose="020B0504030602030204" pitchFamily="34" charset="0"/>
            </a:endParaRPr>
          </a:p>
        </p:txBody>
      </p:sp>
      <p:sp>
        <p:nvSpPr>
          <p:cNvPr id="6" name="Google Shape;67;p3">
            <a:extLst>
              <a:ext uri="{FF2B5EF4-FFF2-40B4-BE49-F238E27FC236}">
                <a16:creationId xmlns:a16="http://schemas.microsoft.com/office/drawing/2014/main" id="{CDE9FF1A-B08C-855C-F0F1-288BA3FE88F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2300" y="363538"/>
            <a:ext cx="8521700" cy="57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 sz="2400" noProof="0" dirty="0">
                <a:solidFill>
                  <a:srgbClr val="141050"/>
                </a:solidFill>
                <a:latin typeface="Ubuntu" panose="020B0504030602030204" pitchFamily="34" charset="0"/>
              </a:rPr>
              <a:t>What will we cover in this webinar?</a:t>
            </a:r>
          </a:p>
        </p:txBody>
      </p:sp>
    </p:spTree>
    <p:extLst>
      <p:ext uri="{BB962C8B-B14F-4D97-AF65-F5344CB8AC3E}">
        <p14:creationId xmlns:p14="http://schemas.microsoft.com/office/powerpoint/2010/main" val="2567702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BB5BBDF0-275B-06DA-9DFE-688DC3E9D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>
            <a:extLst>
              <a:ext uri="{FF2B5EF4-FFF2-40B4-BE49-F238E27FC236}">
                <a16:creationId xmlns:a16="http://schemas.microsoft.com/office/drawing/2014/main" id="{5D397854-66E0-FBF4-2A7E-9ED46C2878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2482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 sz="2400" noProof="0" dirty="0">
                <a:solidFill>
                  <a:srgbClr val="141050"/>
                </a:solidFill>
                <a:latin typeface="Ubuntu" panose="020B0504030602030204" pitchFamily="34" charset="0"/>
              </a:rPr>
              <a:t>Transfer Study Guidance and Template design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2D48BC1-1004-F7BF-0610-C0E82D190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940" y="935839"/>
            <a:ext cx="3145000" cy="4084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7CAEE6F-09F6-3368-313C-D60455DB4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463" y="935839"/>
            <a:ext cx="3024475" cy="4084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073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2C5D8766-401C-D813-DB4B-8BF16EF20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>
            <a:extLst>
              <a:ext uri="{FF2B5EF4-FFF2-40B4-BE49-F238E27FC236}">
                <a16:creationId xmlns:a16="http://schemas.microsoft.com/office/drawing/2014/main" id="{9DD41830-A73E-919D-8633-B3007D56BA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36313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 sz="2400" noProof="0" dirty="0">
                <a:solidFill>
                  <a:srgbClr val="141050"/>
                </a:solidFill>
                <a:latin typeface="Ubuntu" panose="020B0504030602030204" pitchFamily="34" charset="0"/>
              </a:rPr>
              <a:t>Transfer Study Guidance and Template design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83ECA6B8-7F22-E525-AF67-929BCA7BB188}"/>
              </a:ext>
            </a:extLst>
          </p:cNvPr>
          <p:cNvGrpSpPr/>
          <p:nvPr/>
        </p:nvGrpSpPr>
        <p:grpSpPr>
          <a:xfrm>
            <a:off x="1428652" y="1068892"/>
            <a:ext cx="6286696" cy="3803357"/>
            <a:chOff x="1428652" y="1096188"/>
            <a:chExt cx="6286696" cy="3803357"/>
          </a:xfrm>
        </p:grpSpPr>
        <p:pic>
          <p:nvPicPr>
            <p:cNvPr id="3" name="Slika 2">
              <a:extLst>
                <a:ext uri="{FF2B5EF4-FFF2-40B4-BE49-F238E27FC236}">
                  <a16:creationId xmlns:a16="http://schemas.microsoft.com/office/drawing/2014/main" id="{2574082F-C33E-923B-3E0C-1457A351D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8652" y="1096188"/>
              <a:ext cx="6286696" cy="38033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Pravokotnik 3">
              <a:extLst>
                <a:ext uri="{FF2B5EF4-FFF2-40B4-BE49-F238E27FC236}">
                  <a16:creationId xmlns:a16="http://schemas.microsoft.com/office/drawing/2014/main" id="{75FCCD37-871B-6BE2-228A-2463D6065259}"/>
                </a:ext>
              </a:extLst>
            </p:cNvPr>
            <p:cNvSpPr/>
            <p:nvPr/>
          </p:nvSpPr>
          <p:spPr>
            <a:xfrm>
              <a:off x="3473355" y="2790967"/>
              <a:ext cx="1583141" cy="2183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6" name="Pravokotnik 5">
              <a:extLst>
                <a:ext uri="{FF2B5EF4-FFF2-40B4-BE49-F238E27FC236}">
                  <a16:creationId xmlns:a16="http://schemas.microsoft.com/office/drawing/2014/main" id="{B10D973C-109B-B70B-C814-B98E64382BE3}"/>
                </a:ext>
              </a:extLst>
            </p:cNvPr>
            <p:cNvSpPr/>
            <p:nvPr/>
          </p:nvSpPr>
          <p:spPr>
            <a:xfrm>
              <a:off x="1817426" y="1919785"/>
              <a:ext cx="1116843" cy="20244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339072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0CF0A66-E954-F192-8907-591E5FD7D854}"/>
              </a:ext>
            </a:extLst>
          </p:cNvPr>
          <p:cNvSpPr txBox="1"/>
          <p:nvPr/>
        </p:nvSpPr>
        <p:spPr>
          <a:xfrm>
            <a:off x="3526237" y="2217807"/>
            <a:ext cx="2438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fr-BE" sz="4000" b="1" kern="1200" dirty="0">
                <a:solidFill>
                  <a:srgbClr val="FFFFFF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 1</a:t>
            </a:r>
            <a:endParaRPr lang="fr-FR" sz="4000" b="1" kern="1200" dirty="0">
              <a:solidFill>
                <a:srgbClr val="1CAF96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712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4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8731" r="33185"/>
          <a:stretch>
            <a:fillRect/>
          </a:stretch>
        </p:blipFill>
        <p:spPr>
          <a:xfrm>
            <a:off x="5134048" y="1"/>
            <a:ext cx="4176000" cy="5136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AD1F2A49-86E7-4691-BC38-0973A19B833F}"/>
              </a:ext>
            </a:extLst>
          </p:cNvPr>
          <p:cNvSpPr txBox="1">
            <a:spLocks/>
          </p:cNvSpPr>
          <p:nvPr/>
        </p:nvSpPr>
        <p:spPr>
          <a:xfrm>
            <a:off x="311700" y="36313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sz="4000" noProof="0" dirty="0">
                <a:solidFill>
                  <a:srgbClr val="141050"/>
                </a:solidFill>
                <a:latin typeface="Ubuntu" panose="020B0504030602030204" pitchFamily="34" charset="0"/>
              </a:rPr>
              <a:t>City Context </a:t>
            </a:r>
          </a:p>
          <a:p>
            <a:pPr>
              <a:buSzPct val="111111"/>
            </a:pPr>
            <a:r>
              <a:rPr lang="en-GB" sz="4000" noProof="0" dirty="0">
                <a:solidFill>
                  <a:srgbClr val="141050"/>
                </a:solidFill>
                <a:latin typeface="Ubuntu" panose="020B0504030602030204" pitchFamily="34" charset="0"/>
              </a:rPr>
              <a:t>and Vision</a:t>
            </a:r>
          </a:p>
        </p:txBody>
      </p:sp>
      <p:sp>
        <p:nvSpPr>
          <p:cNvPr id="5" name="Google Shape;68;p3">
            <a:extLst>
              <a:ext uri="{FF2B5EF4-FFF2-40B4-BE49-F238E27FC236}">
                <a16:creationId xmlns:a16="http://schemas.microsoft.com/office/drawing/2014/main" id="{35484A6C-E288-246B-0EF4-1D3DE037703D}"/>
              </a:ext>
            </a:extLst>
          </p:cNvPr>
          <p:cNvSpPr txBox="1">
            <a:spLocks/>
          </p:cNvSpPr>
          <p:nvPr/>
        </p:nvSpPr>
        <p:spPr>
          <a:xfrm>
            <a:off x="1083449" y="1690486"/>
            <a:ext cx="3488551" cy="3174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buSzPts val="1450"/>
              <a:buNone/>
            </a:pPr>
            <a:r>
              <a:rPr lang="en-GB" sz="1600" noProof="0" dirty="0">
                <a:solidFill>
                  <a:srgbClr val="002060"/>
                </a:solidFill>
                <a:latin typeface="Ubuntu" panose="020B0504030602030204" pitchFamily="34" charset="0"/>
              </a:rPr>
              <a:t>Setting a strong vision statement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SzPts val="1450"/>
              <a:buNone/>
            </a:pPr>
            <a:r>
              <a:rPr lang="en-GB" sz="1600" noProof="0" dirty="0">
                <a:solidFill>
                  <a:srgbClr val="002060"/>
                </a:solidFill>
                <a:latin typeface="Ubuntu" panose="020B0504030602030204" pitchFamily="34" charset="0"/>
              </a:rPr>
              <a:t>Describing the challenge and local context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SzPts val="1450"/>
              <a:buNone/>
            </a:pPr>
            <a:r>
              <a:rPr lang="en-GB" sz="1600" noProof="0" dirty="0">
                <a:solidFill>
                  <a:srgbClr val="002060"/>
                </a:solidFill>
                <a:latin typeface="Ubuntu" panose="020B0504030602030204" pitchFamily="34" charset="0"/>
              </a:rPr>
              <a:t>Presenting the scope of the transfer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SzPts val="1450"/>
              <a:buNone/>
            </a:pPr>
            <a:r>
              <a:rPr lang="en-GB" sz="1600" noProof="0" dirty="0">
                <a:solidFill>
                  <a:srgbClr val="002060"/>
                </a:solidFill>
                <a:latin typeface="Ubuntu" panose="020B0504030602030204" pitchFamily="34" charset="0"/>
              </a:rPr>
              <a:t>Stakeholder mapping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SzPts val="1450"/>
              <a:buNone/>
            </a:pPr>
            <a:r>
              <a:rPr lang="en-GB" sz="1600" noProof="0" dirty="0">
                <a:solidFill>
                  <a:srgbClr val="002060"/>
                </a:solidFill>
                <a:latin typeface="Ubuntu" panose="020B0504030602030204" pitchFamily="34" charset="0"/>
              </a:rPr>
              <a:t>Providing the risk analysis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GB" sz="1600" noProof="0" dirty="0">
              <a:solidFill>
                <a:srgbClr val="141050"/>
              </a:solidFill>
              <a:latin typeface="Ubuntu" panose="020B0504030602030204" pitchFamily="34" charset="0"/>
            </a:endParaRPr>
          </a:p>
        </p:txBody>
      </p:sp>
      <p:pic>
        <p:nvPicPr>
          <p:cNvPr id="9" name="Graphic 8" descr="Bookmark with solid fill">
            <a:extLst>
              <a:ext uri="{FF2B5EF4-FFF2-40B4-BE49-F238E27FC236}">
                <a16:creationId xmlns:a16="http://schemas.microsoft.com/office/drawing/2014/main" id="{A39E8F1E-4679-3C22-E3A7-3D76B74D2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65702" y="1829280"/>
            <a:ext cx="526548" cy="632204"/>
          </a:xfrm>
          <a:prstGeom prst="rect">
            <a:avLst/>
          </a:prstGeom>
        </p:spPr>
      </p:pic>
      <p:pic>
        <p:nvPicPr>
          <p:cNvPr id="10" name="Graphic 9" descr="Bookmark with solid fill">
            <a:extLst>
              <a:ext uri="{FF2B5EF4-FFF2-40B4-BE49-F238E27FC236}">
                <a16:creationId xmlns:a16="http://schemas.microsoft.com/office/drawing/2014/main" id="{88C5D6F5-BD2E-08EF-74C6-DD6D0E3ED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65702" y="2312999"/>
            <a:ext cx="526548" cy="632204"/>
          </a:xfrm>
          <a:prstGeom prst="rect">
            <a:avLst/>
          </a:prstGeom>
        </p:spPr>
      </p:pic>
      <p:pic>
        <p:nvPicPr>
          <p:cNvPr id="11" name="Graphic 10" descr="Bookmark with solid fill">
            <a:extLst>
              <a:ext uri="{FF2B5EF4-FFF2-40B4-BE49-F238E27FC236}">
                <a16:creationId xmlns:a16="http://schemas.microsoft.com/office/drawing/2014/main" id="{F713FEB4-5321-9B00-9910-3D77BDDD6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65702" y="3017727"/>
            <a:ext cx="526548" cy="632204"/>
          </a:xfrm>
          <a:prstGeom prst="rect">
            <a:avLst/>
          </a:prstGeom>
        </p:spPr>
      </p:pic>
      <p:pic>
        <p:nvPicPr>
          <p:cNvPr id="12" name="Graphic 11" descr="Bookmark with solid fill">
            <a:extLst>
              <a:ext uri="{FF2B5EF4-FFF2-40B4-BE49-F238E27FC236}">
                <a16:creationId xmlns:a16="http://schemas.microsoft.com/office/drawing/2014/main" id="{A990BB4F-A3D2-A95C-1D5C-65EB01684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54400" y="3727411"/>
            <a:ext cx="526548" cy="632204"/>
          </a:xfrm>
          <a:prstGeom prst="rect">
            <a:avLst/>
          </a:prstGeom>
        </p:spPr>
      </p:pic>
      <p:pic>
        <p:nvPicPr>
          <p:cNvPr id="13" name="Graphic 12" descr="Bookmark with solid fill">
            <a:extLst>
              <a:ext uri="{FF2B5EF4-FFF2-40B4-BE49-F238E27FC236}">
                <a16:creationId xmlns:a16="http://schemas.microsoft.com/office/drawing/2014/main" id="{FD3C99C4-EE1E-8775-48D4-B1D8CD5AB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65702" y="4198524"/>
            <a:ext cx="526548" cy="6322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99D9DE3E-A5AC-3E77-D7BF-84C28A4C1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3">
            <a:extLst>
              <a:ext uri="{FF2B5EF4-FFF2-40B4-BE49-F238E27FC236}">
                <a16:creationId xmlns:a16="http://schemas.microsoft.com/office/drawing/2014/main" id="{2DD16841-04F8-3C3F-670C-990A4C007975}"/>
              </a:ext>
            </a:extLst>
          </p:cNvPr>
          <p:cNvSpPr txBox="1">
            <a:spLocks/>
          </p:cNvSpPr>
          <p:nvPr/>
        </p:nvSpPr>
        <p:spPr>
          <a:xfrm>
            <a:off x="311700" y="36313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en-GB" noProof="0" dirty="0">
                <a:solidFill>
                  <a:srgbClr val="141050"/>
                </a:solidFill>
                <a:latin typeface="Ubuntu" panose="020B0504030602030204" pitchFamily="34" charset="0"/>
              </a:rPr>
              <a:t>A strong Vision Statement…</a:t>
            </a:r>
          </a:p>
        </p:txBody>
      </p:sp>
      <p:sp>
        <p:nvSpPr>
          <p:cNvPr id="5" name="Google Shape;68;p3">
            <a:extLst>
              <a:ext uri="{FF2B5EF4-FFF2-40B4-BE49-F238E27FC236}">
                <a16:creationId xmlns:a16="http://schemas.microsoft.com/office/drawing/2014/main" id="{016C2893-8976-5519-4167-B68455C11F58}"/>
              </a:ext>
            </a:extLst>
          </p:cNvPr>
          <p:cNvSpPr txBox="1">
            <a:spLocks/>
          </p:cNvSpPr>
          <p:nvPr/>
        </p:nvSpPr>
        <p:spPr>
          <a:xfrm>
            <a:off x="311700" y="1271962"/>
            <a:ext cx="3999900" cy="3508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600"/>
              </a:spcBef>
              <a:buSzPts val="1450"/>
            </a:pPr>
            <a:r>
              <a:rPr lang="en-GB" sz="1600" noProof="0" dirty="0">
                <a:solidFill>
                  <a:srgbClr val="141050"/>
                </a:solidFill>
                <a:latin typeface="Ubuntu" panose="020B0504030602030204" pitchFamily="34" charset="0"/>
              </a:rPr>
              <a:t>… is short and punchy!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SzPts val="1450"/>
            </a:pPr>
            <a:r>
              <a:rPr lang="en-GB" sz="1600" noProof="0" dirty="0">
                <a:solidFill>
                  <a:srgbClr val="141050"/>
                </a:solidFill>
                <a:latin typeface="Ubuntu" panose="020B0504030602030204" pitchFamily="34" charset="0"/>
              </a:rPr>
              <a:t>… imagines success.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SzPts val="1450"/>
            </a:pPr>
            <a:r>
              <a:rPr lang="en-GB" sz="1600" noProof="0" dirty="0">
                <a:solidFill>
                  <a:srgbClr val="141050"/>
                </a:solidFill>
                <a:latin typeface="Ubuntu" panose="020B0504030602030204" pitchFamily="34" charset="0"/>
              </a:rPr>
              <a:t>… describes expected change through the transfer process.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SzPts val="1450"/>
            </a:pPr>
            <a:r>
              <a:rPr lang="en-GB" sz="1600" noProof="0" dirty="0">
                <a:solidFill>
                  <a:srgbClr val="141050"/>
                </a:solidFill>
                <a:latin typeface="Ubuntu" panose="020B0504030602030204" pitchFamily="34" charset="0"/>
              </a:rPr>
              <a:t>… is reinforced with visualisation!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GB" sz="1600" noProof="0" dirty="0">
              <a:solidFill>
                <a:srgbClr val="141050"/>
              </a:solidFill>
              <a:latin typeface="Ubuntu" panose="020B0504030602030204" pitchFamily="34" charset="0"/>
            </a:endParaRPr>
          </a:p>
        </p:txBody>
      </p:sp>
      <p:sp>
        <p:nvSpPr>
          <p:cNvPr id="3" name="Google Shape;68;p3">
            <a:extLst>
              <a:ext uri="{FF2B5EF4-FFF2-40B4-BE49-F238E27FC236}">
                <a16:creationId xmlns:a16="http://schemas.microsoft.com/office/drawing/2014/main" id="{6F6E9F27-9A7D-0702-60C0-6ED3D0A0E393}"/>
              </a:ext>
            </a:extLst>
          </p:cNvPr>
          <p:cNvSpPr txBox="1">
            <a:spLocks/>
          </p:cNvSpPr>
          <p:nvPr/>
        </p:nvSpPr>
        <p:spPr>
          <a:xfrm>
            <a:off x="5144100" y="844329"/>
            <a:ext cx="3761695" cy="1968028"/>
          </a:xfrm>
          <a:prstGeom prst="rect">
            <a:avLst/>
          </a:prstGeom>
          <a:solidFill>
            <a:srgbClr val="89A8C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400" indent="0">
              <a:buNone/>
            </a:pPr>
            <a:r>
              <a:rPr lang="en-GB" sz="1400" i="1" dirty="0">
                <a:solidFill>
                  <a:schemeClr val="tx1"/>
                </a:solidFill>
                <a:latin typeface="Ubuntu" panose="020B0504030602030204" pitchFamily="34" charset="0"/>
              </a:rPr>
              <a:t>To transform our city into a thriving, biodiverse urban ecosystem where nature and community flourish together — by engaging citizens, redesigning spaces, and fostering a culture of stewardship that ensures resilient green environments for future generations.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7710E3-5DF9-7F8B-1248-B3F95B673C78}"/>
              </a:ext>
            </a:extLst>
          </p:cNvPr>
          <p:cNvSpPr txBox="1"/>
          <p:nvPr/>
        </p:nvSpPr>
        <p:spPr>
          <a:xfrm>
            <a:off x="5144100" y="3476192"/>
            <a:ext cx="3761695" cy="1169551"/>
          </a:xfrm>
          <a:prstGeom prst="rect">
            <a:avLst/>
          </a:prstGeom>
          <a:solidFill>
            <a:srgbClr val="89A8CD"/>
          </a:solidFill>
        </p:spPr>
        <p:txBody>
          <a:bodyPr wrap="square">
            <a:spAutoFit/>
          </a:bodyPr>
          <a:lstStyle/>
          <a:p>
            <a:pPr marL="92075"/>
            <a:r>
              <a:rPr lang="en-GB" i="1" dirty="0">
                <a:solidFill>
                  <a:schemeClr val="tx1"/>
                </a:solidFill>
                <a:latin typeface="Ubuntu" panose="020B0504030602030204" pitchFamily="34" charset="0"/>
              </a:rPr>
              <a:t>Building a greener, fairer future where no one is left behind — renewing our homes and neighbourhoods to be affordable, sustainable, and full of opportunity for generations to come.</a:t>
            </a:r>
          </a:p>
        </p:txBody>
      </p:sp>
      <p:pic>
        <p:nvPicPr>
          <p:cNvPr id="11" name="Graphic 10" descr="Megaphone with solid fill">
            <a:extLst>
              <a:ext uri="{FF2B5EF4-FFF2-40B4-BE49-F238E27FC236}">
                <a16:creationId xmlns:a16="http://schemas.microsoft.com/office/drawing/2014/main" id="{F52B06E2-8057-4F7D-8514-99B6B0967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6900" y="192289"/>
            <a:ext cx="914400" cy="914400"/>
          </a:xfrm>
          <a:prstGeom prst="rect">
            <a:avLst/>
          </a:prstGeom>
        </p:spPr>
      </p:pic>
      <p:pic>
        <p:nvPicPr>
          <p:cNvPr id="12" name="Graphic 11" descr="Megaphone with solid fill">
            <a:extLst>
              <a:ext uri="{FF2B5EF4-FFF2-40B4-BE49-F238E27FC236}">
                <a16:creationId xmlns:a16="http://schemas.microsoft.com/office/drawing/2014/main" id="{26659466-B704-8C0C-2A84-541BD7A9B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6900" y="28186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1576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- LAYOUT">
  <a:themeElements>
    <a:clrScheme name="EUI - TEMPLATE">
      <a:dk1>
        <a:srgbClr val="000000"/>
      </a:dk1>
      <a:lt1>
        <a:srgbClr val="FFFFFF"/>
      </a:lt1>
      <a:dk2>
        <a:srgbClr val="0C114D"/>
      </a:dk2>
      <a:lt2>
        <a:srgbClr val="E1E0DA"/>
      </a:lt2>
      <a:accent1>
        <a:srgbClr val="0C114D"/>
      </a:accent1>
      <a:accent2>
        <a:srgbClr val="1CAF96"/>
      </a:accent2>
      <a:accent3>
        <a:srgbClr val="C61B38"/>
      </a:accent3>
      <a:accent4>
        <a:srgbClr val="F67428"/>
      </a:accent4>
      <a:accent5>
        <a:srgbClr val="E1E0DA"/>
      </a:accent5>
      <a:accent6>
        <a:srgbClr val="8B8783"/>
      </a:accent6>
      <a:hlink>
        <a:srgbClr val="1CAF96"/>
      </a:hlink>
      <a:folHlink>
        <a:srgbClr val="0C114D"/>
      </a:folHlink>
    </a:clrScheme>
    <a:fontScheme name="EU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I - POWERPOINT TEMPLATE - NEUTRE" id="{8FDC6CF4-DE30-8E4F-A912-1E5145E39163}" vid="{C405E423-91B3-624E-84DC-AAEDDCE75679}"/>
    </a:ext>
  </a:extLst>
</a:theme>
</file>

<file path=ppt/theme/theme3.xml><?xml version="1.0" encoding="utf-8"?>
<a:theme xmlns:a="http://schemas.openxmlformats.org/drawingml/2006/main" name="EUI CONTENT SLIDES">
  <a:themeElements>
    <a:clrScheme name="EUI ">
      <a:dk1>
        <a:srgbClr val="000000"/>
      </a:dk1>
      <a:lt1>
        <a:srgbClr val="FFFFFF"/>
      </a:lt1>
      <a:dk2>
        <a:srgbClr val="0C114D"/>
      </a:dk2>
      <a:lt2>
        <a:srgbClr val="E1E0DA"/>
      </a:lt2>
      <a:accent1>
        <a:srgbClr val="0C114D"/>
      </a:accent1>
      <a:accent2>
        <a:srgbClr val="1CAF96"/>
      </a:accent2>
      <a:accent3>
        <a:srgbClr val="C61B38"/>
      </a:accent3>
      <a:accent4>
        <a:srgbClr val="F67428"/>
      </a:accent4>
      <a:accent5>
        <a:srgbClr val="E1E0DA"/>
      </a:accent5>
      <a:accent6>
        <a:srgbClr val="8B8783"/>
      </a:accent6>
      <a:hlink>
        <a:srgbClr val="1CAF96"/>
      </a:hlink>
      <a:folHlink>
        <a:srgbClr val="0C114D"/>
      </a:folHlink>
    </a:clrScheme>
    <a:fontScheme name="EU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I - POWERPOINT TEMPLATE - INSPIRATION _ OK - 1" id="{27DA516B-0953-DD4B-8765-DC87BFFBAAD8}" vid="{02DC8EA8-0736-BF4E-A88E-2FE8AA819215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0E474EF66BCE4D9FD33CF3686156D7" ma:contentTypeVersion="14" ma:contentTypeDescription="Create a new document." ma:contentTypeScope="" ma:versionID="fb48648b6288436d64643b987518d632">
  <xsd:schema xmlns:xsd="http://www.w3.org/2001/XMLSchema" xmlns:xs="http://www.w3.org/2001/XMLSchema" xmlns:p="http://schemas.microsoft.com/office/2006/metadata/properties" xmlns:ns2="baf69091-5ae1-4e13-b6f5-6f22de98df65" xmlns:ns3="8aeae6a6-9e7a-4f6b-9458-30eaf362a7bd" targetNamespace="http://schemas.microsoft.com/office/2006/metadata/properties" ma:root="true" ma:fieldsID="e5760d3b105446419638fb4cc800107d" ns2:_="" ns3:_="">
    <xsd:import namespace="baf69091-5ae1-4e13-b6f5-6f22de98df65"/>
    <xsd:import namespace="8aeae6a6-9e7a-4f6b-9458-30eaf362a7b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f69091-5ae1-4e13-b6f5-6f22de98df6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0816374-8c82-4a0b-81f2-b9fb0ed1af71}" ma:internalName="TaxCatchAll" ma:showField="CatchAllData" ma:web="baf69091-5ae1-4e13-b6f5-6f22de98df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eae6a6-9e7a-4f6b-9458-30eaf362a7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4fd23e0-4e92-4052-93a3-35dc230bb3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aeae6a6-9e7a-4f6b-9458-30eaf362a7bd">
      <Terms xmlns="http://schemas.microsoft.com/office/infopath/2007/PartnerControls"/>
    </lcf76f155ced4ddcb4097134ff3c332f>
    <TaxCatchAll xmlns="baf69091-5ae1-4e13-b6f5-6f22de98df65" xsi:nil="true"/>
  </documentManagement>
</p:properties>
</file>

<file path=customXml/itemProps1.xml><?xml version="1.0" encoding="utf-8"?>
<ds:datastoreItem xmlns:ds="http://schemas.openxmlformats.org/officeDocument/2006/customXml" ds:itemID="{46F105BC-6C4F-43B2-81BC-43DFFFC245D0}"/>
</file>

<file path=customXml/itemProps2.xml><?xml version="1.0" encoding="utf-8"?>
<ds:datastoreItem xmlns:ds="http://schemas.openxmlformats.org/officeDocument/2006/customXml" ds:itemID="{59B924A3-4C66-4C80-A984-90BF7FC2CEE1}"/>
</file>

<file path=customXml/itemProps3.xml><?xml version="1.0" encoding="utf-8"?>
<ds:datastoreItem xmlns:ds="http://schemas.openxmlformats.org/officeDocument/2006/customXml" ds:itemID="{68FAA6D2-1F3D-4A34-9093-28981070088B}"/>
</file>

<file path=docProps/app.xml><?xml version="1.0" encoding="utf-8"?>
<Properties xmlns="http://schemas.openxmlformats.org/officeDocument/2006/extended-properties" xmlns:vt="http://schemas.openxmlformats.org/officeDocument/2006/docPropsVTypes">
  <TotalTime>5151</TotalTime>
  <Words>669</Words>
  <Application>Microsoft Office PowerPoint</Application>
  <PresentationFormat>On-screen Show (16:9)</PresentationFormat>
  <Paragraphs>138</Paragraphs>
  <Slides>36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Tahoma</vt:lpstr>
      <vt:lpstr>Ubuntu</vt:lpstr>
      <vt:lpstr>Simple Light</vt:lpstr>
      <vt:lpstr>SIMPLE - LAYOUT</vt:lpstr>
      <vt:lpstr>EUI CONTENT SLIDES</vt:lpstr>
      <vt:lpstr>PowerPoint Presentation</vt:lpstr>
      <vt:lpstr>EUI – INNOVATIVE ACTIONS</vt:lpstr>
      <vt:lpstr>This webinar aims to  give inspiration to  Transfer Partners producing Transfer Studies</vt:lpstr>
      <vt:lpstr>What will we cover in this webinar?</vt:lpstr>
      <vt:lpstr>Transfer Study Guidance and Template design</vt:lpstr>
      <vt:lpstr>Transfer Study Guidance and Template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Consult  the EUI-IA Transfer Study Guidance in full to discover the Study Template  All the examples presented in this webinar can be found on  the EUI SharePoint space dedicated to  Transfer Partners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Adele Bucella</dc:creator>
  <cp:lastModifiedBy>Adele Bucella</cp:lastModifiedBy>
  <cp:revision>22</cp:revision>
  <dcterms:modified xsi:type="dcterms:W3CDTF">2025-09-19T17:54:28Z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0x010100710E474EF66BCE4D9FD33CF3686156D7</vt:lpwstr>
  </property>
</Properties>
</file>