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 id="2147483708" r:id="rId6"/>
    <p:sldMasterId id="2147483737" r:id="rId7"/>
  </p:sldMasterIdLst>
  <p:notesMasterIdLst>
    <p:notesMasterId r:id="rId29"/>
  </p:notesMasterIdLst>
  <p:sldIdLst>
    <p:sldId id="295" r:id="rId8"/>
    <p:sldId id="263" r:id="rId9"/>
    <p:sldId id="271" r:id="rId10"/>
    <p:sldId id="2134804610" r:id="rId11"/>
    <p:sldId id="2134804609" r:id="rId12"/>
    <p:sldId id="407" r:id="rId13"/>
    <p:sldId id="2134804613" r:id="rId14"/>
    <p:sldId id="2134804616" r:id="rId15"/>
    <p:sldId id="2134804617" r:id="rId16"/>
    <p:sldId id="2134804618" r:id="rId17"/>
    <p:sldId id="604" r:id="rId18"/>
    <p:sldId id="2134804614" r:id="rId19"/>
    <p:sldId id="2134804615" r:id="rId20"/>
    <p:sldId id="576" r:id="rId21"/>
    <p:sldId id="619" r:id="rId22"/>
    <p:sldId id="2134804612" r:id="rId23"/>
    <p:sldId id="2134804611" r:id="rId24"/>
    <p:sldId id="620" r:id="rId25"/>
    <p:sldId id="540" r:id="rId26"/>
    <p:sldId id="264"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Peer Reviews" id="{6E108334-DF5C-4896-8822-A19355D0DA3F}">
          <p14:sldIdLst>
            <p14:sldId id="295"/>
            <p14:sldId id="263"/>
            <p14:sldId id="271"/>
            <p14:sldId id="2134804610"/>
            <p14:sldId id="2134804609"/>
            <p14:sldId id="407"/>
            <p14:sldId id="2134804613"/>
            <p14:sldId id="2134804616"/>
            <p14:sldId id="2134804617"/>
            <p14:sldId id="2134804618"/>
            <p14:sldId id="604"/>
            <p14:sldId id="2134804614"/>
          </p14:sldIdLst>
        </p14:section>
        <p14:section name="The pathway of an applicant" id="{7B843160-D8E4-47C5-B479-422349F19129}">
          <p14:sldIdLst>
            <p14:sldId id="2134804615"/>
            <p14:sldId id="576"/>
          </p14:sldIdLst>
        </p14:section>
        <p14:section name="Your journey - what do you concretely have to do" id="{9B891747-2BB9-4A90-B801-3A4C4E7C807C}">
          <p14:sldIdLst>
            <p14:sldId id="619"/>
            <p14:sldId id="2134804612"/>
            <p14:sldId id="2134804611"/>
            <p14:sldId id="620"/>
          </p14:sldIdLst>
        </p14:section>
        <p14:section name="Share your on-the-ground experience" id="{F0FE9CA3-E120-4D29-B574-E532E4279C39}">
          <p14:sldIdLst>
            <p14:sldId id="540"/>
            <p14:sldId id="264"/>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00F154-A3F7-96F8-3333-E9B7F8D74DB7}" name="Raluca Toma" initials="RT" userId="S::Raluca@urban-initiative.eu::049feb3a-608d-443e-813c-ef650b6424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14D"/>
    <a:srgbClr val="1CAF96"/>
    <a:srgbClr val="C856FD"/>
    <a:srgbClr val="C59EE2"/>
    <a:srgbClr val="FEFBFF"/>
    <a:srgbClr val="009E87"/>
    <a:srgbClr val="E52231"/>
    <a:srgbClr val="00B050"/>
    <a:srgbClr val="AE77D7"/>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358" autoAdjust="0"/>
  </p:normalViewPr>
  <p:slideViewPr>
    <p:cSldViewPr snapToGrid="0">
      <p:cViewPr varScale="1">
        <p:scale>
          <a:sx n="96" d="100"/>
          <a:sy n="96" d="100"/>
        </p:scale>
        <p:origin x="1014" y="90"/>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AF1CB-A7EE-438A-91BF-94AF98D66C0A}" type="datetimeFigureOut">
              <a:rPr lang="en-GB" smtClean="0"/>
              <a:t>09/10/2025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6FD8B-970B-4C9A-AD74-5EE7E0B31AED}" type="slidenum">
              <a:rPr lang="en-GB" smtClean="0"/>
              <a:t>‹#›</a:t>
            </a:fld>
            <a:endParaRPr lang="en-GB"/>
          </a:p>
        </p:txBody>
      </p:sp>
    </p:spTree>
    <p:extLst>
      <p:ext uri="{BB962C8B-B14F-4D97-AF65-F5344CB8AC3E}">
        <p14:creationId xmlns:p14="http://schemas.microsoft.com/office/powerpoint/2010/main" val="73484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a:t>
            </a:fld>
            <a:endParaRPr lang="fr-FR"/>
          </a:p>
        </p:txBody>
      </p:sp>
    </p:spTree>
    <p:extLst>
      <p:ext uri="{BB962C8B-B14F-4D97-AF65-F5344CB8AC3E}">
        <p14:creationId xmlns:p14="http://schemas.microsoft.com/office/powerpoint/2010/main" val="46400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82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EF6B-D27E-FB08-CA09-49F6E5A2A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7B7BE-FA0C-E992-2B84-CF3A50E2A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92EAA-2B41-AD99-D7E6-BE17D01AB3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9D3D3E7-BC78-0992-7759-59548A6F64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535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2353-3BC7-170E-ACC8-6C1618468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77984-5B5F-95EF-0687-763A6ADC2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9104A-BD9E-FEDE-FDCF-0A7725D1F3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A05733-5B0C-2FC8-956A-B871523AD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72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8D743-BEBC-51BD-7EDC-216100AFE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A9837-0FE0-497E-0678-7058622658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10D1E-AB99-FECF-6D3A-325DFD6564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257508F-77C2-4113-708F-14E575AC686E}"/>
              </a:ext>
            </a:extLst>
          </p:cNvPr>
          <p:cNvSpPr>
            <a:spLocks noGrp="1"/>
          </p:cNvSpPr>
          <p:nvPr>
            <p:ph type="sldNum" sz="quarter" idx="5"/>
          </p:nvPr>
        </p:nvSpPr>
        <p:spPr/>
        <p:txBody>
          <a:bodyPr/>
          <a:lstStyle/>
          <a:p>
            <a:fld id="{889F0CB1-8A34-8A4F-8A6E-8BB08A91ECBB}" type="slidenum">
              <a:rPr lang="fr-FR" smtClean="0"/>
              <a:t>14</a:t>
            </a:fld>
            <a:endParaRPr lang="fr-FR"/>
          </a:p>
        </p:txBody>
      </p:sp>
    </p:spTree>
    <p:extLst>
      <p:ext uri="{BB962C8B-B14F-4D97-AF65-F5344CB8AC3E}">
        <p14:creationId xmlns:p14="http://schemas.microsoft.com/office/powerpoint/2010/main" val="13534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Tahoma" panose="020B0604030504040204" pitchFamily="34" charset="0"/>
                <a:ea typeface="Calibri" panose="020F0502020204030204" pitchFamily="34" charset="0"/>
                <a:cs typeface="Tahoma" panose="020B0604030504040204" pitchFamily="34" charset="0"/>
              </a:rPr>
              <a:t>A city-to-city exchange is required to focus on a specific policy challenge related to the implementation of Sustainable Urban Development within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Applicants are required to define in the application form a specific policy challenge that </a:t>
            </a:r>
            <a:r>
              <a:rPr lang="en-GB" sz="1800" b="1" dirty="0">
                <a:effectLst/>
                <a:latin typeface="Tahoma" panose="020B0604030504040204" pitchFamily="34" charset="0"/>
                <a:ea typeface="Calibri" panose="020F0502020204030204" pitchFamily="34" charset="0"/>
                <a:cs typeface="Tahoma" panose="020B0604030504040204" pitchFamily="34" charset="0"/>
              </a:rPr>
              <a:t>consists of thematic and operational issues. </a:t>
            </a:r>
            <a:r>
              <a:rPr lang="en-GB" sz="1800" dirty="0">
                <a:effectLst/>
                <a:latin typeface="Tahoma" panose="020B0604030504040204" pitchFamily="34" charset="0"/>
                <a:ea typeface="Calibri" panose="020F0502020204030204" pitchFamily="34" charset="0"/>
                <a:cs typeface="Tahoma" panose="020B0604030504040204" pitchFamily="34" charset="0"/>
              </a:rPr>
              <a:t>The challenge should be as focused as possible to allow for an effective learning process between the applicant and the peers.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b="1" dirty="0">
              <a:effectLst/>
              <a:latin typeface="Tahoma" panose="020B0604030504040204" pitchFamily="34"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Guidance offer a non-exhaustive list of potential thematic and operational challenges </a:t>
            </a:r>
            <a:r>
              <a:rPr lang="en-GB" sz="1800" b="1" dirty="0">
                <a:effectLst/>
                <a:latin typeface="Tahoma" panose="020B0604030504040204" pitchFamily="34" charset="0"/>
                <a:ea typeface="Calibri" panose="020F0502020204030204" pitchFamily="34" charset="0"/>
              </a:rPr>
              <a:t>related to designing and implementing integrated, place-based strategies </a:t>
            </a:r>
            <a:r>
              <a:rPr lang="en-GB" sz="1800" dirty="0">
                <a:effectLst/>
                <a:latin typeface="Tahoma" panose="020B0604030504040204" pitchFamily="34" charset="0"/>
                <a:ea typeface="Calibri" panose="020F0502020204030204" pitchFamily="34" charset="0"/>
                <a:cs typeface="Tahoma" panose="020B0604030504040204" pitchFamily="34" charset="0"/>
              </a:rPr>
              <a:t>that may be addressed, which cover the full range of policy objectives supported through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35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90ED-8018-72AB-5F51-9F79F5193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DB04D-54DB-A897-C59E-51E5E7F86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9F6E6-5653-A3E9-137C-7B87DCDAFD1E}"/>
              </a:ext>
            </a:extLst>
          </p:cNvPr>
          <p:cNvSpPr>
            <a:spLocks noGrp="1"/>
          </p:cNvSpPr>
          <p:nvPr>
            <p:ph type="body" idx="1"/>
          </p:nvPr>
        </p:nvSpPr>
        <p:spPr/>
        <p:txBody>
          <a:bodyPr/>
          <a:lstStyle/>
          <a:p>
            <a:pPr algn="just"/>
            <a:r>
              <a:rPr lang="en-GB" sz="1800" dirty="0">
                <a:effectLst/>
                <a:latin typeface="Tahoma" panose="020B0604030504040204" pitchFamily="34" charset="0"/>
                <a:ea typeface="Calibri" panose="020F0502020204030204" pitchFamily="34" charset="0"/>
                <a:cs typeface="Tahoma" panose="020B0604030504040204" pitchFamily="34" charset="0"/>
              </a:rPr>
              <a:t>A city-to-city exchange is required to focus on a specific policy challenge related to the implementation of Sustainable Urban Development within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Applicants are required to define in the application form a specific policy challenge that </a:t>
            </a:r>
            <a:r>
              <a:rPr lang="en-GB" sz="1800" b="1" dirty="0">
                <a:effectLst/>
                <a:latin typeface="Tahoma" panose="020B0604030504040204" pitchFamily="34" charset="0"/>
                <a:ea typeface="Calibri" panose="020F0502020204030204" pitchFamily="34" charset="0"/>
                <a:cs typeface="Tahoma" panose="020B0604030504040204" pitchFamily="34" charset="0"/>
              </a:rPr>
              <a:t>consists of thematic and operational issues. </a:t>
            </a:r>
            <a:r>
              <a:rPr lang="en-GB" sz="1800" dirty="0">
                <a:effectLst/>
                <a:latin typeface="Tahoma" panose="020B0604030504040204" pitchFamily="34" charset="0"/>
                <a:ea typeface="Calibri" panose="020F0502020204030204" pitchFamily="34" charset="0"/>
                <a:cs typeface="Tahoma" panose="020B0604030504040204" pitchFamily="34" charset="0"/>
              </a:rPr>
              <a:t>The challenge should be as focused as possible to allow for an effective learning process between the applicant and the peers.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b="1" dirty="0">
              <a:effectLst/>
              <a:latin typeface="Tahoma" panose="020B0604030504040204" pitchFamily="34"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Guidance offer a non-exhaustive list of potential thematic and operational challenges </a:t>
            </a:r>
            <a:r>
              <a:rPr lang="en-GB" sz="1800" b="1" dirty="0">
                <a:effectLst/>
                <a:latin typeface="Tahoma" panose="020B0604030504040204" pitchFamily="34" charset="0"/>
                <a:ea typeface="Calibri" panose="020F0502020204030204" pitchFamily="34" charset="0"/>
              </a:rPr>
              <a:t>related to designing and implementing integrated, place-based strategies </a:t>
            </a:r>
            <a:r>
              <a:rPr lang="en-GB" sz="1800" dirty="0">
                <a:effectLst/>
                <a:latin typeface="Tahoma" panose="020B0604030504040204" pitchFamily="34" charset="0"/>
                <a:ea typeface="Calibri" panose="020F0502020204030204" pitchFamily="34" charset="0"/>
                <a:cs typeface="Tahoma" panose="020B0604030504040204" pitchFamily="34" charset="0"/>
              </a:rPr>
              <a:t>that may be addressed, which cover the full range of policy objectives supported through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en-GB" b="1" dirty="0"/>
          </a:p>
        </p:txBody>
      </p:sp>
      <p:sp>
        <p:nvSpPr>
          <p:cNvPr id="4" name="Slide Number Placeholder 3">
            <a:extLst>
              <a:ext uri="{FF2B5EF4-FFF2-40B4-BE49-F238E27FC236}">
                <a16:creationId xmlns:a16="http://schemas.microsoft.com/office/drawing/2014/main" id="{F9DA72A3-9B74-367F-A2EB-A0E578BA2B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60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6E016-3BB7-5971-5175-6D5CB48B1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8DFFE-B30E-130D-BD97-CE40762F0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22250-F601-82FB-A65B-295B68E58C20}"/>
              </a:ext>
            </a:extLst>
          </p:cNvPr>
          <p:cNvSpPr>
            <a:spLocks noGrp="1"/>
          </p:cNvSpPr>
          <p:nvPr>
            <p:ph type="body" idx="1"/>
          </p:nvPr>
        </p:nvSpPr>
        <p:spPr/>
        <p:txBody>
          <a:bodyPr/>
          <a:lstStyle/>
          <a:p>
            <a:pPr algn="just"/>
            <a:r>
              <a:rPr lang="en-GB" sz="1800" dirty="0">
                <a:effectLst/>
                <a:latin typeface="Tahoma" panose="020B0604030504040204" pitchFamily="34" charset="0"/>
                <a:ea typeface="Calibri" panose="020F0502020204030204" pitchFamily="34" charset="0"/>
                <a:cs typeface="Tahoma" panose="020B0604030504040204" pitchFamily="34" charset="0"/>
              </a:rPr>
              <a:t>A city-to-city exchange is required to focus on a specific policy challenge related to the implementation of Sustainable Urban Development within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Applicants are required to define in the application form a specific policy challenge that </a:t>
            </a:r>
            <a:r>
              <a:rPr lang="en-GB" sz="1800" b="1" dirty="0">
                <a:effectLst/>
                <a:latin typeface="Tahoma" panose="020B0604030504040204" pitchFamily="34" charset="0"/>
                <a:ea typeface="Calibri" panose="020F0502020204030204" pitchFamily="34" charset="0"/>
                <a:cs typeface="Tahoma" panose="020B0604030504040204" pitchFamily="34" charset="0"/>
              </a:rPr>
              <a:t>consists of thematic and operational issues. </a:t>
            </a:r>
            <a:r>
              <a:rPr lang="en-GB" sz="1800" dirty="0">
                <a:effectLst/>
                <a:latin typeface="Tahoma" panose="020B0604030504040204" pitchFamily="34" charset="0"/>
                <a:ea typeface="Calibri" panose="020F0502020204030204" pitchFamily="34" charset="0"/>
                <a:cs typeface="Tahoma" panose="020B0604030504040204" pitchFamily="34" charset="0"/>
              </a:rPr>
              <a:t>The challenge should be as focused as possible to allow for an effective learning process between the applicant and the peers.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b="1" dirty="0">
              <a:effectLst/>
              <a:latin typeface="Tahoma" panose="020B0604030504040204" pitchFamily="34"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Guidance offer a non-exhaustive list of potential thematic and operational challenges </a:t>
            </a:r>
            <a:r>
              <a:rPr lang="en-GB" sz="1800" b="1" dirty="0">
                <a:effectLst/>
                <a:latin typeface="Tahoma" panose="020B0604030504040204" pitchFamily="34" charset="0"/>
                <a:ea typeface="Calibri" panose="020F0502020204030204" pitchFamily="34" charset="0"/>
              </a:rPr>
              <a:t>related to designing and implementing integrated, place-based strategies </a:t>
            </a:r>
            <a:r>
              <a:rPr lang="en-GB" sz="1800" dirty="0">
                <a:effectLst/>
                <a:latin typeface="Tahoma" panose="020B0604030504040204" pitchFamily="34" charset="0"/>
                <a:ea typeface="Calibri" panose="020F0502020204030204" pitchFamily="34" charset="0"/>
                <a:cs typeface="Tahoma" panose="020B0604030504040204" pitchFamily="34" charset="0"/>
              </a:rPr>
              <a:t>that may be addressed, which cover the full range of policy objectives supported through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en-GB" b="1" dirty="0"/>
          </a:p>
        </p:txBody>
      </p:sp>
      <p:sp>
        <p:nvSpPr>
          <p:cNvPr id="4" name="Slide Number Placeholder 3">
            <a:extLst>
              <a:ext uri="{FF2B5EF4-FFF2-40B4-BE49-F238E27FC236}">
                <a16:creationId xmlns:a16="http://schemas.microsoft.com/office/drawing/2014/main" id="{1981F31E-2F5D-C6D9-0E71-51DF74E8CC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142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add: </a:t>
            </a:r>
          </a:p>
          <a:p>
            <a:pPr marL="285750" lvl="0" indent="-285750" algn="just">
              <a:spcBef>
                <a:spcPts val="1440"/>
              </a:spcBef>
              <a:spcAft>
                <a:spcPts val="600"/>
              </a:spcAft>
              <a:buFontTx/>
              <a:buChar char="-"/>
            </a:pPr>
            <a:r>
              <a:rPr lang="en-GB" sz="1800" dirty="0">
                <a:effectLst/>
                <a:latin typeface="Ubuntu Light" panose="020B0304030602030204" pitchFamily="34" charset="0"/>
                <a:ea typeface="Times New Roman" panose="02020603050405020304" pitchFamily="18" charset="0"/>
                <a:cs typeface="Tahoma" panose="020B0604030504040204" pitchFamily="34" charset="0"/>
              </a:rPr>
              <a:t>The </a:t>
            </a:r>
            <a:r>
              <a:rPr lang="en-GB" sz="1800" b="1" dirty="0">
                <a:effectLst/>
                <a:latin typeface="Ubuntu Light" panose="020B0304030602030204" pitchFamily="34" charset="0"/>
                <a:ea typeface="Times New Roman" panose="02020603050405020304" pitchFamily="18" charset="0"/>
                <a:cs typeface="Tahoma" panose="020B0604030504040204" pitchFamily="34" charset="0"/>
              </a:rPr>
              <a:t>staff of both urban authorities and stakeholders </a:t>
            </a:r>
            <a:r>
              <a:rPr lang="en-GB" sz="1800" dirty="0">
                <a:effectLst/>
                <a:latin typeface="Ubuntu Light" panose="020B0304030602030204" pitchFamily="34" charset="0"/>
                <a:ea typeface="Times New Roman" panose="02020603050405020304" pitchFamily="18" charset="0"/>
                <a:cs typeface="Tahoma" panose="020B0604030504040204" pitchFamily="34" charset="0"/>
              </a:rPr>
              <a:t>may be among the funded persons for applicants and peer cities</a:t>
            </a:r>
          </a:p>
          <a:p>
            <a:pPr marL="285750" lvl="0" indent="-285750" algn="just">
              <a:spcBef>
                <a:spcPts val="1440"/>
              </a:spcBef>
              <a:spcAft>
                <a:spcPts val="600"/>
              </a:spcAft>
              <a:buFontTx/>
              <a:buChar char="-"/>
            </a:pPr>
            <a:r>
              <a:rPr lang="en-GB" sz="1800" dirty="0">
                <a:effectLst/>
                <a:latin typeface="Ubuntu Light" panose="020B0304030602030204" pitchFamily="34" charset="0"/>
                <a:ea typeface="Times New Roman" panose="02020603050405020304" pitchFamily="18" charset="0"/>
                <a:cs typeface="Tahoma" panose="020B0604030504040204" pitchFamily="34" charset="0"/>
              </a:rPr>
              <a:t>For each event, a </a:t>
            </a:r>
            <a:r>
              <a:rPr lang="en-GB" sz="1800" b="1" dirty="0">
                <a:effectLst/>
                <a:latin typeface="Ubuntu Light" panose="020B0304030602030204" pitchFamily="34" charset="0"/>
                <a:ea typeface="Times New Roman" panose="02020603050405020304" pitchFamily="18" charset="0"/>
                <a:cs typeface="Tahoma" panose="020B0604030504040204" pitchFamily="34" charset="0"/>
              </a:rPr>
              <a:t>minimum of one person per urban authority </a:t>
            </a:r>
            <a:r>
              <a:rPr lang="en-GB" sz="1800" dirty="0">
                <a:effectLst/>
                <a:latin typeface="Ubuntu Light" panose="020B0304030602030204" pitchFamily="34" charset="0"/>
                <a:ea typeface="Times New Roman" panose="02020603050405020304" pitchFamily="18" charset="0"/>
                <a:cs typeface="Tahoma" panose="020B0604030504040204" pitchFamily="34" charset="0"/>
              </a:rPr>
              <a:t>must participate.</a:t>
            </a:r>
          </a:p>
          <a:p>
            <a:pPr marL="285750" marR="0" lvl="0" indent="-285750" algn="just" defTabSz="914400" rtl="0" eaLnBrk="1" fontAlgn="auto" latinLnBrk="0" hangingPunct="1">
              <a:lnSpc>
                <a:spcPct val="100000"/>
              </a:lnSpc>
              <a:spcBef>
                <a:spcPts val="1440"/>
              </a:spcBef>
              <a:spcAft>
                <a:spcPts val="600"/>
              </a:spcAft>
              <a:buClrTx/>
              <a:buSzTx/>
              <a:buFontTx/>
              <a:buChar char="-"/>
              <a:tabLst/>
              <a:defRPr/>
            </a:pPr>
            <a:r>
              <a:rPr lang="en-GB" sz="1800" dirty="0">
                <a:effectLst/>
                <a:latin typeface="Ubuntu Light" panose="020B0304030602030204" pitchFamily="34" charset="0"/>
                <a:ea typeface="Times New Roman" panose="02020603050405020304" pitchFamily="18" charset="0"/>
                <a:cs typeface="Tahoma" panose="020B0604030504040204" pitchFamily="34" charset="0"/>
              </a:rPr>
              <a:t>Stakeholders (if desired and justified) must be included within the budget and Reimbursement Form of the applicant city and peers. The urban authority concerned is responsible for setting the reimbursement arrangements with its stakeholders. EUI cannot intervene in these arrangements nor reimburse stakeholders directly.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71450" indent="-171450">
              <a:buFontTx/>
              <a:buChar char="-"/>
            </a:pPr>
            <a:r>
              <a:rPr lang="en-GB" dirty="0"/>
              <a:t>Daily rate: </a:t>
            </a:r>
            <a:r>
              <a:rPr lang="en-GB" sz="1800" dirty="0">
                <a:effectLst/>
                <a:latin typeface="Ubuntu Light" panose="020B0304030602030204" pitchFamily="34" charset="0"/>
                <a:ea typeface="Calibri" panose="020F0502020204030204" pitchFamily="34" charset="0"/>
                <a:cs typeface="Times New Roman" panose="02020603050405020304" pitchFamily="18" charset="0"/>
              </a:rPr>
              <a:t>Up to two persons per peer city are entitled to receive a fixed amount of EUR 350 per day for the duration of the exchanges, or for</a:t>
            </a:r>
            <a:r>
              <a:rPr lang="en-GB" sz="1800" b="1" dirty="0">
                <a:effectLst/>
                <a:latin typeface="Ubuntu Light" panose="020B0304030602030204" pitchFamily="34" charset="0"/>
                <a:ea typeface="Calibri" panose="020F0502020204030204" pitchFamily="34" charset="0"/>
                <a:cs typeface="Times New Roman" panose="02020603050405020304" pitchFamily="18" charset="0"/>
              </a:rPr>
              <a:t> one day </a:t>
            </a:r>
            <a:r>
              <a:rPr lang="en-GB" sz="1800" dirty="0">
                <a:effectLst/>
                <a:latin typeface="Ubuntu Light" panose="020B0304030602030204" pitchFamily="34" charset="0"/>
                <a:ea typeface="Calibri" panose="020F0502020204030204" pitchFamily="34" charset="0"/>
                <a:cs typeface="Times New Roman" panose="02020603050405020304" pitchFamily="18" charset="0"/>
              </a:rPr>
              <a:t>in the case of an online exchange. </a:t>
            </a:r>
            <a:endParaRPr lang="en-GB" dirty="0"/>
          </a:p>
          <a:p>
            <a:pPr marL="171450" indent="-171450">
              <a:buFontTx/>
              <a:buChar char="-"/>
            </a:pPr>
            <a:r>
              <a:rPr lang="en-GB" dirty="0"/>
              <a:t>Per diem (accommodation, local transport and subsistence) eligible to be paid for duration of exchange plus ONE travel day</a:t>
            </a:r>
          </a:p>
          <a:p>
            <a:pPr marL="171450" indent="-171450">
              <a:buFontTx/>
              <a:buChar char="-"/>
            </a:pPr>
            <a:r>
              <a:rPr lang="en-GB" dirty="0"/>
              <a:t>Applicants responsible to pre-identify peers</a:t>
            </a:r>
          </a:p>
          <a:p>
            <a:pPr marL="171450" indent="-171450">
              <a:buFontTx/>
              <a:buChar char="-"/>
            </a:pPr>
            <a:r>
              <a:rPr lang="en-GB" dirty="0"/>
              <a:t>100% funding on lump sum basis, no co-financing required</a:t>
            </a:r>
          </a:p>
          <a:p>
            <a:pPr marL="171450" indent="-171450">
              <a:buFontTx/>
              <a:buChar char="-"/>
            </a:pPr>
            <a:r>
              <a:rPr lang="en-GB" dirty="0"/>
              <a:t>EUI appoints (based on thematic/geographical expertise) same week as applicant is notified of approval, pays and oversees work of EUI expert moderator. </a:t>
            </a:r>
          </a:p>
          <a:p>
            <a:pPr marL="171450" indent="-171450">
              <a:buFontTx/>
              <a:buChar char="-"/>
            </a:pPr>
            <a:r>
              <a:rPr lang="en-GB" dirty="0"/>
              <a:t>Expert tasks: </a:t>
            </a:r>
          </a:p>
          <a:p>
            <a:pPr marL="628650" lvl="1" indent="-171450">
              <a:buFontTx/>
              <a:buChar char="-"/>
            </a:pPr>
            <a:r>
              <a:rPr lang="en-GB" dirty="0"/>
              <a:t>Reviewing agenda developed by applicant and proposing improvements if needed to ensure a successful exchange,</a:t>
            </a:r>
          </a:p>
          <a:p>
            <a:pPr marL="628650" lvl="1" indent="-171450">
              <a:buFontTx/>
              <a:buChar char="-"/>
            </a:pPr>
            <a:r>
              <a:rPr lang="en-GB" dirty="0"/>
              <a:t>Leading or participating in a pre-meeting among applicant and peers,</a:t>
            </a:r>
          </a:p>
          <a:p>
            <a:pPr marL="628650" lvl="1" indent="-171450">
              <a:buFontTx/>
              <a:buChar char="-"/>
            </a:pPr>
            <a:r>
              <a:rPr lang="en-GB" dirty="0"/>
              <a:t>Facilitating the exchange between applicant and peers, including use of creative discussion methodologies,</a:t>
            </a:r>
          </a:p>
          <a:p>
            <a:pPr marL="628650" lvl="1" indent="-171450">
              <a:buFontTx/>
              <a:buChar char="-"/>
            </a:pPr>
            <a:r>
              <a:rPr lang="en-GB" dirty="0"/>
              <a:t>Supporting interpretation and adaption of peer recommendations to applicant’s urban context,</a:t>
            </a:r>
          </a:p>
          <a:p>
            <a:pPr marL="628650" lvl="1" indent="-171450">
              <a:buFontTx/>
              <a:buChar char="-"/>
            </a:pPr>
            <a:r>
              <a:rPr lang="en-GB" dirty="0"/>
              <a:t>Supporting applicant in documenting the key recommendations and lessons learned for follow-up report.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54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We would like to get your thoughts on the peer review activity, and mostly on the application process. We want to make sure that we reach our target audience, and article 11 cities, and it would be really useful to have your experience on the ground on this</a:t>
            </a:r>
            <a:endParaRPr lang="en-GB" dirty="0"/>
          </a:p>
        </p:txBody>
      </p:sp>
      <p:sp>
        <p:nvSpPr>
          <p:cNvPr id="4" name="Slide Number Placeholder 3"/>
          <p:cNvSpPr>
            <a:spLocks noGrp="1"/>
          </p:cNvSpPr>
          <p:nvPr>
            <p:ph type="sldNum" sz="quarter" idx="5"/>
          </p:nvPr>
        </p:nvSpPr>
        <p:spPr/>
        <p:txBody>
          <a:bodyPr/>
          <a:lstStyle/>
          <a:p>
            <a:fld id="{889F0CB1-8A34-8A4F-8A6E-8BB08A91ECBB}" type="slidenum">
              <a:rPr lang="fr-FR" smtClean="0"/>
              <a:t>19</a:t>
            </a:fld>
            <a:endParaRPr lang="fr-FR"/>
          </a:p>
        </p:txBody>
      </p:sp>
    </p:spTree>
    <p:extLst>
      <p:ext uri="{BB962C8B-B14F-4D97-AF65-F5344CB8AC3E}">
        <p14:creationId xmlns:p14="http://schemas.microsoft.com/office/powerpoint/2010/main" val="29663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6FD8B-970B-4C9A-AD74-5EE7E0B31AED}" type="slidenum">
              <a:rPr lang="en-GB" smtClean="0"/>
              <a:t>20</a:t>
            </a:fld>
            <a:endParaRPr lang="en-GB"/>
          </a:p>
        </p:txBody>
      </p:sp>
    </p:spTree>
    <p:extLst>
      <p:ext uri="{BB962C8B-B14F-4D97-AF65-F5344CB8AC3E}">
        <p14:creationId xmlns:p14="http://schemas.microsoft.com/office/powerpoint/2010/main" val="183955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3</a:t>
            </a:fld>
            <a:endParaRPr lang="fr-FR"/>
          </a:p>
        </p:txBody>
      </p:sp>
    </p:spTree>
    <p:extLst>
      <p:ext uri="{BB962C8B-B14F-4D97-AF65-F5344CB8AC3E}">
        <p14:creationId xmlns:p14="http://schemas.microsoft.com/office/powerpoint/2010/main" val="105215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21</a:t>
            </a:fld>
            <a:endParaRPr lang="fr-FR"/>
          </a:p>
        </p:txBody>
      </p:sp>
    </p:spTree>
    <p:extLst>
      <p:ext uri="{BB962C8B-B14F-4D97-AF65-F5344CB8AC3E}">
        <p14:creationId xmlns:p14="http://schemas.microsoft.com/office/powerpoint/2010/main" val="225252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58A58-0F0C-64C1-C20F-CC353A1E4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E381F-BB82-A8CF-2F3D-8E233C4FF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CD2D1-956D-4176-C137-BCB562BF122D}"/>
              </a:ext>
            </a:extLst>
          </p:cNvPr>
          <p:cNvSpPr>
            <a:spLocks noGrp="1"/>
          </p:cNvSpPr>
          <p:nvPr>
            <p:ph type="body" idx="1"/>
          </p:nvPr>
        </p:nvSpPr>
        <p:spPr/>
        <p:txBody>
          <a:bodyPr/>
          <a:lstStyle/>
          <a:p>
            <a:r>
              <a:rPr lang="en-GB" dirty="0"/>
              <a:t>A peer review is a two-day event that brings together cities under review and peers (i.e., fellow urban practitioners). The cities under review are benchmarking their SUD strategies and getting insights, recommendations on their SUD strategies from peers.</a:t>
            </a:r>
          </a:p>
          <a:p>
            <a:r>
              <a:rPr lang="en-GB" dirty="0"/>
              <a:t>The aim is to improve the capacity of cities under review in designing and implementing SUD Strategy. The main focus on the activity is SUD strategies, as defined by Cohesion Policy and article 11 of the current Regulation, that means as integrated, participatory, place-based strategies. </a:t>
            </a:r>
          </a:p>
          <a:p>
            <a:r>
              <a:rPr lang="en-GB" dirty="0"/>
              <a:t>We are following a fixed methodology that is implemented in approx. 8-10 months. </a:t>
            </a:r>
          </a:p>
        </p:txBody>
      </p:sp>
      <p:sp>
        <p:nvSpPr>
          <p:cNvPr id="4" name="Slide Number Placeholder 3">
            <a:extLst>
              <a:ext uri="{FF2B5EF4-FFF2-40B4-BE49-F238E27FC236}">
                <a16:creationId xmlns:a16="http://schemas.microsoft.com/office/drawing/2014/main" id="{8A41BF36-F06A-068C-F81C-8F5C255567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54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Bef>
                <a:spcPts val="1800"/>
              </a:spcBef>
              <a:spcAft>
                <a:spcPts val="1800"/>
              </a:spcAft>
              <a:buFont typeface="Symbol" panose="05050102010706020507" pitchFamily="18" charset="2"/>
              <a:buBlip>
                <a:blip r:embed="rId3"/>
              </a:buBlip>
            </a:pPr>
            <a:endParaRPr lang="en-GB" sz="1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250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91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C2C55-DAB2-D3AA-D5BC-463E9E250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DD35E-51B7-064B-23F9-FCC1C7EC9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B70F7-FAF1-0DAA-F492-BDFCCC8991B3}"/>
              </a:ext>
            </a:extLst>
          </p:cNvPr>
          <p:cNvSpPr>
            <a:spLocks noGrp="1"/>
          </p:cNvSpPr>
          <p:nvPr>
            <p:ph type="body" idx="1"/>
          </p:nvPr>
        </p:nvSpPr>
        <p:spPr/>
        <p:txBody>
          <a:bodyPr/>
          <a:lstStyle/>
          <a:p>
            <a:pPr marL="1143000" lvl="2" indent="-228600" algn="just">
              <a:lnSpc>
                <a:spcPct val="115000"/>
              </a:lnSpc>
              <a:spcBef>
                <a:spcPts val="1800"/>
              </a:spcBef>
              <a:spcAft>
                <a:spcPts val="1800"/>
              </a:spcAft>
              <a:buFont typeface="Wingdings" panose="05000000000000000000" pitchFamily="2" charset="2"/>
              <a:buChar char=""/>
            </a:pPr>
            <a:endParaRPr lang="en-GB" sz="1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BC36830-91CC-3B3B-337E-812907155AE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6225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F1224-73BD-1057-365B-14E3C4635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3174A-D9F4-6E30-F45C-1C7073399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BA81F-D5D0-9713-FD4A-26CD21F3DB50}"/>
              </a:ext>
            </a:extLst>
          </p:cNvPr>
          <p:cNvSpPr>
            <a:spLocks noGrp="1"/>
          </p:cNvSpPr>
          <p:nvPr>
            <p:ph type="body" idx="1"/>
          </p:nvPr>
        </p:nvSpPr>
        <p:spPr/>
        <p:txBody>
          <a:bodyPr/>
          <a:lstStyle/>
          <a:p>
            <a:pPr marL="1143000" lvl="2" indent="-228600" algn="just">
              <a:lnSpc>
                <a:spcPct val="115000"/>
              </a:lnSpc>
              <a:spcBef>
                <a:spcPts val="1800"/>
              </a:spcBef>
              <a:spcAft>
                <a:spcPts val="1800"/>
              </a:spcAft>
              <a:buFont typeface="Wingdings" panose="05000000000000000000" pitchFamily="2" charset="2"/>
              <a:buChar char=""/>
            </a:pPr>
            <a:endParaRPr lang="en-GB" sz="1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7F3135-60E4-8B1A-7F1A-8A43A415F54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6002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92DC-A9C4-1EB1-D963-285122D44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C5A2F-4B69-C13D-7A1E-87229ABE4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A6E32-7ECA-F6AA-8695-0B32437AF94C}"/>
              </a:ext>
            </a:extLst>
          </p:cNvPr>
          <p:cNvSpPr>
            <a:spLocks noGrp="1"/>
          </p:cNvSpPr>
          <p:nvPr>
            <p:ph type="body" idx="1"/>
          </p:nvPr>
        </p:nvSpPr>
        <p:spPr/>
        <p:txBody>
          <a:bodyPr/>
          <a:lstStyle/>
          <a:p>
            <a:pPr marL="1143000" lvl="2" indent="-228600" algn="just">
              <a:lnSpc>
                <a:spcPct val="115000"/>
              </a:lnSpc>
              <a:spcBef>
                <a:spcPts val="1800"/>
              </a:spcBef>
              <a:spcAft>
                <a:spcPts val="1800"/>
              </a:spcAft>
              <a:buFont typeface="Wingdings" panose="05000000000000000000" pitchFamily="2" charset="2"/>
              <a:buChar char=""/>
            </a:pPr>
            <a:endParaRPr lang="en-GB" sz="1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68A8F2-AC18-E3E3-0151-3FB83B200A7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92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3C5E9-9D52-A8A7-F3B7-27D9B736F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A910E-AA40-008C-1D5F-A9EE4F674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6E50E-E70E-B375-6F18-1E05C26972B3}"/>
              </a:ext>
            </a:extLst>
          </p:cNvPr>
          <p:cNvSpPr>
            <a:spLocks noGrp="1"/>
          </p:cNvSpPr>
          <p:nvPr>
            <p:ph type="body" idx="1"/>
          </p:nvPr>
        </p:nvSpPr>
        <p:spPr/>
        <p:txBody>
          <a:bodyPr/>
          <a:lstStyle/>
          <a:p>
            <a:pPr marL="1143000" lvl="2" indent="-228600" algn="just">
              <a:lnSpc>
                <a:spcPct val="115000"/>
              </a:lnSpc>
              <a:spcBef>
                <a:spcPts val="1800"/>
              </a:spcBef>
              <a:spcAft>
                <a:spcPts val="1800"/>
              </a:spcAft>
              <a:buFont typeface="Wingdings" panose="05000000000000000000" pitchFamily="2" charset="2"/>
              <a:buChar char=""/>
            </a:pPr>
            <a:endParaRPr lang="en-GB" sz="1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7BDC99-1CC6-CE24-755B-3D85E397E7D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8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52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 1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45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 DISPLAY">
    <p:spTree>
      <p:nvGrpSpPr>
        <p:cNvPr id="1" name=""/>
        <p:cNvGrpSpPr/>
        <p:nvPr/>
      </p:nvGrpSpPr>
      <p:grpSpPr>
        <a:xfrm>
          <a:off x="0" y="0"/>
          <a:ext cx="0" cy="0"/>
          <a:chOff x="0" y="0"/>
          <a:chExt cx="0" cy="0"/>
        </a:xfrm>
      </p:grpSpPr>
      <p:sp>
        <p:nvSpPr>
          <p:cNvPr id="18" name="Espace réservé pour une image  11">
            <a:extLst>
              <a:ext uri="{FF2B5EF4-FFF2-40B4-BE49-F238E27FC236}">
                <a16:creationId xmlns:a16="http://schemas.microsoft.com/office/drawing/2014/main" id="{F864128D-69E7-C536-8F45-B47E164C40D7}"/>
              </a:ext>
            </a:extLst>
          </p:cNvPr>
          <p:cNvSpPr>
            <a:spLocks noGrp="1"/>
          </p:cNvSpPr>
          <p:nvPr>
            <p:ph type="pic" sz="quarter" idx="10" hasCustomPrompt="1"/>
          </p:nvPr>
        </p:nvSpPr>
        <p:spPr>
          <a:xfrm>
            <a:off x="0" y="0"/>
            <a:ext cx="3343275" cy="2581275"/>
          </a:xfrm>
          <a:prstGeom prst="rect">
            <a:avLst/>
          </a:prstGeom>
          <a:solidFill>
            <a:schemeClr val="accent5"/>
          </a:solidFill>
        </p:spPr>
        <p:txBody>
          <a:bodyPr/>
          <a:lstStyle>
            <a:lvl1pPr marL="0" indent="0" algn="ctr">
              <a:buNone/>
              <a:defRPr sz="2000"/>
            </a:lvl1pPr>
          </a:lstStyle>
          <a:p>
            <a:r>
              <a:rPr lang="fr-FR" dirty="0"/>
              <a:t>INSERT PICTURE HERE</a:t>
            </a:r>
          </a:p>
        </p:txBody>
      </p:sp>
      <p:sp>
        <p:nvSpPr>
          <p:cNvPr id="19" name="Espace réservé pour une image  11">
            <a:extLst>
              <a:ext uri="{FF2B5EF4-FFF2-40B4-BE49-F238E27FC236}">
                <a16:creationId xmlns:a16="http://schemas.microsoft.com/office/drawing/2014/main" id="{8A6A1543-D061-6FCE-23F4-D9DFC1EA7C81}"/>
              </a:ext>
            </a:extLst>
          </p:cNvPr>
          <p:cNvSpPr>
            <a:spLocks noGrp="1"/>
          </p:cNvSpPr>
          <p:nvPr>
            <p:ph type="pic" sz="quarter" idx="11" hasCustomPrompt="1"/>
          </p:nvPr>
        </p:nvSpPr>
        <p:spPr>
          <a:xfrm>
            <a:off x="0" y="2702560"/>
            <a:ext cx="3343275" cy="2581275"/>
          </a:xfrm>
          <a:prstGeom prst="rect">
            <a:avLst/>
          </a:prstGeom>
          <a:solidFill>
            <a:schemeClr val="accent5"/>
          </a:solidFill>
        </p:spPr>
        <p:txBody>
          <a:bodyPr/>
          <a:lstStyle>
            <a:lvl1pPr marL="0" indent="0" algn="ctr">
              <a:buNone/>
              <a:defRPr sz="2000"/>
            </a:lvl1pPr>
          </a:lstStyle>
          <a:p>
            <a:r>
              <a:rPr lang="fr-FR" dirty="0"/>
              <a:t>INSERT PICTURE HERE</a:t>
            </a:r>
          </a:p>
        </p:txBody>
      </p:sp>
      <p:sp>
        <p:nvSpPr>
          <p:cNvPr id="20" name="Espace réservé pour une image  11">
            <a:extLst>
              <a:ext uri="{FF2B5EF4-FFF2-40B4-BE49-F238E27FC236}">
                <a16:creationId xmlns:a16="http://schemas.microsoft.com/office/drawing/2014/main" id="{51E07EA7-27E3-FC7F-71E9-111ADED9EFDF}"/>
              </a:ext>
            </a:extLst>
          </p:cNvPr>
          <p:cNvSpPr>
            <a:spLocks noGrp="1"/>
          </p:cNvSpPr>
          <p:nvPr>
            <p:ph type="pic" sz="quarter" idx="12" hasCustomPrompt="1"/>
          </p:nvPr>
        </p:nvSpPr>
        <p:spPr>
          <a:xfrm>
            <a:off x="0" y="5415281"/>
            <a:ext cx="3343275" cy="144272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fr-FR" dirty="0"/>
              <a:t>INSERT PICTURE HERE</a:t>
            </a:r>
          </a:p>
        </p:txBody>
      </p:sp>
      <p:sp>
        <p:nvSpPr>
          <p:cNvPr id="21" name="Espace réservé pour une image  11">
            <a:extLst>
              <a:ext uri="{FF2B5EF4-FFF2-40B4-BE49-F238E27FC236}">
                <a16:creationId xmlns:a16="http://schemas.microsoft.com/office/drawing/2014/main" id="{B68B86E5-D1EF-6E59-0A1D-ECED4EECF60F}"/>
              </a:ext>
            </a:extLst>
          </p:cNvPr>
          <p:cNvSpPr>
            <a:spLocks noGrp="1"/>
          </p:cNvSpPr>
          <p:nvPr>
            <p:ph type="pic" sz="quarter" idx="13" hasCustomPrompt="1"/>
          </p:nvPr>
        </p:nvSpPr>
        <p:spPr>
          <a:xfrm>
            <a:off x="3444240" y="1"/>
            <a:ext cx="3343275" cy="201676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000"/>
            </a:lvl1pPr>
          </a:lstStyle>
          <a:p>
            <a:r>
              <a:rPr lang="fr-FR" dirty="0"/>
              <a:t>INSERT PICTURE HERE</a:t>
            </a:r>
          </a:p>
        </p:txBody>
      </p:sp>
      <p:sp>
        <p:nvSpPr>
          <p:cNvPr id="22" name="Espace réservé pour une image  11">
            <a:extLst>
              <a:ext uri="{FF2B5EF4-FFF2-40B4-BE49-F238E27FC236}">
                <a16:creationId xmlns:a16="http://schemas.microsoft.com/office/drawing/2014/main" id="{1C343DFC-B486-36B8-D674-FEDBAB8B415C}"/>
              </a:ext>
            </a:extLst>
          </p:cNvPr>
          <p:cNvSpPr>
            <a:spLocks noGrp="1"/>
          </p:cNvSpPr>
          <p:nvPr>
            <p:ph type="pic" sz="quarter" idx="14" hasCustomPrompt="1"/>
          </p:nvPr>
        </p:nvSpPr>
        <p:spPr>
          <a:xfrm>
            <a:off x="3444240" y="2123440"/>
            <a:ext cx="3343275" cy="2600959"/>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dirty="0"/>
              <a:t>INSERT PICTURE HERE</a:t>
            </a:r>
          </a:p>
        </p:txBody>
      </p:sp>
      <p:sp>
        <p:nvSpPr>
          <p:cNvPr id="23" name="Espace réservé pour une image  11">
            <a:extLst>
              <a:ext uri="{FF2B5EF4-FFF2-40B4-BE49-F238E27FC236}">
                <a16:creationId xmlns:a16="http://schemas.microsoft.com/office/drawing/2014/main" id="{809CC275-A13A-B80A-78DA-F1C1FBC6CE59}"/>
              </a:ext>
            </a:extLst>
          </p:cNvPr>
          <p:cNvSpPr>
            <a:spLocks noGrp="1"/>
          </p:cNvSpPr>
          <p:nvPr>
            <p:ph type="pic" sz="quarter" idx="15" hasCustomPrompt="1"/>
          </p:nvPr>
        </p:nvSpPr>
        <p:spPr>
          <a:xfrm>
            <a:off x="3444240" y="4826001"/>
            <a:ext cx="3343275" cy="203200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dirty="0"/>
              <a:t>INSERT PICTURE HERE</a:t>
            </a:r>
          </a:p>
        </p:txBody>
      </p:sp>
    </p:spTree>
    <p:extLst>
      <p:ext uri="{BB962C8B-B14F-4D97-AF65-F5344CB8AC3E}">
        <p14:creationId xmlns:p14="http://schemas.microsoft.com/office/powerpoint/2010/main" val="102574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DISPLAY ROUND">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BCFF42F-7ED1-6676-812D-9BBF43B32033}"/>
              </a:ext>
            </a:extLst>
          </p:cNvPr>
          <p:cNvSpPr>
            <a:spLocks noGrp="1"/>
          </p:cNvSpPr>
          <p:nvPr>
            <p:ph type="pic" sz="quarter" idx="10" hasCustomPrompt="1"/>
          </p:nvPr>
        </p:nvSpPr>
        <p:spPr>
          <a:xfrm>
            <a:off x="548323" y="652193"/>
            <a:ext cx="5862637" cy="5914572"/>
          </a:xfrm>
          <a:prstGeom prst="ellipse">
            <a:avLst/>
          </a:prstGeom>
          <a:solidFill>
            <a:schemeClr val="accent5"/>
          </a:solidFill>
        </p:spPr>
        <p:txBody>
          <a:bodyPr/>
          <a:lstStyle>
            <a:lvl1pPr marL="0" indent="0" algn="ctr">
              <a:buNone/>
              <a:defRPr/>
            </a:lvl1pPr>
          </a:lstStyle>
          <a:p>
            <a:r>
              <a:rPr lang="fr-FR" dirty="0"/>
              <a:t>INSERT </a:t>
            </a:r>
          </a:p>
          <a:p>
            <a:r>
              <a:rPr lang="fr-FR" dirty="0"/>
              <a:t>PICTURE HERE</a:t>
            </a:r>
          </a:p>
        </p:txBody>
      </p:sp>
    </p:spTree>
    <p:extLst>
      <p:ext uri="{BB962C8B-B14F-4D97-AF65-F5344CB8AC3E}">
        <p14:creationId xmlns:p14="http://schemas.microsoft.com/office/powerpoint/2010/main" val="4055649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680864" y="680863"/>
            <a:ext cx="6857997" cy="5496269"/>
          </a:xfrm>
          <a:prstGeom prst="rect">
            <a:avLst/>
          </a:prstGeom>
        </p:spPr>
      </p:pic>
    </p:spTree>
    <p:extLst>
      <p:ext uri="{BB962C8B-B14F-4D97-AF65-F5344CB8AC3E}">
        <p14:creationId xmlns:p14="http://schemas.microsoft.com/office/powerpoint/2010/main" val="309813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 12">
    <p:bg>
      <p:bgPr>
        <a:solidFill>
          <a:schemeClr val="accent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132488" y="1132491"/>
            <a:ext cx="6857997" cy="4593021"/>
          </a:xfrm>
          <a:prstGeom prst="rect">
            <a:avLst/>
          </a:prstGeom>
        </p:spPr>
      </p:pic>
    </p:spTree>
    <p:extLst>
      <p:ext uri="{BB962C8B-B14F-4D97-AF65-F5344CB8AC3E}">
        <p14:creationId xmlns:p14="http://schemas.microsoft.com/office/powerpoint/2010/main" val="13145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 14">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58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051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 16">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1C205-1DF8-960E-145E-4EDD772B2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42705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 17">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FC9987-E87D-1F40-2E3F-897B84C225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103098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85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 0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87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300092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03">
    <p:bg>
      <p:bgPr>
        <a:solidFill>
          <a:schemeClr val="accent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35B5D1-F0FA-79EC-D55F-B31A680E0C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3547502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 04">
    <p:bg>
      <p:bgPr>
        <a:solidFill>
          <a:schemeClr val="accent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164519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05">
    <p:bg>
      <p:bgPr>
        <a:solidFill>
          <a:schemeClr val="accent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95256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08">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3050AC-247B-CDB4-01F2-B957DF110B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572458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09">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6DC621-5C9C-36BA-B09C-7070E3248A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495044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01">
  <p:cSld name="TITLE - 01">
    <p:bg>
      <p:bgPr>
        <a:blipFill>
          <a:blip r:embed="rId2">
            <a:alphaModFix/>
            <a:extLst>
              <a:ext uri="{28A0092B-C50C-407E-A947-70E740481C1C}">
                <a14:useLocalDpi xmlns:a14="http://schemas.microsoft.com/office/drawing/2010/main"/>
              </a:ext>
            </a:extLst>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701040" y="1513439"/>
            <a:ext cx="9144000" cy="858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000"/>
              <a:buFont typeface="Tahoma"/>
              <a:buNone/>
              <a:defRPr sz="4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4"/>
          <p:cNvSpPr txBox="1">
            <a:spLocks noGrp="1"/>
          </p:cNvSpPr>
          <p:nvPr>
            <p:ph type="subTitle" idx="1"/>
          </p:nvPr>
        </p:nvSpPr>
        <p:spPr>
          <a:xfrm>
            <a:off x="701040" y="2546015"/>
            <a:ext cx="9144000" cy="7324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067"/>
              </a:spcBef>
              <a:spcAft>
                <a:spcPts val="0"/>
              </a:spcAft>
              <a:buClr>
                <a:schemeClr val="dk2"/>
              </a:buClr>
              <a:buSzPts val="3000"/>
              <a:buNone/>
              <a:defRPr sz="4000" b="1">
                <a:solidFill>
                  <a:schemeClr val="dk2"/>
                </a:solidFill>
              </a:defRPr>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57" name="Google Shape;57;p14"/>
          <p:cNvSpPr txBox="1">
            <a:spLocks noGrp="1"/>
          </p:cNvSpPr>
          <p:nvPr>
            <p:ph type="body" idx="2"/>
          </p:nvPr>
        </p:nvSpPr>
        <p:spPr>
          <a:xfrm>
            <a:off x="701040" y="3579768"/>
            <a:ext cx="91440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1064741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SI" smtClean="0"/>
              <a:pPr algn="r"/>
              <a:t>‹#›</a:t>
            </a:fld>
            <a:endParaRPr lang="en-SI"/>
          </a:p>
        </p:txBody>
      </p:sp>
    </p:spTree>
    <p:extLst>
      <p:ext uri="{BB962C8B-B14F-4D97-AF65-F5344CB8AC3E}">
        <p14:creationId xmlns:p14="http://schemas.microsoft.com/office/powerpoint/2010/main" val="3523847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8080" y="365040"/>
            <a:ext cx="10515600" cy="13256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609480" y="160452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
        <p:nvSpPr>
          <p:cNvPr id="61" name="Google Shape;61;p15"/>
          <p:cNvSpPr txBox="1">
            <a:spLocks noGrp="1"/>
          </p:cNvSpPr>
          <p:nvPr>
            <p:ph type="body" idx="2"/>
          </p:nvPr>
        </p:nvSpPr>
        <p:spPr>
          <a:xfrm>
            <a:off x="6231960" y="160452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
        <p:nvSpPr>
          <p:cNvPr id="62" name="Google Shape;62;p15"/>
          <p:cNvSpPr txBox="1">
            <a:spLocks noGrp="1"/>
          </p:cNvSpPr>
          <p:nvPr>
            <p:ph type="body" idx="3"/>
          </p:nvPr>
        </p:nvSpPr>
        <p:spPr>
          <a:xfrm>
            <a:off x="609480" y="368208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
        <p:nvSpPr>
          <p:cNvPr id="63" name="Google Shape;63;p15"/>
          <p:cNvSpPr txBox="1">
            <a:spLocks noGrp="1"/>
          </p:cNvSpPr>
          <p:nvPr>
            <p:ph type="body" idx="4"/>
          </p:nvPr>
        </p:nvSpPr>
        <p:spPr>
          <a:xfrm>
            <a:off x="6231960" y="368208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980208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UI - TITLE - 02">
  <p:cSld name="EUI - TITLE - 02">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0"/>
        <p:cNvGrpSpPr/>
        <p:nvPr/>
      </p:nvGrpSpPr>
      <p:grpSpPr>
        <a:xfrm>
          <a:off x="0" y="0"/>
          <a:ext cx="0" cy="0"/>
          <a:chOff x="0" y="0"/>
          <a:chExt cx="0" cy="0"/>
        </a:xfrm>
      </p:grpSpPr>
      <p:pic>
        <p:nvPicPr>
          <p:cNvPr id="11" name="Google Shape;11;p11"/>
          <p:cNvPicPr preferRelativeResize="0"/>
          <p:nvPr/>
        </p:nvPicPr>
        <p:blipFill rotWithShape="1">
          <a:blip r:embed="rId3" cstate="screen">
            <a:alphaModFix/>
            <a:extLst>
              <a:ext uri="{28A0092B-C50C-407E-A947-70E740481C1C}">
                <a14:useLocalDpi xmlns:a14="http://schemas.microsoft.com/office/drawing/2010/main"/>
              </a:ext>
            </a:extLst>
          </a:blip>
          <a:srcRect b="-450"/>
          <a:stretch/>
        </p:blipFill>
        <p:spPr>
          <a:xfrm>
            <a:off x="7426712" y="0"/>
            <a:ext cx="4765288" cy="4138768"/>
          </a:xfrm>
          <a:prstGeom prst="rect">
            <a:avLst/>
          </a:prstGeom>
          <a:noFill/>
          <a:ln>
            <a:noFill/>
          </a:ln>
        </p:spPr>
      </p:pic>
      <p:pic>
        <p:nvPicPr>
          <p:cNvPr id="12" name="Google Shape;12;p11" descr="Une image contenant texte, extérieur, vaisselle&#10;&#10;Description générée automatiqueme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55109" y="1538563"/>
            <a:ext cx="3702237" cy="1890437"/>
          </a:xfrm>
          <a:prstGeom prst="rect">
            <a:avLst/>
          </a:prstGeom>
          <a:noFill/>
          <a:ln>
            <a:noFill/>
          </a:ln>
        </p:spPr>
      </p:pic>
      <p:pic>
        <p:nvPicPr>
          <p:cNvPr id="13" name="Google Shape;13;p1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41546" y="5268397"/>
            <a:ext cx="3080837" cy="657936"/>
          </a:xfrm>
          <a:prstGeom prst="rect">
            <a:avLst/>
          </a:prstGeom>
          <a:noFill/>
          <a:ln>
            <a:noFill/>
          </a:ln>
        </p:spPr>
      </p:pic>
    </p:spTree>
    <p:extLst>
      <p:ext uri="{BB962C8B-B14F-4D97-AF65-F5344CB8AC3E}">
        <p14:creationId xmlns:p14="http://schemas.microsoft.com/office/powerpoint/2010/main" val="373863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 0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160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01">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2F56F-290D-3053-50A8-0671245925AA}"/>
              </a:ext>
            </a:extLst>
          </p:cNvPr>
          <p:cNvSpPr>
            <a:spLocks noGrp="1"/>
          </p:cNvSpPr>
          <p:nvPr>
            <p:ph type="ctrTitle" hasCustomPrompt="1"/>
          </p:nvPr>
        </p:nvSpPr>
        <p:spPr>
          <a:xfrm>
            <a:off x="701040" y="1513439"/>
            <a:ext cx="9144000" cy="858204"/>
          </a:xfrm>
        </p:spPr>
        <p:txBody>
          <a:bodyPr anchor="b">
            <a:normAutofit/>
          </a:bodyPr>
          <a:lstStyle>
            <a:lvl1pPr algn="l">
              <a:defRPr sz="4000"/>
            </a:lvl1pPr>
          </a:lstStyle>
          <a:p>
            <a:r>
              <a:rPr lang="fr-FR" dirty="0"/>
              <a:t>TITLE _ PART 1</a:t>
            </a:r>
            <a:endParaRPr lang="fr-BE" dirty="0"/>
          </a:p>
        </p:txBody>
      </p:sp>
      <p:sp>
        <p:nvSpPr>
          <p:cNvPr id="3" name="Sous-titre 2">
            <a:extLst>
              <a:ext uri="{FF2B5EF4-FFF2-40B4-BE49-F238E27FC236}">
                <a16:creationId xmlns:a16="http://schemas.microsoft.com/office/drawing/2014/main" id="{D7A6D074-DF0F-1FBB-C64E-0E7574EF26C2}"/>
              </a:ext>
            </a:extLst>
          </p:cNvPr>
          <p:cNvSpPr>
            <a:spLocks noGrp="1"/>
          </p:cNvSpPr>
          <p:nvPr>
            <p:ph type="subTitle" idx="1" hasCustomPrompt="1"/>
          </p:nvPr>
        </p:nvSpPr>
        <p:spPr>
          <a:xfrm>
            <a:off x="701040" y="2546015"/>
            <a:ext cx="9144000" cy="732218"/>
          </a:xfrm>
        </p:spPr>
        <p:txBody>
          <a:bodyPr/>
          <a:lstStyle>
            <a:lvl1pPr marL="0" indent="0" algn="l">
              <a:buNone/>
              <a:defRPr sz="4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TITLE _ PART 2</a:t>
            </a:r>
            <a:endParaRPr lang="fr-BE" dirty="0"/>
          </a:p>
        </p:txBody>
      </p:sp>
      <p:sp>
        <p:nvSpPr>
          <p:cNvPr id="7" name="Espace réservé du texte 2">
            <a:extLst>
              <a:ext uri="{FF2B5EF4-FFF2-40B4-BE49-F238E27FC236}">
                <a16:creationId xmlns:a16="http://schemas.microsoft.com/office/drawing/2014/main" id="{03E84C1C-5B67-F981-4206-C6EEE2996B0F}"/>
              </a:ext>
            </a:extLst>
          </p:cNvPr>
          <p:cNvSpPr>
            <a:spLocks noGrp="1"/>
          </p:cNvSpPr>
          <p:nvPr>
            <p:ph type="body" idx="10" hasCustomPrompt="1"/>
          </p:nvPr>
        </p:nvSpPr>
        <p:spPr>
          <a:xfrm>
            <a:off x="701040" y="3579768"/>
            <a:ext cx="91440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Subtitle</a:t>
            </a:r>
            <a:endParaRPr lang="fr-FR" dirty="0"/>
          </a:p>
        </p:txBody>
      </p:sp>
    </p:spTree>
    <p:extLst>
      <p:ext uri="{BB962C8B-B14F-4D97-AF65-F5344CB8AC3E}">
        <p14:creationId xmlns:p14="http://schemas.microsoft.com/office/powerpoint/2010/main" val="3809847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E8F596A6-983F-C211-C353-314C9EB91AB8}"/>
              </a:ext>
            </a:extLst>
          </p:cNvPr>
          <p:cNvSpPr>
            <a:spLocks noGrp="1"/>
          </p:cNvSpPr>
          <p:nvPr>
            <p:ph idx="1" hasCustomPrompt="1"/>
          </p:nvPr>
        </p:nvSpPr>
        <p:spPr>
          <a:xfrm>
            <a:off x="2958352" y="785308"/>
            <a:ext cx="8395447" cy="5391655"/>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2557824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B23EC1A8-9EDA-49AD-EAA4-0F714D17061B}"/>
              </a:ext>
            </a:extLst>
          </p:cNvPr>
          <p:cNvSpPr>
            <a:spLocks noGrp="1"/>
          </p:cNvSpPr>
          <p:nvPr>
            <p:ph idx="1" hasCustomPrompt="1"/>
          </p:nvPr>
        </p:nvSpPr>
        <p:spPr>
          <a:xfrm>
            <a:off x="1140311" y="733172"/>
            <a:ext cx="7444292" cy="5391655"/>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2180904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F3046938-5E70-2CFC-7ED6-72940DAE059C}"/>
              </a:ext>
            </a:extLst>
          </p:cNvPr>
          <p:cNvSpPr>
            <a:spLocks noGrp="1"/>
          </p:cNvSpPr>
          <p:nvPr>
            <p:ph type="body" idx="10" hasCustomPrompt="1"/>
          </p:nvPr>
        </p:nvSpPr>
        <p:spPr>
          <a:xfrm>
            <a:off x="4797911" y="2277932"/>
            <a:ext cx="2786232" cy="2302136"/>
          </a:xfrm>
        </p:spPr>
        <p:txBody>
          <a:bodyPr>
            <a:normAutofit/>
          </a:bodyPr>
          <a:lstStyle>
            <a:lvl1pPr marL="0" indent="0" algn="ctr">
              <a:buNone/>
              <a:defRPr sz="32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Quote</a:t>
            </a:r>
            <a:endParaRPr lang="fr-FR" dirty="0"/>
          </a:p>
        </p:txBody>
      </p:sp>
    </p:spTree>
    <p:extLst>
      <p:ext uri="{BB962C8B-B14F-4D97-AF65-F5344CB8AC3E}">
        <p14:creationId xmlns:p14="http://schemas.microsoft.com/office/powerpoint/2010/main" val="269765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 01">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7A6F08B-0092-461B-C961-6A2DECCE3CD4}"/>
              </a:ext>
            </a:extLst>
          </p:cNvPr>
          <p:cNvSpPr>
            <a:spLocks noGrp="1"/>
          </p:cNvSpPr>
          <p:nvPr>
            <p:ph type="title" hasCustomPrompt="1"/>
          </p:nvPr>
        </p:nvSpPr>
        <p:spPr>
          <a:xfrm>
            <a:off x="838200" y="365126"/>
            <a:ext cx="10515600" cy="1184014"/>
          </a:xfrm>
        </p:spPr>
        <p:txBody>
          <a:bodyPr/>
          <a:lstStyle/>
          <a:p>
            <a:r>
              <a:rPr lang="fr-FR" dirty="0"/>
              <a:t>TITLE</a:t>
            </a:r>
            <a:endParaRPr lang="fr-BE" dirty="0"/>
          </a:p>
        </p:txBody>
      </p:sp>
      <p:sp>
        <p:nvSpPr>
          <p:cNvPr id="5" name="Espace réservé du contenu 2">
            <a:extLst>
              <a:ext uri="{FF2B5EF4-FFF2-40B4-BE49-F238E27FC236}">
                <a16:creationId xmlns:a16="http://schemas.microsoft.com/office/drawing/2014/main" id="{071EF77B-C8F3-ADD8-4CC6-7F2E2BD9F2CC}"/>
              </a:ext>
            </a:extLst>
          </p:cNvPr>
          <p:cNvSpPr>
            <a:spLocks noGrp="1"/>
          </p:cNvSpPr>
          <p:nvPr>
            <p:ph idx="1" hasCustomPrompt="1"/>
          </p:nvPr>
        </p:nvSpPr>
        <p:spPr>
          <a:xfrm>
            <a:off x="838200" y="1825625"/>
            <a:ext cx="10515600" cy="3886686"/>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4264895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DE300-904B-AD07-BC92-2261ACFBF76D}"/>
              </a:ext>
            </a:extLst>
          </p:cNvPr>
          <p:cNvSpPr>
            <a:spLocks noGrp="1"/>
          </p:cNvSpPr>
          <p:nvPr>
            <p:ph type="title" hasCustomPrompt="1"/>
          </p:nvPr>
        </p:nvSpPr>
        <p:spPr/>
        <p:txBody>
          <a:bodyPr/>
          <a:lstStyle/>
          <a:p>
            <a:r>
              <a:rPr lang="fr-FR" dirty="0"/>
              <a:t>TITLE</a:t>
            </a:r>
            <a:endParaRPr lang="fr-BE" dirty="0"/>
          </a:p>
        </p:txBody>
      </p:sp>
      <p:sp>
        <p:nvSpPr>
          <p:cNvPr id="3" name="Espace réservé du contenu 2">
            <a:extLst>
              <a:ext uri="{FF2B5EF4-FFF2-40B4-BE49-F238E27FC236}">
                <a16:creationId xmlns:a16="http://schemas.microsoft.com/office/drawing/2014/main" id="{7F6E4F5D-C502-4D16-6002-6C1E115D905B}"/>
              </a:ext>
            </a:extLst>
          </p:cNvPr>
          <p:cNvSpPr>
            <a:spLocks noGrp="1"/>
          </p:cNvSpPr>
          <p:nvPr>
            <p:ph idx="1" hasCustomPrompt="1"/>
          </p:nvPr>
        </p:nvSpPr>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3184709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271E6-EBB4-4817-444B-F6BAD52D99EA}"/>
              </a:ext>
            </a:extLst>
          </p:cNvPr>
          <p:cNvSpPr>
            <a:spLocks noGrp="1"/>
          </p:cNvSpPr>
          <p:nvPr>
            <p:ph type="title" hasCustomPrompt="1"/>
          </p:nvPr>
        </p:nvSpPr>
        <p:spPr>
          <a:xfrm>
            <a:off x="831850" y="1709738"/>
            <a:ext cx="10515600" cy="2852737"/>
          </a:xfrm>
        </p:spPr>
        <p:txBody>
          <a:bodyPr anchor="b"/>
          <a:lstStyle>
            <a:lvl1pPr>
              <a:defRPr sz="6000"/>
            </a:lvl1pPr>
          </a:lstStyle>
          <a:p>
            <a:r>
              <a:rPr lang="fr-FR" dirty="0"/>
              <a:t>TITLE</a:t>
            </a:r>
            <a:endParaRPr lang="fr-BE" dirty="0"/>
          </a:p>
        </p:txBody>
      </p:sp>
      <p:sp>
        <p:nvSpPr>
          <p:cNvPr id="3" name="Espace réservé du texte 2">
            <a:extLst>
              <a:ext uri="{FF2B5EF4-FFF2-40B4-BE49-F238E27FC236}">
                <a16:creationId xmlns:a16="http://schemas.microsoft.com/office/drawing/2014/main" id="{81B0CBB0-8623-F8A8-C53D-F15DED248340}"/>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Text</a:t>
            </a:r>
            <a:endParaRPr lang="fr-FR" dirty="0"/>
          </a:p>
        </p:txBody>
      </p:sp>
    </p:spTree>
    <p:extLst>
      <p:ext uri="{BB962C8B-B14F-4D97-AF65-F5344CB8AC3E}">
        <p14:creationId xmlns:p14="http://schemas.microsoft.com/office/powerpoint/2010/main" val="1321292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0DC30-2D99-D30D-F887-206C27FBFB82}"/>
              </a:ext>
            </a:extLst>
          </p:cNvPr>
          <p:cNvSpPr>
            <a:spLocks noGrp="1"/>
          </p:cNvSpPr>
          <p:nvPr>
            <p:ph type="title" hasCustomPrompt="1"/>
          </p:nvPr>
        </p:nvSpPr>
        <p:spPr/>
        <p:txBody>
          <a:bodyPr/>
          <a:lstStyle/>
          <a:p>
            <a:r>
              <a:rPr lang="fr-FR" dirty="0"/>
              <a:t>TITLE</a:t>
            </a:r>
            <a:endParaRPr lang="fr-BE" dirty="0"/>
          </a:p>
        </p:txBody>
      </p:sp>
      <p:sp>
        <p:nvSpPr>
          <p:cNvPr id="3" name="Espace réservé du contenu 2">
            <a:extLst>
              <a:ext uri="{FF2B5EF4-FFF2-40B4-BE49-F238E27FC236}">
                <a16:creationId xmlns:a16="http://schemas.microsoft.com/office/drawing/2014/main" id="{72C4F195-13F0-13BD-1379-5ED199892B53}"/>
              </a:ext>
            </a:extLst>
          </p:cNvPr>
          <p:cNvSpPr>
            <a:spLocks noGrp="1"/>
          </p:cNvSpPr>
          <p:nvPr>
            <p:ph sz="half" idx="1" hasCustomPrompt="1"/>
          </p:nvPr>
        </p:nvSpPr>
        <p:spPr>
          <a:xfrm>
            <a:off x="838200" y="1825625"/>
            <a:ext cx="5181600" cy="4351338"/>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
        <p:nvSpPr>
          <p:cNvPr id="4" name="Espace réservé du contenu 3">
            <a:extLst>
              <a:ext uri="{FF2B5EF4-FFF2-40B4-BE49-F238E27FC236}">
                <a16:creationId xmlns:a16="http://schemas.microsoft.com/office/drawing/2014/main" id="{218AF097-CFCA-B87D-3618-DE58B0C4584E}"/>
              </a:ext>
            </a:extLst>
          </p:cNvPr>
          <p:cNvSpPr>
            <a:spLocks noGrp="1"/>
          </p:cNvSpPr>
          <p:nvPr>
            <p:ph sz="half" idx="2" hasCustomPrompt="1"/>
          </p:nvPr>
        </p:nvSpPr>
        <p:spPr>
          <a:xfrm>
            <a:off x="6172200" y="1825625"/>
            <a:ext cx="5181600" cy="4351338"/>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1732692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53A50-A2F7-CED2-44C5-40CD2D1FEB95}"/>
              </a:ext>
            </a:extLst>
          </p:cNvPr>
          <p:cNvSpPr>
            <a:spLocks noGrp="1"/>
          </p:cNvSpPr>
          <p:nvPr>
            <p:ph type="title" hasCustomPrompt="1"/>
          </p:nvPr>
        </p:nvSpPr>
        <p:spPr/>
        <p:txBody>
          <a:bodyPr/>
          <a:lstStyle/>
          <a:p>
            <a:r>
              <a:rPr lang="fr-FR" dirty="0"/>
              <a:t>TITLE</a:t>
            </a:r>
            <a:endParaRPr lang="fr-BE" dirty="0"/>
          </a:p>
        </p:txBody>
      </p:sp>
    </p:spTree>
    <p:extLst>
      <p:ext uri="{BB962C8B-B14F-4D97-AF65-F5344CB8AC3E}">
        <p14:creationId xmlns:p14="http://schemas.microsoft.com/office/powerpoint/2010/main" val="3847433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83F82-1840-4B55-9B0F-F175889D4CAD}"/>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TITLE</a:t>
            </a:r>
            <a:endParaRPr lang="fr-BE" dirty="0"/>
          </a:p>
        </p:txBody>
      </p:sp>
      <p:sp>
        <p:nvSpPr>
          <p:cNvPr id="3" name="Espace réservé du contenu 2">
            <a:extLst>
              <a:ext uri="{FF2B5EF4-FFF2-40B4-BE49-F238E27FC236}">
                <a16:creationId xmlns:a16="http://schemas.microsoft.com/office/drawing/2014/main" id="{2B37E4B9-3346-A85B-E8F3-68C72ECBA2C9}"/>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
        <p:nvSpPr>
          <p:cNvPr id="4" name="Espace réservé du texte 3">
            <a:extLst>
              <a:ext uri="{FF2B5EF4-FFF2-40B4-BE49-F238E27FC236}">
                <a16:creationId xmlns:a16="http://schemas.microsoft.com/office/drawing/2014/main" id="{D1BBDA82-B99F-90CF-11ED-9CCF368D976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Text</a:t>
            </a:r>
            <a:endParaRPr lang="fr-FR" dirty="0"/>
          </a:p>
        </p:txBody>
      </p:sp>
    </p:spTree>
    <p:extLst>
      <p:ext uri="{BB962C8B-B14F-4D97-AF65-F5344CB8AC3E}">
        <p14:creationId xmlns:p14="http://schemas.microsoft.com/office/powerpoint/2010/main" val="230488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 0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363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24044-5FC5-5531-D740-D48D8D62FF04}"/>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TITLE</a:t>
            </a:r>
            <a:endParaRPr lang="fr-BE" dirty="0"/>
          </a:p>
        </p:txBody>
      </p:sp>
      <p:sp>
        <p:nvSpPr>
          <p:cNvPr id="3" name="Espace réservé pour une image  2">
            <a:extLst>
              <a:ext uri="{FF2B5EF4-FFF2-40B4-BE49-F238E27FC236}">
                <a16:creationId xmlns:a16="http://schemas.microsoft.com/office/drawing/2014/main" id="{7994A134-F1A2-57CB-CB77-C6DB48F30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DBD25DE3-7AD5-9E92-5E02-877E8ED44E3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Text</a:t>
            </a:r>
            <a:endParaRPr lang="fr-FR" dirty="0"/>
          </a:p>
        </p:txBody>
      </p:sp>
    </p:spTree>
    <p:extLst>
      <p:ext uri="{BB962C8B-B14F-4D97-AF65-F5344CB8AC3E}">
        <p14:creationId xmlns:p14="http://schemas.microsoft.com/office/powerpoint/2010/main" val="2003483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7AF79-5085-45E2-AF69-023EAE8315EE}"/>
              </a:ext>
            </a:extLst>
          </p:cNvPr>
          <p:cNvSpPr>
            <a:spLocks noGrp="1"/>
          </p:cNvSpPr>
          <p:nvPr>
            <p:ph type="title" hasCustomPrompt="1"/>
          </p:nvPr>
        </p:nvSpPr>
        <p:spPr/>
        <p:txBody>
          <a:bodyPr/>
          <a:lstStyle/>
          <a:p>
            <a:r>
              <a:rPr lang="fr-FR" dirty="0" err="1"/>
              <a:t>Title</a:t>
            </a:r>
            <a:endParaRPr lang="fr-BE" dirty="0"/>
          </a:p>
        </p:txBody>
      </p:sp>
      <p:sp>
        <p:nvSpPr>
          <p:cNvPr id="8" name="Espace réservé pour une image  2">
            <a:extLst>
              <a:ext uri="{FF2B5EF4-FFF2-40B4-BE49-F238E27FC236}">
                <a16:creationId xmlns:a16="http://schemas.microsoft.com/office/drawing/2014/main" id="{26A7FD4E-470C-DDAC-C0CD-DF816B538DD8}"/>
              </a:ext>
            </a:extLst>
          </p:cNvPr>
          <p:cNvSpPr>
            <a:spLocks noGrp="1"/>
          </p:cNvSpPr>
          <p:nvPr>
            <p:ph type="pic" idx="1"/>
          </p:nvPr>
        </p:nvSpPr>
        <p:spPr>
          <a:xfrm>
            <a:off x="838200" y="2000922"/>
            <a:ext cx="10517188" cy="38601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Tree>
    <p:extLst>
      <p:ext uri="{BB962C8B-B14F-4D97-AF65-F5344CB8AC3E}">
        <p14:creationId xmlns:p14="http://schemas.microsoft.com/office/powerpoint/2010/main" val="1146371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49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680864" y="680863"/>
            <a:ext cx="6857997" cy="5496269"/>
          </a:xfrm>
          <a:prstGeom prst="rect">
            <a:avLst/>
          </a:prstGeom>
        </p:spPr>
      </p:pic>
    </p:spTree>
    <p:extLst>
      <p:ext uri="{BB962C8B-B14F-4D97-AF65-F5344CB8AC3E}">
        <p14:creationId xmlns:p14="http://schemas.microsoft.com/office/powerpoint/2010/main" val="3991647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1095753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CKGROUND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12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CKGROUND - 0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243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GROUND - 0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996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GROUND - 0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465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CKGROUND - 0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1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 0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785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82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GROUND - 07">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27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GROUND - 0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579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CKGROUND - 0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989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CKGROUND - 1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065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 DISPLAY">
    <p:spTree>
      <p:nvGrpSpPr>
        <p:cNvPr id="1" name=""/>
        <p:cNvGrpSpPr/>
        <p:nvPr/>
      </p:nvGrpSpPr>
      <p:grpSpPr>
        <a:xfrm>
          <a:off x="0" y="0"/>
          <a:ext cx="0" cy="0"/>
          <a:chOff x="0" y="0"/>
          <a:chExt cx="0" cy="0"/>
        </a:xfrm>
      </p:grpSpPr>
      <p:sp>
        <p:nvSpPr>
          <p:cNvPr id="18" name="Espace réservé pour une image  11">
            <a:extLst>
              <a:ext uri="{FF2B5EF4-FFF2-40B4-BE49-F238E27FC236}">
                <a16:creationId xmlns:a16="http://schemas.microsoft.com/office/drawing/2014/main" id="{F864128D-69E7-C536-8F45-B47E164C40D7}"/>
              </a:ext>
            </a:extLst>
          </p:cNvPr>
          <p:cNvSpPr>
            <a:spLocks noGrp="1"/>
          </p:cNvSpPr>
          <p:nvPr>
            <p:ph type="pic" sz="quarter" idx="10" hasCustomPrompt="1"/>
          </p:nvPr>
        </p:nvSpPr>
        <p:spPr>
          <a:xfrm>
            <a:off x="0" y="0"/>
            <a:ext cx="3343275" cy="2581275"/>
          </a:xfrm>
          <a:prstGeom prst="rect">
            <a:avLst/>
          </a:prstGeom>
          <a:solidFill>
            <a:schemeClr val="accent5"/>
          </a:solidFill>
        </p:spPr>
        <p:txBody>
          <a:bodyPr/>
          <a:lstStyle>
            <a:lvl1pPr marL="0" indent="0" algn="ctr">
              <a:buNone/>
              <a:defRPr sz="2000"/>
            </a:lvl1pPr>
          </a:lstStyle>
          <a:p>
            <a:r>
              <a:rPr lang="fr-FR" dirty="0"/>
              <a:t>INSERT PICTURE HERE</a:t>
            </a:r>
          </a:p>
        </p:txBody>
      </p:sp>
      <p:sp>
        <p:nvSpPr>
          <p:cNvPr id="19" name="Espace réservé pour une image  11">
            <a:extLst>
              <a:ext uri="{FF2B5EF4-FFF2-40B4-BE49-F238E27FC236}">
                <a16:creationId xmlns:a16="http://schemas.microsoft.com/office/drawing/2014/main" id="{8A6A1543-D061-6FCE-23F4-D9DFC1EA7C81}"/>
              </a:ext>
            </a:extLst>
          </p:cNvPr>
          <p:cNvSpPr>
            <a:spLocks noGrp="1"/>
          </p:cNvSpPr>
          <p:nvPr>
            <p:ph type="pic" sz="quarter" idx="11" hasCustomPrompt="1"/>
          </p:nvPr>
        </p:nvSpPr>
        <p:spPr>
          <a:xfrm>
            <a:off x="0" y="2702560"/>
            <a:ext cx="3343275" cy="2581275"/>
          </a:xfrm>
          <a:prstGeom prst="rect">
            <a:avLst/>
          </a:prstGeom>
          <a:solidFill>
            <a:schemeClr val="accent5"/>
          </a:solidFill>
        </p:spPr>
        <p:txBody>
          <a:bodyPr/>
          <a:lstStyle>
            <a:lvl1pPr marL="0" indent="0" algn="ctr">
              <a:buNone/>
              <a:defRPr sz="2000"/>
            </a:lvl1pPr>
          </a:lstStyle>
          <a:p>
            <a:r>
              <a:rPr lang="fr-FR" dirty="0"/>
              <a:t>INSERT PICTURE HERE</a:t>
            </a:r>
          </a:p>
        </p:txBody>
      </p:sp>
      <p:sp>
        <p:nvSpPr>
          <p:cNvPr id="20" name="Espace réservé pour une image  11">
            <a:extLst>
              <a:ext uri="{FF2B5EF4-FFF2-40B4-BE49-F238E27FC236}">
                <a16:creationId xmlns:a16="http://schemas.microsoft.com/office/drawing/2014/main" id="{51E07EA7-27E3-FC7F-71E9-111ADED9EFDF}"/>
              </a:ext>
            </a:extLst>
          </p:cNvPr>
          <p:cNvSpPr>
            <a:spLocks noGrp="1"/>
          </p:cNvSpPr>
          <p:nvPr>
            <p:ph type="pic" sz="quarter" idx="12" hasCustomPrompt="1"/>
          </p:nvPr>
        </p:nvSpPr>
        <p:spPr>
          <a:xfrm>
            <a:off x="0" y="5415281"/>
            <a:ext cx="3343275" cy="144272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fr-FR" dirty="0"/>
              <a:t>INSERT PICTURE HERE</a:t>
            </a:r>
          </a:p>
        </p:txBody>
      </p:sp>
      <p:sp>
        <p:nvSpPr>
          <p:cNvPr id="21" name="Espace réservé pour une image  11">
            <a:extLst>
              <a:ext uri="{FF2B5EF4-FFF2-40B4-BE49-F238E27FC236}">
                <a16:creationId xmlns:a16="http://schemas.microsoft.com/office/drawing/2014/main" id="{B68B86E5-D1EF-6E59-0A1D-ECED4EECF60F}"/>
              </a:ext>
            </a:extLst>
          </p:cNvPr>
          <p:cNvSpPr>
            <a:spLocks noGrp="1"/>
          </p:cNvSpPr>
          <p:nvPr>
            <p:ph type="pic" sz="quarter" idx="13" hasCustomPrompt="1"/>
          </p:nvPr>
        </p:nvSpPr>
        <p:spPr>
          <a:xfrm>
            <a:off x="3444240" y="1"/>
            <a:ext cx="3343275" cy="201676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000"/>
            </a:lvl1pPr>
          </a:lstStyle>
          <a:p>
            <a:r>
              <a:rPr lang="fr-FR" dirty="0"/>
              <a:t>INSERT PICTURE HERE</a:t>
            </a:r>
          </a:p>
        </p:txBody>
      </p:sp>
      <p:sp>
        <p:nvSpPr>
          <p:cNvPr id="22" name="Espace réservé pour une image  11">
            <a:extLst>
              <a:ext uri="{FF2B5EF4-FFF2-40B4-BE49-F238E27FC236}">
                <a16:creationId xmlns:a16="http://schemas.microsoft.com/office/drawing/2014/main" id="{1C343DFC-B486-36B8-D674-FEDBAB8B415C}"/>
              </a:ext>
            </a:extLst>
          </p:cNvPr>
          <p:cNvSpPr>
            <a:spLocks noGrp="1"/>
          </p:cNvSpPr>
          <p:nvPr>
            <p:ph type="pic" sz="quarter" idx="14" hasCustomPrompt="1"/>
          </p:nvPr>
        </p:nvSpPr>
        <p:spPr>
          <a:xfrm>
            <a:off x="3444240" y="2123440"/>
            <a:ext cx="3343275" cy="2600959"/>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dirty="0"/>
              <a:t>INSERT PICTURE HERE</a:t>
            </a:r>
          </a:p>
        </p:txBody>
      </p:sp>
      <p:sp>
        <p:nvSpPr>
          <p:cNvPr id="23" name="Espace réservé pour une image  11">
            <a:extLst>
              <a:ext uri="{FF2B5EF4-FFF2-40B4-BE49-F238E27FC236}">
                <a16:creationId xmlns:a16="http://schemas.microsoft.com/office/drawing/2014/main" id="{809CC275-A13A-B80A-78DA-F1C1FBC6CE59}"/>
              </a:ext>
            </a:extLst>
          </p:cNvPr>
          <p:cNvSpPr>
            <a:spLocks noGrp="1"/>
          </p:cNvSpPr>
          <p:nvPr>
            <p:ph type="pic" sz="quarter" idx="15" hasCustomPrompt="1"/>
          </p:nvPr>
        </p:nvSpPr>
        <p:spPr>
          <a:xfrm>
            <a:off x="3444240" y="4826001"/>
            <a:ext cx="3343275" cy="203200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dirty="0"/>
              <a:t>INSERT PICTURE HERE</a:t>
            </a:r>
          </a:p>
        </p:txBody>
      </p:sp>
    </p:spTree>
    <p:extLst>
      <p:ext uri="{BB962C8B-B14F-4D97-AF65-F5344CB8AC3E}">
        <p14:creationId xmlns:p14="http://schemas.microsoft.com/office/powerpoint/2010/main" val="2500883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DISPLAY ROUND">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BCFF42F-7ED1-6676-812D-9BBF43B32033}"/>
              </a:ext>
            </a:extLst>
          </p:cNvPr>
          <p:cNvSpPr>
            <a:spLocks noGrp="1"/>
          </p:cNvSpPr>
          <p:nvPr>
            <p:ph type="pic" sz="quarter" idx="10" hasCustomPrompt="1"/>
          </p:nvPr>
        </p:nvSpPr>
        <p:spPr>
          <a:xfrm>
            <a:off x="548323" y="652193"/>
            <a:ext cx="5862637" cy="5914572"/>
          </a:xfrm>
          <a:prstGeom prst="ellipse">
            <a:avLst/>
          </a:prstGeom>
          <a:solidFill>
            <a:schemeClr val="accent5"/>
          </a:solidFill>
        </p:spPr>
        <p:txBody>
          <a:bodyPr/>
          <a:lstStyle>
            <a:lvl1pPr marL="0" indent="0" algn="ctr">
              <a:buNone/>
              <a:defRPr/>
            </a:lvl1pPr>
          </a:lstStyle>
          <a:p>
            <a:r>
              <a:rPr lang="fr-FR" dirty="0"/>
              <a:t>INSERT </a:t>
            </a:r>
          </a:p>
          <a:p>
            <a:r>
              <a:rPr lang="fr-FR" dirty="0"/>
              <a:t>PICTURE HERE</a:t>
            </a:r>
          </a:p>
        </p:txBody>
      </p:sp>
    </p:spTree>
    <p:extLst>
      <p:ext uri="{BB962C8B-B14F-4D97-AF65-F5344CB8AC3E}">
        <p14:creationId xmlns:p14="http://schemas.microsoft.com/office/powerpoint/2010/main" val="3649747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680864" y="680863"/>
            <a:ext cx="6857997" cy="5496269"/>
          </a:xfrm>
          <a:prstGeom prst="rect">
            <a:avLst/>
          </a:prstGeom>
        </p:spPr>
      </p:pic>
    </p:spTree>
    <p:extLst>
      <p:ext uri="{BB962C8B-B14F-4D97-AF65-F5344CB8AC3E}">
        <p14:creationId xmlns:p14="http://schemas.microsoft.com/office/powerpoint/2010/main" val="23257300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GROUND - 12">
    <p:bg>
      <p:bgPr>
        <a:solidFill>
          <a:schemeClr val="accent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132488" y="1132491"/>
            <a:ext cx="6857997" cy="4593021"/>
          </a:xfrm>
          <a:prstGeom prst="rect">
            <a:avLst/>
          </a:prstGeom>
        </p:spPr>
      </p:pic>
    </p:spTree>
    <p:extLst>
      <p:ext uri="{BB962C8B-B14F-4D97-AF65-F5344CB8AC3E}">
        <p14:creationId xmlns:p14="http://schemas.microsoft.com/office/powerpoint/2010/main" val="6865857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CKGROUND - 14">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56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239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920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CKGROUND - 16">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1C205-1DF8-960E-145E-4EDD772B2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293364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CKGROUND - 17">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FC9987-E87D-1F40-2E3F-897B84C225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8643383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93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3257775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 03">
    <p:bg>
      <p:bgPr>
        <a:solidFill>
          <a:schemeClr val="accent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35B5D1-F0FA-79EC-D55F-B31A680E0C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1723733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 04">
    <p:bg>
      <p:bgPr>
        <a:solidFill>
          <a:schemeClr val="accent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796437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 05">
    <p:bg>
      <p:bgPr>
        <a:solidFill>
          <a:schemeClr val="accent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45390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 08">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3050AC-247B-CDB4-01F2-B957DF110B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1272868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 09">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6DC621-5C9C-36BA-B09C-7070E3248A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426816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 07">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104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56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10BF-C940-DB2C-958C-FA7122411E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7C6DEC-8DF7-BCA2-8EFC-142561A82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23A16A-76DE-1B38-5F4D-E87E20A8D145}"/>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5" name="Footer Placeholder 4">
            <a:extLst>
              <a:ext uri="{FF2B5EF4-FFF2-40B4-BE49-F238E27FC236}">
                <a16:creationId xmlns:a16="http://schemas.microsoft.com/office/drawing/2014/main" id="{96BE97A5-0BE1-F132-266F-204CB52C6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B2F4D7-4776-42F5-BF4C-053D4B322237}"/>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179270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88A2-EBA3-C358-AA13-FFB7AD0296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EE2038-6EAA-D2BE-9A48-5B8A64D864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1790E-321F-9C13-A77E-09D93BFBBD5F}"/>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5" name="Footer Placeholder 4">
            <a:extLst>
              <a:ext uri="{FF2B5EF4-FFF2-40B4-BE49-F238E27FC236}">
                <a16:creationId xmlns:a16="http://schemas.microsoft.com/office/drawing/2014/main" id="{2643E883-C87B-8699-08F1-1C944CBA47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0BB9E2-D78D-5CFD-0F7D-0356E3EE39D7}"/>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2770467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DAD1-5CB7-CDF9-96E4-E0ED82FC01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FA50C7-7837-ABE9-D720-642FDB6EC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3305E-2FC7-4BCE-B23A-8EE2770FC2D7}"/>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5" name="Footer Placeholder 4">
            <a:extLst>
              <a:ext uri="{FF2B5EF4-FFF2-40B4-BE49-F238E27FC236}">
                <a16:creationId xmlns:a16="http://schemas.microsoft.com/office/drawing/2014/main" id="{D9820960-8989-F00E-D7D7-B5398677F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414850-CD98-4B9E-4A7A-7C819F70CA1D}"/>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25203961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E3D8-1DC6-9D1C-E151-E2166FA62D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A06B67-BF49-A15B-0110-8B83A393C2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6D4B87-5A98-40F1-4C29-D372B1448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79E30A-62EA-15C3-38EC-C142E14302E8}"/>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6" name="Footer Placeholder 5">
            <a:extLst>
              <a:ext uri="{FF2B5EF4-FFF2-40B4-BE49-F238E27FC236}">
                <a16:creationId xmlns:a16="http://schemas.microsoft.com/office/drawing/2014/main" id="{793BE939-C1DF-FB1D-C755-3F27BCB7C8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F6FED1-1286-63BF-B9C7-BD495A7089A9}"/>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9074717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3157-3568-4579-47BB-784F767FD5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A0738F-BC17-6147-E575-60261DF5E6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591EA-484B-0669-721D-637441D0D7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1FAE2F-FC86-A536-E44D-C91421A30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3DB13E-8ED6-3E22-5455-79B021D3C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711094-111D-B75E-07BF-D6BFE9B38A2F}"/>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8" name="Footer Placeholder 7">
            <a:extLst>
              <a:ext uri="{FF2B5EF4-FFF2-40B4-BE49-F238E27FC236}">
                <a16:creationId xmlns:a16="http://schemas.microsoft.com/office/drawing/2014/main" id="{99B39897-2E6F-B13B-9CB6-39FB459EFF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28D495-53FD-DF1B-DA44-973E329BF7ED}"/>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1982438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D199-6BD6-2421-A07E-6B28600F49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C1DAB9-548E-D48A-ABEA-CD314603868A}"/>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4" name="Footer Placeholder 3">
            <a:extLst>
              <a:ext uri="{FF2B5EF4-FFF2-40B4-BE49-F238E27FC236}">
                <a16:creationId xmlns:a16="http://schemas.microsoft.com/office/drawing/2014/main" id="{AEF61D3A-975A-0247-D045-D8D24115C8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EEB8FC-57BD-4903-579F-3498DD1B52A0}"/>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30147067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AC47F4-CC81-9ADA-C891-8F56791EAAE4}"/>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3" name="Footer Placeholder 2">
            <a:extLst>
              <a:ext uri="{FF2B5EF4-FFF2-40B4-BE49-F238E27FC236}">
                <a16:creationId xmlns:a16="http://schemas.microsoft.com/office/drawing/2014/main" id="{4F35F8B8-A57C-88C4-47F2-1BF648D473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566870-E581-0AE7-138E-7B1062DFFD11}"/>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37560288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BBBF-E55C-6EA1-DC1E-AD8282082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165BCB-5A15-9589-B506-4FBD76D35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9ECC92-5E28-29BA-DA69-51AD36AC4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338D1-F5C9-10A8-FD9C-BDED89CB9E5D}"/>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6" name="Footer Placeholder 5">
            <a:extLst>
              <a:ext uri="{FF2B5EF4-FFF2-40B4-BE49-F238E27FC236}">
                <a16:creationId xmlns:a16="http://schemas.microsoft.com/office/drawing/2014/main" id="{DAEC69C6-C0CB-6004-C340-7F4EA41CA9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918C20-904E-E5FE-992F-B49501385FAB}"/>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4030770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3EB8-CCF2-0CE9-8B00-A9E0337C6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C6C0F4-797D-3626-7C83-48733B583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104B26-FDB7-BA97-E21E-262D2837D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58692-E218-71CC-9A10-D74B08AF1494}"/>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6" name="Footer Placeholder 5">
            <a:extLst>
              <a:ext uri="{FF2B5EF4-FFF2-40B4-BE49-F238E27FC236}">
                <a16:creationId xmlns:a16="http://schemas.microsoft.com/office/drawing/2014/main" id="{8196816C-0EC8-1AD3-D6E5-F49FF2979C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9D4FFF-39B0-ACBE-753E-7F1CE09932D6}"/>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311164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 0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7143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5189-E858-D0F0-B4FB-3C6DF9D6C5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9FF19D-CD8F-A26D-8360-B84BE94417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C49832-D314-4AFF-D4EB-22E76728250C}"/>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5" name="Footer Placeholder 4">
            <a:extLst>
              <a:ext uri="{FF2B5EF4-FFF2-40B4-BE49-F238E27FC236}">
                <a16:creationId xmlns:a16="http://schemas.microsoft.com/office/drawing/2014/main" id="{8EC7DFA3-64F1-617C-B509-4AE2CEF247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F2F26-7AC0-A544-14BD-742D186575DF}"/>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4204217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E22D1-CD3B-B173-57AB-1E693A5745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B49D9-D77F-6D6E-0DD2-3089359436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90369-8626-97F5-3A89-0DD275055F82}"/>
              </a:ext>
            </a:extLst>
          </p:cNvPr>
          <p:cNvSpPr>
            <a:spLocks noGrp="1"/>
          </p:cNvSpPr>
          <p:nvPr>
            <p:ph type="dt" sz="half" idx="10"/>
          </p:nvPr>
        </p:nvSpPr>
        <p:spPr/>
        <p:txBody>
          <a:bodyPr/>
          <a:lstStyle/>
          <a:p>
            <a:fld id="{D6966165-BB6E-4438-9D4A-1A6C2F55F10C}" type="datetimeFigureOut">
              <a:rPr lang="en-GB" smtClean="0"/>
              <a:t>09/10/2025</a:t>
            </a:fld>
            <a:endParaRPr lang="en-GB"/>
          </a:p>
        </p:txBody>
      </p:sp>
      <p:sp>
        <p:nvSpPr>
          <p:cNvPr id="5" name="Footer Placeholder 4">
            <a:extLst>
              <a:ext uri="{FF2B5EF4-FFF2-40B4-BE49-F238E27FC236}">
                <a16:creationId xmlns:a16="http://schemas.microsoft.com/office/drawing/2014/main" id="{1B72A179-0D81-C959-BEE7-B4D770348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1DA3A-0439-5101-AE84-E2E8FE8CEDF9}"/>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11801071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 01">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7A6F08B-0092-461B-C961-6A2DECCE3CD4}"/>
              </a:ext>
            </a:extLst>
          </p:cNvPr>
          <p:cNvSpPr>
            <a:spLocks noGrp="1"/>
          </p:cNvSpPr>
          <p:nvPr>
            <p:ph type="title" hasCustomPrompt="1"/>
          </p:nvPr>
        </p:nvSpPr>
        <p:spPr>
          <a:xfrm>
            <a:off x="838200" y="365126"/>
            <a:ext cx="10515600" cy="1184014"/>
          </a:xfrm>
        </p:spPr>
        <p:txBody>
          <a:bodyPr/>
          <a:lstStyle/>
          <a:p>
            <a:r>
              <a:rPr lang="fr-FR" dirty="0"/>
              <a:t>TITLE</a:t>
            </a:r>
            <a:endParaRPr lang="fr-BE" dirty="0"/>
          </a:p>
        </p:txBody>
      </p:sp>
      <p:sp>
        <p:nvSpPr>
          <p:cNvPr id="5" name="Espace réservé du contenu 2">
            <a:extLst>
              <a:ext uri="{FF2B5EF4-FFF2-40B4-BE49-F238E27FC236}">
                <a16:creationId xmlns:a16="http://schemas.microsoft.com/office/drawing/2014/main" id="{071EF77B-C8F3-ADD8-4CC6-7F2E2BD9F2CC}"/>
              </a:ext>
            </a:extLst>
          </p:cNvPr>
          <p:cNvSpPr>
            <a:spLocks noGrp="1"/>
          </p:cNvSpPr>
          <p:nvPr>
            <p:ph idx="1" hasCustomPrompt="1"/>
          </p:nvPr>
        </p:nvSpPr>
        <p:spPr>
          <a:xfrm>
            <a:off x="838200" y="1825625"/>
            <a:ext cx="10515600" cy="3886686"/>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349574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 0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69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4.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05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8" r:id="rId26"/>
    <p:sldLayoutId id="2147483689" r:id="rId27"/>
    <p:sldLayoutId id="2147483690" r:id="rId28"/>
    <p:sldLayoutId id="214748369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59AA97A-133B-C6DD-2984-C4607BE90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TITLE</a:t>
            </a:r>
            <a:endParaRPr lang="fr-BE" dirty="0"/>
          </a:p>
        </p:txBody>
      </p:sp>
      <p:sp>
        <p:nvSpPr>
          <p:cNvPr id="3" name="Espace réservé du texte 2">
            <a:extLst>
              <a:ext uri="{FF2B5EF4-FFF2-40B4-BE49-F238E27FC236}">
                <a16:creationId xmlns:a16="http://schemas.microsoft.com/office/drawing/2014/main" id="{5ECEE63F-F4B8-F02D-9246-2ACD2D7B0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38060824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36" r:id="rId15"/>
  </p:sldLayoutIdLst>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4043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CD366D-1949-D9FB-2934-DB2761D2D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7F48D2-8A0D-AE79-BE4E-BA1354ACA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0D8642-8653-2A63-2672-6BA2EB341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66165-BB6E-4438-9D4A-1A6C2F55F10C}" type="datetimeFigureOut">
              <a:rPr lang="en-GB" smtClean="0"/>
              <a:t>09/10/2025</a:t>
            </a:fld>
            <a:endParaRPr lang="en-GB"/>
          </a:p>
        </p:txBody>
      </p:sp>
      <p:sp>
        <p:nvSpPr>
          <p:cNvPr id="5" name="Footer Placeholder 4">
            <a:extLst>
              <a:ext uri="{FF2B5EF4-FFF2-40B4-BE49-F238E27FC236}">
                <a16:creationId xmlns:a16="http://schemas.microsoft.com/office/drawing/2014/main" id="{BF16BC60-89D4-E668-D61C-40D57C590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66834E-1AC0-94B9-7F13-95611D52E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8DFB8-C549-4A59-AED2-00A39DBDC455}" type="slidenum">
              <a:rPr lang="en-GB" smtClean="0"/>
              <a:t>‹#›</a:t>
            </a:fld>
            <a:endParaRPr lang="en-GB"/>
          </a:p>
        </p:txBody>
      </p:sp>
    </p:spTree>
    <p:extLst>
      <p:ext uri="{BB962C8B-B14F-4D97-AF65-F5344CB8AC3E}">
        <p14:creationId xmlns:p14="http://schemas.microsoft.com/office/powerpoint/2010/main" val="46338147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hyperlink" Target="https://www.urban-initiative.eu/events/eui-peer-review-6-italy" TargetMode="External"/><Relationship Id="rId13" Type="http://schemas.openxmlformats.org/officeDocument/2006/relationships/image" Target="../media/image25.png"/><Relationship Id="rId3" Type="http://schemas.openxmlformats.org/officeDocument/2006/relationships/hyperlink" Target="https://www.urban-initiative.eu/events/eui-first-peer-review" TargetMode="External"/><Relationship Id="rId7" Type="http://schemas.openxmlformats.org/officeDocument/2006/relationships/hyperlink" Target="https://www.urban-initiative.eu/events/16-cities-come-together-cyprus-peer-review-5" TargetMode="External"/><Relationship Id="rId12" Type="http://schemas.openxmlformats.org/officeDocument/2006/relationships/hyperlink" Target="https://www.urban-initiative.eu/events/linking-urban-and-rural-eui-and-jrc-peer-review-perugi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urban-initiative.eu/events/romania-peer-review-4" TargetMode="External"/><Relationship Id="rId11" Type="http://schemas.openxmlformats.org/officeDocument/2006/relationships/hyperlink" Target="https://www.urban-initiative.eu/events/eui-peer-review-9" TargetMode="External"/><Relationship Id="rId5" Type="http://schemas.openxmlformats.org/officeDocument/2006/relationships/hyperlink" Target="https://www.urban-initiative.eu/events/eui-peer-review-kalisz" TargetMode="External"/><Relationship Id="rId10" Type="http://schemas.openxmlformats.org/officeDocument/2006/relationships/hyperlink" Target="https://www.urban-initiative.eu/events/eui-peer-review-8-romania" TargetMode="External"/><Relationship Id="rId4" Type="http://schemas.openxmlformats.org/officeDocument/2006/relationships/hyperlink" Target="https://www.urban-initiative.eu/events/eui-peer-review-coimbra" TargetMode="External"/><Relationship Id="rId9" Type="http://schemas.openxmlformats.org/officeDocument/2006/relationships/hyperlink" Target="https://www.urban-initiative.eu/events/eui-peer-review-7-Spa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outlook.office365.com/owa/calendar/EUICapacityBuidingBilateralconsultation@nweurope.eu/booking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2.xml"/><Relationship Id="rId6" Type="http://schemas.openxmlformats.org/officeDocument/2006/relationships/hyperlink" Target="https://portico.urban-initiative.eu/urban-matchmaker" TargetMode="External"/><Relationship Id="rId5" Type="http://schemas.openxmlformats.org/officeDocument/2006/relationships/hyperlink" Target="https://www.urban-initiative.eu/capacity-building/city2city" TargetMode="External"/><Relationship Id="rId4" Type="http://schemas.openxmlformats.org/officeDocument/2006/relationships/hyperlink" Target="https://ec.europa.eu/eusurvey/runner/1-Call-C2C-exchang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rban-initiative.eu/capacity-building/city-to-city-exchanges/call" TargetMode="External"/><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linkedin.com/company/eui-and-urbact-bulgaria" TargetMode="External"/><Relationship Id="rId2" Type="http://schemas.openxmlformats.org/officeDocument/2006/relationships/hyperlink" Target="http://www.urban-initiative.eu/urban-contact-points/bulgaria"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rFBXLV71NBewSQ7z5"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24.jp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hyperlink" Target="https://www.urban-initiative.eu/capacity-building/peer-reviews/call-autumn2025"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urban-initiative.eu/article-11-citi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rban.jrc.ec.europa.eu/sat4sud/en"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portico.urban-initiative.eu/sites/default/files/2024-05/The%20Handbook%20of%20Sustainable%20Development%20Strategie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3EF34B-A6EF-E5ED-3792-6DDDD17F6D98}"/>
              </a:ext>
            </a:extLst>
          </p:cNvPr>
          <p:cNvSpPr txBox="1"/>
          <p:nvPr/>
        </p:nvSpPr>
        <p:spPr>
          <a:xfrm>
            <a:off x="846483" y="4173354"/>
            <a:ext cx="10499034" cy="1124988"/>
          </a:xfrm>
          <a:prstGeom prst="rect">
            <a:avLst/>
          </a:prstGeom>
          <a:noFill/>
        </p:spPr>
        <p:txBody>
          <a:bodyPr wrap="square">
            <a:spAutoFit/>
          </a:bodyPr>
          <a:lstStyle/>
          <a:p>
            <a:pPr lvl="0" algn="ctr">
              <a:lnSpc>
                <a:spcPct val="150000"/>
              </a:lnSpc>
              <a:defRPr/>
            </a:pPr>
            <a:r>
              <a:rPr lang="bg-BG" sz="2400" b="1" dirty="0">
                <a:solidFill>
                  <a:srgbClr val="0C114D"/>
                </a:solidFill>
                <a:latin typeface="Tahoma" panose="020B0604030504040204" pitchFamily="34" charset="0"/>
                <a:ea typeface="Tahoma" panose="020B0604030504040204" pitchFamily="34" charset="0"/>
                <a:cs typeface="Tahoma" panose="020B0604030504040204" pitchFamily="34" charset="0"/>
              </a:rPr>
              <a:t>Информационна сесия – нова покана </a:t>
            </a:r>
            <a:r>
              <a:rPr lang="en-US" sz="2400" b="1" dirty="0">
                <a:solidFill>
                  <a:srgbClr val="0C114D"/>
                </a:solidFill>
                <a:latin typeface="Tahoma" panose="020B0604030504040204" pitchFamily="34" charset="0"/>
                <a:ea typeface="Tahoma" panose="020B0604030504040204" pitchFamily="34" charset="0"/>
                <a:cs typeface="Tahoma" panose="020B0604030504040204" pitchFamily="34" charset="0"/>
              </a:rPr>
              <a:t>Peer Reviews</a:t>
            </a:r>
            <a:endParaRPr lang="bg-BG" sz="2400" b="1"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lvl="0" algn="ctr">
              <a:lnSpc>
                <a:spcPct val="150000"/>
              </a:lnSpc>
              <a:defRPr/>
            </a:pPr>
            <a:r>
              <a:rPr kumimoji="0" lang="en-US" sz="2400" b="1" i="0" u="none" strike="noStrike" kern="1200" cap="none" spc="0" normalizeH="0" baseline="0" noProof="0" dirty="0">
                <a:ln>
                  <a:noFill/>
                </a:ln>
                <a:solidFill>
                  <a:srgbClr val="0C114D"/>
                </a:solidFill>
                <a:effectLst/>
                <a:uLnTx/>
                <a:uFillTx/>
                <a:latin typeface="Tahoma" panose="020B0604030504040204" pitchFamily="34" charset="0"/>
                <a:ea typeface="Tahoma" panose="020B0604030504040204" pitchFamily="34" charset="0"/>
                <a:cs typeface="Tahoma" panose="020B0604030504040204" pitchFamily="34" charset="0"/>
              </a:rPr>
              <a:t>9 </a:t>
            </a:r>
            <a:r>
              <a:rPr kumimoji="0" lang="bg-BG" sz="2400" b="1" i="0" u="none" strike="noStrike" kern="1200" cap="none" spc="0" normalizeH="0" baseline="0" noProof="0" dirty="0">
                <a:ln>
                  <a:noFill/>
                </a:ln>
                <a:solidFill>
                  <a:srgbClr val="0C114D"/>
                </a:solidFill>
                <a:effectLst/>
                <a:uLnTx/>
                <a:uFillTx/>
                <a:latin typeface="Tahoma" panose="020B0604030504040204" pitchFamily="34" charset="0"/>
                <a:ea typeface="Tahoma" panose="020B0604030504040204" pitchFamily="34" charset="0"/>
                <a:cs typeface="Tahoma" panose="020B0604030504040204" pitchFamily="34" charset="0"/>
              </a:rPr>
              <a:t>октомври 2025 г.</a:t>
            </a:r>
          </a:p>
        </p:txBody>
      </p:sp>
    </p:spTree>
    <p:extLst>
      <p:ext uri="{BB962C8B-B14F-4D97-AF65-F5344CB8AC3E}">
        <p14:creationId xmlns:p14="http://schemas.microsoft.com/office/powerpoint/2010/main" val="59174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68516-01CA-BA65-E1A8-C31AF74D83D6}"/>
            </a:ext>
          </a:extLst>
        </p:cNvPr>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A1F9A519-744A-4D20-6BE2-638975F1E618}"/>
              </a:ext>
            </a:extLst>
          </p:cNvPr>
          <p:cNvSpPr/>
          <p:nvPr/>
        </p:nvSpPr>
        <p:spPr>
          <a:xfrm>
            <a:off x="1272601" y="791762"/>
            <a:ext cx="10236913" cy="57169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Clr>
                <a:srgbClr val="000000"/>
              </a:buClr>
              <a:buFont typeface="+mj-lt"/>
              <a:buAutoNum type="arabicPeriod"/>
              <a:defRPr/>
            </a:pPr>
            <a:r>
              <a:rPr lang="bg-BG" sz="2000" kern="0" dirty="0">
                <a:solidFill>
                  <a:srgbClr val="1CAF96"/>
                </a:solidFill>
                <a:latin typeface="Ubuntu" panose="020B0504030602030204" pitchFamily="34" charset="0"/>
                <a:sym typeface="Arial"/>
              </a:rPr>
              <a:t>Идеи от предходни партньорски прегледи</a:t>
            </a:r>
          </a:p>
          <a:p>
            <a:pPr marL="342900" lvl="0" indent="-342900" algn="just">
              <a:buClr>
                <a:srgbClr val="000000"/>
              </a:buClr>
              <a:buFont typeface="+mj-lt"/>
              <a:buAutoNum type="arabicPeriod"/>
              <a:defRPr/>
            </a:pPr>
            <a:r>
              <a:rPr lang="bg-BG" sz="2000" kern="0" dirty="0">
                <a:solidFill>
                  <a:srgbClr val="002060"/>
                </a:solidFill>
                <a:latin typeface="Ubuntu" panose="020B0504030602030204" pitchFamily="34" charset="0"/>
                <a:sym typeface="Arial"/>
              </a:rPr>
              <a:t>Солун (2023) </a:t>
            </a:r>
            <a:r>
              <a:rPr lang="en-US" sz="2000" kern="0" dirty="0">
                <a:solidFill>
                  <a:srgbClr val="1CAF96"/>
                </a:solidFill>
                <a:latin typeface="Ubuntu" panose="020B0504030602030204" pitchFamily="34" charset="0"/>
                <a:sym typeface="Arial"/>
                <a:hlinkClick r:id="rId3"/>
              </a:rPr>
              <a:t>https://www.urban-initiative.eu/events/eui-first-peer-review</a:t>
            </a:r>
            <a:r>
              <a:rPr lang="bg-BG" sz="2000" kern="0" dirty="0">
                <a:solidFill>
                  <a:srgbClr val="1CAF96"/>
                </a:solidFill>
                <a:latin typeface="Ubuntu" panose="020B0504030602030204" pitchFamily="34" charset="0"/>
                <a:sym typeface="Arial"/>
              </a:rPr>
              <a:t> </a:t>
            </a:r>
            <a:r>
              <a:rPr lang="en-US" sz="2000" kern="0" dirty="0">
                <a:solidFill>
                  <a:srgbClr val="1CAF96"/>
                </a:solidFill>
                <a:latin typeface="Ubuntu" panose="020B0504030602030204" pitchFamily="34" charset="0"/>
                <a:sym typeface="Arial"/>
              </a:rPr>
              <a:t> </a:t>
            </a:r>
            <a:r>
              <a:rPr lang="bg-BG" sz="2000" kern="0" dirty="0">
                <a:solidFill>
                  <a:srgbClr val="1CAF96"/>
                </a:solidFill>
                <a:latin typeface="Ubuntu" panose="020B0504030602030204" pitchFamily="34" charset="0"/>
                <a:sym typeface="Arial"/>
              </a:rPr>
              <a:t> </a:t>
            </a:r>
          </a:p>
          <a:p>
            <a:pPr marL="342900" lvl="0" indent="-342900" algn="just">
              <a:buClr>
                <a:srgbClr val="000000"/>
              </a:buClr>
              <a:buFont typeface="+mj-lt"/>
              <a:buAutoNum type="arabicPeriod"/>
              <a:defRPr/>
            </a:pPr>
            <a:r>
              <a:rPr lang="bg-BG" sz="2000" kern="0" dirty="0">
                <a:solidFill>
                  <a:srgbClr val="002060"/>
                </a:solidFill>
                <a:latin typeface="Ubuntu" panose="020B0504030602030204" pitchFamily="34" charset="0"/>
                <a:sym typeface="Arial"/>
              </a:rPr>
              <a:t>Коимбра (2023) </a:t>
            </a:r>
            <a:r>
              <a:rPr lang="en-US" sz="2000" kern="0" dirty="0">
                <a:solidFill>
                  <a:srgbClr val="1CAF96"/>
                </a:solidFill>
                <a:latin typeface="Ubuntu" panose="020B0504030602030204" pitchFamily="34" charset="0"/>
                <a:sym typeface="Arial"/>
                <a:hlinkClick r:id="rId4"/>
              </a:rPr>
              <a:t>https://www.urban-initiative.eu/events/eui-peer-review-coimbra</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Калиш (2024) </a:t>
            </a:r>
            <a:r>
              <a:rPr lang="en-US" sz="2000" kern="0" dirty="0">
                <a:solidFill>
                  <a:srgbClr val="1CAF96"/>
                </a:solidFill>
                <a:latin typeface="Ubuntu" panose="020B0504030602030204" pitchFamily="34" charset="0"/>
                <a:sym typeface="Arial"/>
                <a:hlinkClick r:id="rId5"/>
              </a:rPr>
              <a:t>https://www.urban-initiative.eu/events/eui-peer-review-kalisz</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Жиу (2024) </a:t>
            </a:r>
            <a:r>
              <a:rPr lang="en-US" sz="2000" kern="0" dirty="0">
                <a:solidFill>
                  <a:srgbClr val="1CAF96"/>
                </a:solidFill>
                <a:latin typeface="Ubuntu" panose="020B0504030602030204" pitchFamily="34" charset="0"/>
                <a:sym typeface="Arial"/>
                <a:hlinkClick r:id="rId6"/>
              </a:rPr>
              <a:t>https://www.urban-initiative.eu/events/romania-peer-review-4</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err="1">
                <a:ln>
                  <a:noFill/>
                </a:ln>
                <a:solidFill>
                  <a:srgbClr val="002060"/>
                </a:solidFill>
                <a:effectLst/>
                <a:uLnTx/>
                <a:uFillTx/>
                <a:latin typeface="Ubuntu" panose="020B0504030602030204" pitchFamily="34" charset="0"/>
                <a:ea typeface="+mn-ea"/>
                <a:cs typeface="+mn-cs"/>
                <a:sym typeface="Arial"/>
              </a:rPr>
              <a:t>Атиену</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(2024) </a:t>
            </a:r>
            <a:r>
              <a:rPr lang="en-US" sz="2000" kern="0" dirty="0">
                <a:solidFill>
                  <a:srgbClr val="1CAF96"/>
                </a:solidFill>
                <a:latin typeface="Ubuntu" panose="020B0504030602030204" pitchFamily="34" charset="0"/>
                <a:sym typeface="Arial"/>
                <a:hlinkClick r:id="rId7"/>
              </a:rPr>
              <a:t>https://www.urban-initiative.eu/events/16-cities-come-together-cyprus-peer-review-5</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err="1">
                <a:ln>
                  <a:noFill/>
                </a:ln>
                <a:solidFill>
                  <a:srgbClr val="002060"/>
                </a:solidFill>
                <a:effectLst/>
                <a:uLnTx/>
                <a:uFillTx/>
                <a:latin typeface="Ubuntu" panose="020B0504030602030204" pitchFamily="34" charset="0"/>
                <a:ea typeface="+mn-ea"/>
                <a:cs typeface="+mn-cs"/>
                <a:sym typeface="Arial"/>
              </a:rPr>
              <a:t>Басо</a:t>
            </a: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 </a:t>
            </a:r>
            <a:r>
              <a:rPr kumimoji="0" lang="bg-BG" sz="2000" i="0" u="none" strike="noStrike" kern="0" cap="none" spc="0" normalizeH="0" baseline="0" noProof="0" dirty="0" err="1">
                <a:ln>
                  <a:noFill/>
                </a:ln>
                <a:solidFill>
                  <a:srgbClr val="002060"/>
                </a:solidFill>
                <a:effectLst/>
                <a:uLnTx/>
                <a:uFillTx/>
                <a:latin typeface="Ubuntu" panose="020B0504030602030204" pitchFamily="34" charset="0"/>
                <a:ea typeface="+mn-ea"/>
                <a:cs typeface="+mn-cs"/>
                <a:sym typeface="Arial"/>
              </a:rPr>
              <a:t>Паиве</a:t>
            </a: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 </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(2024) </a:t>
            </a:r>
            <a:r>
              <a:rPr lang="en-US" sz="2000" kern="0" dirty="0">
                <a:solidFill>
                  <a:srgbClr val="1CAF96"/>
                </a:solidFill>
                <a:latin typeface="Ubuntu" panose="020B0504030602030204" pitchFamily="34" charset="0"/>
                <a:sym typeface="Arial"/>
                <a:hlinkClick r:id="rId8"/>
              </a:rPr>
              <a:t>https://www.urban-initiative.eu/events/eui-peer-review-6-italy</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err="1">
                <a:ln>
                  <a:noFill/>
                </a:ln>
                <a:solidFill>
                  <a:srgbClr val="002060"/>
                </a:solidFill>
                <a:effectLst/>
                <a:uLnTx/>
                <a:uFillTx/>
                <a:latin typeface="Ubuntu" panose="020B0504030602030204" pitchFamily="34" charset="0"/>
                <a:ea typeface="+mn-ea"/>
                <a:cs typeface="+mn-cs"/>
                <a:sym typeface="Arial"/>
              </a:rPr>
              <a:t>Торрелавега</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(2025) </a:t>
            </a:r>
            <a:r>
              <a:rPr lang="en-US" sz="2000" kern="0" dirty="0">
                <a:solidFill>
                  <a:srgbClr val="1CAF96"/>
                </a:solidFill>
                <a:latin typeface="Ubuntu" panose="020B0504030602030204" pitchFamily="34" charset="0"/>
                <a:sym typeface="Arial"/>
                <a:hlinkClick r:id="rId9"/>
              </a:rPr>
              <a:t>https://www.urban-initiative.eu/events/eui-peer-review-7-Spain</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Алба Юлия </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(2025) </a:t>
            </a:r>
            <a:r>
              <a:rPr lang="en-US" sz="2000" kern="0" dirty="0">
                <a:solidFill>
                  <a:srgbClr val="1CAF96"/>
                </a:solidFill>
                <a:latin typeface="Ubuntu" panose="020B0504030602030204" pitchFamily="34" charset="0"/>
                <a:sym typeface="Arial"/>
                <a:hlinkClick r:id="rId10"/>
              </a:rPr>
              <a:t>https://www.urban-initiative.eu/events/eui-peer-review-8-romania</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bg-BG" sz="2000" kern="0" dirty="0" err="1">
                <a:solidFill>
                  <a:srgbClr val="002060"/>
                </a:solidFill>
                <a:latin typeface="Ubuntu" panose="020B0504030602030204" pitchFamily="34" charset="0"/>
                <a:sym typeface="Arial"/>
              </a:rPr>
              <a:t>Сормаланад</a:t>
            </a:r>
            <a:r>
              <a:rPr lang="bg-BG" sz="2000" kern="0" dirty="0">
                <a:solidFill>
                  <a:srgbClr val="1CAF96"/>
                </a:solidFill>
                <a:latin typeface="Ubuntu" panose="020B0504030602030204" pitchFamily="34" charset="0"/>
                <a:sym typeface="Arial"/>
              </a:rPr>
              <a:t> (2025) </a:t>
            </a:r>
            <a:r>
              <a:rPr lang="en-US" sz="2000" kern="0" dirty="0">
                <a:solidFill>
                  <a:srgbClr val="1CAF96"/>
                </a:solidFill>
                <a:latin typeface="Ubuntu" panose="020B0504030602030204" pitchFamily="34" charset="0"/>
                <a:sym typeface="Arial"/>
                <a:hlinkClick r:id="rId11"/>
              </a:rPr>
              <a:t>https://www.urban-initiative.eu/events/eui-peer-review-9</a:t>
            </a:r>
            <a:r>
              <a:rPr lang="bg-BG" sz="2000" kern="0" dirty="0">
                <a:solidFill>
                  <a:srgbClr val="1CAF96"/>
                </a:solidFill>
                <a:latin typeface="Ubuntu" panose="020B0504030602030204" pitchFamily="34" charset="0"/>
                <a:sym typeface="Arial"/>
              </a:rPr>
              <a:t> </a:t>
            </a:r>
          </a:p>
          <a:p>
            <a:pPr marL="342900" lvl="0" indent="-342900" algn="just">
              <a:buClr>
                <a:srgbClr val="000000"/>
              </a:buClr>
              <a:buFont typeface="+mj-lt"/>
              <a:buAutoNum type="arabicPeriod"/>
              <a:defRPr/>
            </a:pP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Перуджа</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lang="bg-BG" sz="2000" kern="0" dirty="0">
                <a:solidFill>
                  <a:srgbClr val="1CAF96"/>
                </a:solidFill>
                <a:latin typeface="Ubuntu" panose="020B0504030602030204" pitchFamily="34" charset="0"/>
                <a:sym typeface="Arial"/>
              </a:rPr>
              <a:t>(2025) </a:t>
            </a:r>
            <a:r>
              <a:rPr lang="en-US" sz="2000" kern="0" dirty="0">
                <a:solidFill>
                  <a:srgbClr val="1CAF96"/>
                </a:solidFill>
                <a:latin typeface="Ubuntu" panose="020B0504030602030204" pitchFamily="34" charset="0"/>
                <a:sym typeface="Arial"/>
                <a:hlinkClick r:id="rId12"/>
              </a:rPr>
              <a:t>https://www.urban-initiative.eu/events/linking-urban-and-rural-eui-and-jrc-peer-review-perugia</a:t>
            </a:r>
            <a:r>
              <a:rPr lang="bg-BG" sz="2000" kern="0" dirty="0">
                <a:solidFill>
                  <a:srgbClr val="1CAF96"/>
                </a:solidFill>
                <a:latin typeface="Ubuntu" panose="020B0504030602030204" pitchFamily="34" charset="0"/>
                <a:sym typeface="Arial"/>
              </a:rPr>
              <a:t> </a:t>
            </a:r>
            <a:endParaRPr kumimoji="0" lang="en-GB"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sp>
        <p:nvSpPr>
          <p:cNvPr id="14" name="Google Shape;119;p11">
            <a:extLst>
              <a:ext uri="{FF2B5EF4-FFF2-40B4-BE49-F238E27FC236}">
                <a16:creationId xmlns:a16="http://schemas.microsoft.com/office/drawing/2014/main" id="{A4AC2BA8-E2DF-9E39-9FD8-802A9AA891E8}"/>
              </a:ext>
            </a:extLst>
          </p:cNvPr>
          <p:cNvSpPr txBox="1"/>
          <p:nvPr/>
        </p:nvSpPr>
        <p:spPr>
          <a:xfrm>
            <a:off x="1918250" y="349285"/>
            <a:ext cx="10891169" cy="584735"/>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sz="3200" b="1" i="0" u="none" strike="noStrike" kern="0" cap="none" spc="0" normalizeH="0" baseline="0" noProof="0" dirty="0">
                <a:ln>
                  <a:noFill/>
                </a:ln>
                <a:solidFill>
                  <a:srgbClr val="002060"/>
                </a:solidFill>
                <a:effectLst/>
                <a:uLnTx/>
                <a:uFillTx/>
                <a:latin typeface="Ubuntu" panose="020B0504030602030204" pitchFamily="34" charset="0"/>
                <a:ea typeface="Tahoma"/>
                <a:cs typeface="Tahoma"/>
                <a:sym typeface="Tahoma"/>
              </a:rPr>
              <a:t>Избор на теми за </a:t>
            </a:r>
            <a:r>
              <a:rPr lang="en-US" sz="3200" b="1" kern="0" dirty="0">
                <a:solidFill>
                  <a:srgbClr val="002060"/>
                </a:solidFill>
                <a:latin typeface="Ubuntu" panose="020B0504030602030204" pitchFamily="34" charset="0"/>
                <a:ea typeface="Tahoma"/>
                <a:cs typeface="Tahoma"/>
                <a:sym typeface="Tahoma"/>
              </a:rPr>
              <a:t>Peer Review</a:t>
            </a:r>
            <a:endParaRPr kumimoji="0" sz="3200" b="0" i="0" u="none" strike="noStrike" kern="0" cap="none" spc="0" normalizeH="0" baseline="0" noProof="0" dirty="0">
              <a:ln>
                <a:noFill/>
              </a:ln>
              <a:solidFill>
                <a:srgbClr val="002060"/>
              </a:solidFill>
              <a:effectLst/>
              <a:uLnTx/>
              <a:uFillTx/>
              <a:latin typeface="Ubuntu" panose="020B0504030602030204" pitchFamily="34" charset="0"/>
              <a:cs typeface="Arial"/>
              <a:sym typeface="Arial"/>
            </a:endParaRPr>
          </a:p>
        </p:txBody>
      </p:sp>
      <p:pic>
        <p:nvPicPr>
          <p:cNvPr id="6" name="Picture 5">
            <a:extLst>
              <a:ext uri="{FF2B5EF4-FFF2-40B4-BE49-F238E27FC236}">
                <a16:creationId xmlns:a16="http://schemas.microsoft.com/office/drawing/2014/main" id="{792D27D6-8C38-6CAD-2FE1-981655FCAF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6616" y="-349285"/>
            <a:ext cx="12413025" cy="6858000"/>
          </a:xfrm>
          <a:prstGeom prst="rect">
            <a:avLst/>
          </a:prstGeom>
        </p:spPr>
      </p:pic>
    </p:spTree>
    <p:extLst>
      <p:ext uri="{BB962C8B-B14F-4D97-AF65-F5344CB8AC3E}">
        <p14:creationId xmlns:p14="http://schemas.microsoft.com/office/powerpoint/2010/main" val="161486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2D5E41E-73B7-D834-1E2D-AC05BDE8A1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485" y="670234"/>
            <a:ext cx="14224000" cy="7090575"/>
          </a:xfrm>
          <a:prstGeom prst="rect">
            <a:avLst/>
          </a:prstGeom>
        </p:spPr>
      </p:pic>
      <p:sp>
        <p:nvSpPr>
          <p:cNvPr id="2" name="Title 1">
            <a:extLst>
              <a:ext uri="{FF2B5EF4-FFF2-40B4-BE49-F238E27FC236}">
                <a16:creationId xmlns:a16="http://schemas.microsoft.com/office/drawing/2014/main" id="{03AF6374-49F1-F70D-C69B-476CE4E3B747}"/>
              </a:ext>
            </a:extLst>
          </p:cNvPr>
          <p:cNvSpPr>
            <a:spLocks noGrp="1"/>
          </p:cNvSpPr>
          <p:nvPr>
            <p:ph type="title" idx="4294967295"/>
          </p:nvPr>
        </p:nvSpPr>
        <p:spPr>
          <a:xfrm>
            <a:off x="719846" y="306760"/>
            <a:ext cx="10515600" cy="955675"/>
          </a:xfrm>
        </p:spPr>
        <p:txBody>
          <a:bodyPr>
            <a:normAutofit fontScale="90000"/>
          </a:bodyPr>
          <a:lstStyle/>
          <a:p>
            <a:pPr>
              <a:spcBef>
                <a:spcPts val="2400"/>
              </a:spcBef>
            </a:pPr>
            <a:r>
              <a:rPr lang="ru-RU" sz="3200" b="1" dirty="0">
                <a:solidFill>
                  <a:srgbClr val="009E87"/>
                </a:solidFill>
                <a:latin typeface="Ubuntu" panose="020B0504030602030204" pitchFamily="34" charset="0"/>
              </a:rPr>
              <a:t>Какво конкретно правите на </a:t>
            </a:r>
            <a:r>
              <a:rPr lang="ru-RU" sz="3200" b="1" dirty="0" err="1">
                <a:solidFill>
                  <a:srgbClr val="009E87"/>
                </a:solidFill>
                <a:latin typeface="Ubuntu" panose="020B0504030602030204" pitchFamily="34" charset="0"/>
              </a:rPr>
              <a:t>партньорския</a:t>
            </a:r>
            <a:r>
              <a:rPr lang="ru-RU" sz="3200" b="1" dirty="0">
                <a:solidFill>
                  <a:srgbClr val="009E87"/>
                </a:solidFill>
                <a:latin typeface="Ubuntu" panose="020B0504030602030204" pitchFamily="34" charset="0"/>
              </a:rPr>
              <a:t> </a:t>
            </a:r>
            <a:r>
              <a:rPr lang="ru-RU" sz="3200" b="1" dirty="0" err="1">
                <a:solidFill>
                  <a:srgbClr val="009E87"/>
                </a:solidFill>
                <a:latin typeface="Ubuntu" panose="020B0504030602030204" pitchFamily="34" charset="0"/>
              </a:rPr>
              <a:t>преглед</a:t>
            </a:r>
            <a:r>
              <a:rPr lang="ru-RU" sz="3200" b="1" dirty="0">
                <a:solidFill>
                  <a:srgbClr val="009E87"/>
                </a:solidFill>
                <a:latin typeface="Ubuntu" panose="020B0504030602030204" pitchFamily="34" charset="0"/>
              </a:rPr>
              <a:t>?</a:t>
            </a:r>
            <a:endParaRPr lang="en-GB" sz="3200" b="1" dirty="0">
              <a:solidFill>
                <a:srgbClr val="009E87"/>
              </a:solidFill>
              <a:latin typeface="Ubuntu" panose="020B0504030602030204" pitchFamily="34" charset="0"/>
            </a:endParaRPr>
          </a:p>
        </p:txBody>
      </p:sp>
      <p:sp>
        <p:nvSpPr>
          <p:cNvPr id="5" name="TextBox 4">
            <a:extLst>
              <a:ext uri="{FF2B5EF4-FFF2-40B4-BE49-F238E27FC236}">
                <a16:creationId xmlns:a16="http://schemas.microsoft.com/office/drawing/2014/main" id="{41426314-6EE4-5BE6-9B6A-8C3199F51D57}"/>
              </a:ext>
            </a:extLst>
          </p:cNvPr>
          <p:cNvSpPr txBox="1"/>
          <p:nvPr/>
        </p:nvSpPr>
        <p:spPr>
          <a:xfrm>
            <a:off x="838200" y="1148926"/>
            <a:ext cx="9017000" cy="461665"/>
          </a:xfrm>
          <a:prstGeom prst="rect">
            <a:avLst/>
          </a:prstGeom>
          <a:noFill/>
        </p:spPr>
        <p:txBody>
          <a:bodyPr wrap="square">
            <a:spAutoFit/>
          </a:bodyPr>
          <a:lstStyle/>
          <a:p>
            <a:pPr lvl="0">
              <a:defRPr/>
            </a:pPr>
            <a:r>
              <a:rPr lang="bg-BG" sz="2400" b="1" dirty="0">
                <a:solidFill>
                  <a:srgbClr val="002060"/>
                </a:solidFill>
                <a:latin typeface="Ubuntu" panose="020B0504030602030204" pitchFamily="34" charset="0"/>
              </a:rPr>
              <a:t>Дейност в пет стъпки</a:t>
            </a:r>
            <a:endPar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3356E00-4C44-5625-5448-7F230A97299B}"/>
              </a:ext>
            </a:extLst>
          </p:cNvPr>
          <p:cNvSpPr txBox="1"/>
          <p:nvPr/>
        </p:nvSpPr>
        <p:spPr>
          <a:xfrm>
            <a:off x="1085851" y="2014647"/>
            <a:ext cx="1303645" cy="461665"/>
          </a:xfrm>
          <a:prstGeom prst="rect">
            <a:avLst/>
          </a:prstGeom>
          <a:noFill/>
        </p:spPr>
        <p:txBody>
          <a:bodyPr wrap="square" rtlCol="0">
            <a:spAutoFit/>
          </a:bodyPr>
          <a:lstStyle/>
          <a:p>
            <a:pPr lvl="0" algn="ctr">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Потвърждаване на обхвата</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DC447BCA-524E-E441-FA07-DCF429562A38}"/>
              </a:ext>
            </a:extLst>
          </p:cNvPr>
          <p:cNvSpPr txBox="1"/>
          <p:nvPr/>
        </p:nvSpPr>
        <p:spPr>
          <a:xfrm>
            <a:off x="2489229" y="2106980"/>
            <a:ext cx="13924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Намиране на съответстие</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C581D75B-0A2C-6279-8E12-3F1C717932E6}"/>
              </a:ext>
            </a:extLst>
          </p:cNvPr>
          <p:cNvSpPr txBox="1"/>
          <p:nvPr/>
        </p:nvSpPr>
        <p:spPr>
          <a:xfrm>
            <a:off x="3892609" y="2014647"/>
            <a:ext cx="1392488" cy="461665"/>
          </a:xfrm>
          <a:prstGeom prst="rect">
            <a:avLst/>
          </a:prstGeom>
          <a:noFill/>
        </p:spPr>
        <p:txBody>
          <a:bodyPr wrap="square" rtlCol="0">
            <a:spAutoFit/>
          </a:bodyPr>
          <a:lstStyle/>
          <a:p>
            <a:pPr lvl="0" algn="ctr">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Подготовка на съдържанието</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0B87EB00-E2A5-B433-57CE-867B44B52952}"/>
              </a:ext>
            </a:extLst>
          </p:cNvPr>
          <p:cNvSpPr txBox="1"/>
          <p:nvPr/>
        </p:nvSpPr>
        <p:spPr>
          <a:xfrm>
            <a:off x="6476360" y="1863942"/>
            <a:ext cx="1304629" cy="646331"/>
          </a:xfrm>
          <a:prstGeom prst="rect">
            <a:avLst/>
          </a:prstGeom>
          <a:noFill/>
        </p:spPr>
        <p:txBody>
          <a:bodyPr wrap="square" rtlCol="0">
            <a:spAutoFit/>
          </a:bodyPr>
          <a:lstStyle/>
          <a:p>
            <a:pPr lvl="0" algn="ctr">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Проява на партньорски преглед </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EBE61065-DC69-E96C-B3A6-02B92AA60D45}"/>
              </a:ext>
            </a:extLst>
          </p:cNvPr>
          <p:cNvSpPr txBox="1"/>
          <p:nvPr/>
        </p:nvSpPr>
        <p:spPr>
          <a:xfrm>
            <a:off x="9042992" y="2014647"/>
            <a:ext cx="1417484" cy="461665"/>
          </a:xfrm>
          <a:prstGeom prst="rect">
            <a:avLst/>
          </a:prstGeom>
          <a:noFill/>
        </p:spPr>
        <p:txBody>
          <a:bodyPr wrap="square" rtlCol="0">
            <a:spAutoFit/>
          </a:bodyPr>
          <a:lstStyle/>
          <a:p>
            <a:pPr lvl="0" algn="ctr">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Последващи дейности</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2" name="TextBox 31">
            <a:extLst>
              <a:ext uri="{FF2B5EF4-FFF2-40B4-BE49-F238E27FC236}">
                <a16:creationId xmlns:a16="http://schemas.microsoft.com/office/drawing/2014/main" id="{8C893F15-1DC1-12BB-4D48-DFFD199AAAEF}"/>
              </a:ext>
            </a:extLst>
          </p:cNvPr>
          <p:cNvSpPr txBox="1"/>
          <p:nvPr/>
        </p:nvSpPr>
        <p:spPr>
          <a:xfrm>
            <a:off x="1138545" y="2502556"/>
            <a:ext cx="13036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2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седмици</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a16="http://schemas.microsoft.com/office/drawing/2014/main" id="{3419BD6D-38C9-BC1B-8272-7EA8E3A8EB86}"/>
              </a:ext>
            </a:extLst>
          </p:cNvPr>
          <p:cNvSpPr txBox="1"/>
          <p:nvPr/>
        </p:nvSpPr>
        <p:spPr>
          <a:xfrm>
            <a:off x="2489229" y="2502556"/>
            <a:ext cx="13036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4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седмици</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19485F26-D9D4-AC47-4BCD-FD3FA0916ABD}"/>
              </a:ext>
            </a:extLst>
          </p:cNvPr>
          <p:cNvSpPr txBox="1"/>
          <p:nvPr/>
        </p:nvSpPr>
        <p:spPr>
          <a:xfrm>
            <a:off x="3953968" y="2502556"/>
            <a:ext cx="13311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8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седмици</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4C3476D5-8D10-7A76-2E98-93E29C966BCC}"/>
              </a:ext>
            </a:extLst>
          </p:cNvPr>
          <p:cNvSpPr txBox="1"/>
          <p:nvPr/>
        </p:nvSpPr>
        <p:spPr>
          <a:xfrm>
            <a:off x="6476360" y="2484626"/>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2</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- 3</a:t>
            </a: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дни</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E4E717F8-2676-F9AF-7EF3-7C337CE26842}"/>
              </a:ext>
            </a:extLst>
          </p:cNvPr>
          <p:cNvSpPr txBox="1"/>
          <p:nvPr/>
        </p:nvSpPr>
        <p:spPr>
          <a:xfrm>
            <a:off x="9129031" y="2484626"/>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12</a:t>
            </a: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месеца</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38019DED-1449-95AB-2E30-90A01FB49041}"/>
              </a:ext>
            </a:extLst>
          </p:cNvPr>
          <p:cNvSpPr txBox="1"/>
          <p:nvPr/>
        </p:nvSpPr>
        <p:spPr>
          <a:xfrm>
            <a:off x="4242390" y="4482150"/>
            <a:ext cx="11531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1200" dirty="0">
                <a:solidFill>
                  <a:srgbClr val="131152"/>
                </a:solidFill>
                <a:latin typeface="Ubuntu" panose="020B0504030602030204" pitchFamily="34" charset="0"/>
                <a:ea typeface="Tahoma" panose="020B0604030504040204" pitchFamily="34" charset="0"/>
                <a:cs typeface="Tahoma" panose="020B0604030504040204" pitchFamily="34" charset="0"/>
              </a:rPr>
              <a:t>Основен</a:t>
            </a: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материал</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8" name="TextBox 37">
            <a:extLst>
              <a:ext uri="{FF2B5EF4-FFF2-40B4-BE49-F238E27FC236}">
                <a16:creationId xmlns:a16="http://schemas.microsoft.com/office/drawing/2014/main" id="{8B80369A-D5F8-13DE-DF0B-B2746571DFEB}"/>
              </a:ext>
            </a:extLst>
          </p:cNvPr>
          <p:cNvSpPr txBox="1"/>
          <p:nvPr/>
        </p:nvSpPr>
        <p:spPr>
          <a:xfrm>
            <a:off x="5145751" y="4482150"/>
            <a:ext cx="9502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Онлайн</a:t>
            </a: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среща</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8CF7A9A7-7E46-6142-E851-2813B42FEB4D}"/>
              </a:ext>
            </a:extLst>
          </p:cNvPr>
          <p:cNvSpPr txBox="1"/>
          <p:nvPr/>
        </p:nvSpPr>
        <p:spPr>
          <a:xfrm>
            <a:off x="660814" y="4482150"/>
            <a:ext cx="14529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Потвърдени предизвикателства</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996DF1BF-FF2B-4091-B6F3-A1EDAED66263}"/>
              </a:ext>
            </a:extLst>
          </p:cNvPr>
          <p:cNvSpPr txBox="1"/>
          <p:nvPr/>
        </p:nvSpPr>
        <p:spPr>
          <a:xfrm>
            <a:off x="2031310" y="4482149"/>
            <a:ext cx="904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Дати и място</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1" name="TextBox 40">
            <a:extLst>
              <a:ext uri="{FF2B5EF4-FFF2-40B4-BE49-F238E27FC236}">
                <a16:creationId xmlns:a16="http://schemas.microsoft.com/office/drawing/2014/main" id="{1E4FD121-7B01-D672-561F-86D827A7AF54}"/>
              </a:ext>
            </a:extLst>
          </p:cNvPr>
          <p:cNvSpPr txBox="1"/>
          <p:nvPr/>
        </p:nvSpPr>
        <p:spPr>
          <a:xfrm rot="5400000">
            <a:off x="5110611" y="5495439"/>
            <a:ext cx="17385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1200" dirty="0">
                <a:solidFill>
                  <a:srgbClr val="131152"/>
                </a:solidFill>
                <a:latin typeface="Ubuntu" panose="020B0504030602030204" pitchFamily="34" charset="0"/>
                <a:ea typeface="Tahoma" panose="020B0604030504040204" pitchFamily="34" charset="0"/>
                <a:cs typeface="Tahoma" panose="020B0604030504040204" pitchFamily="34" charset="0"/>
              </a:rPr>
              <a:t>Списък на използвани казуси от парньорите</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6E7CE66C-05C9-F060-2AFC-3D89D26FBC55}"/>
              </a:ext>
            </a:extLst>
          </p:cNvPr>
          <p:cNvSpPr txBox="1"/>
          <p:nvPr/>
        </p:nvSpPr>
        <p:spPr>
          <a:xfrm>
            <a:off x="6352541" y="6042292"/>
            <a:ext cx="14478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2-</a:t>
            </a: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3 дни присъствена проява</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3" name="TextBox 42">
            <a:extLst>
              <a:ext uri="{FF2B5EF4-FFF2-40B4-BE49-F238E27FC236}">
                <a16:creationId xmlns:a16="http://schemas.microsoft.com/office/drawing/2014/main" id="{6F544A99-CE30-666B-71AC-5AEC9D6C4BC8}"/>
              </a:ext>
            </a:extLst>
          </p:cNvPr>
          <p:cNvSpPr txBox="1"/>
          <p:nvPr/>
        </p:nvSpPr>
        <p:spPr>
          <a:xfrm>
            <a:off x="7942187" y="6041534"/>
            <a:ext cx="982658" cy="461665"/>
          </a:xfrm>
          <a:prstGeom prst="rect">
            <a:avLst/>
          </a:prstGeom>
          <a:noFill/>
        </p:spPr>
        <p:txBody>
          <a:bodyPr wrap="square" rtlCol="0">
            <a:spAutoFit/>
          </a:bodyPr>
          <a:lstStyle/>
          <a:p>
            <a:pPr lvl="0" algn="ctr">
              <a:defRPr/>
            </a:pPr>
            <a:r>
              <a:rPr lang="bg-BG" sz="1200" dirty="0">
                <a:solidFill>
                  <a:srgbClr val="131152"/>
                </a:solidFill>
                <a:latin typeface="Ubuntu" panose="020B0504030602030204" pitchFamily="34" charset="0"/>
                <a:ea typeface="Tahoma" panose="020B0604030504040204" pitchFamily="34" charset="0"/>
                <a:cs typeface="Tahoma" panose="020B0604030504040204" pitchFamily="34" charset="0"/>
              </a:rPr>
              <a:t>Получен отчет</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C22416A2-382E-C9D4-F763-E926B1C518C4}"/>
              </a:ext>
            </a:extLst>
          </p:cNvPr>
          <p:cNvSpPr txBox="1"/>
          <p:nvPr/>
        </p:nvSpPr>
        <p:spPr>
          <a:xfrm>
            <a:off x="9042992" y="5949202"/>
            <a:ext cx="1345399" cy="646331"/>
          </a:xfrm>
          <a:prstGeom prst="rect">
            <a:avLst/>
          </a:prstGeom>
          <a:noFill/>
        </p:spPr>
        <p:txBody>
          <a:bodyPr wrap="square" rtlCol="0">
            <a:spAutoFit/>
          </a:bodyPr>
          <a:lstStyle/>
          <a:p>
            <a:pPr lvl="0" algn="ctr">
              <a:defRPr/>
            </a:pPr>
            <a:r>
              <a:rPr lang="ru-RU" sz="1200" dirty="0">
                <a:solidFill>
                  <a:srgbClr val="131152"/>
                </a:solidFill>
                <a:latin typeface="Ubuntu" panose="020B0504030602030204" pitchFamily="34" charset="0"/>
                <a:ea typeface="Tahoma" panose="020B0604030504040204" pitchFamily="34" charset="0"/>
                <a:cs typeface="Tahoma" panose="020B0604030504040204" pitchFamily="34" charset="0"/>
              </a:rPr>
              <a:t>Доклад за </a:t>
            </a:r>
            <a:r>
              <a:rPr lang="ru-RU" sz="1200" dirty="0" err="1">
                <a:solidFill>
                  <a:srgbClr val="131152"/>
                </a:solidFill>
                <a:latin typeface="Ubuntu" panose="020B0504030602030204" pitchFamily="34" charset="0"/>
                <a:ea typeface="Tahoma" panose="020B0604030504040204" pitchFamily="34" charset="0"/>
                <a:cs typeface="Tahoma" panose="020B0604030504040204" pitchFamily="34" charset="0"/>
              </a:rPr>
              <a:t>напредъка</a:t>
            </a:r>
            <a:r>
              <a:rPr lang="ru-RU" sz="1200" dirty="0">
                <a:solidFill>
                  <a:srgbClr val="131152"/>
                </a:solidFill>
                <a:latin typeface="Ubuntu" panose="020B0504030602030204" pitchFamily="34" charset="0"/>
                <a:ea typeface="Tahoma" panose="020B0604030504040204" pitchFamily="34" charset="0"/>
                <a:cs typeface="Tahoma" panose="020B0604030504040204" pitchFamily="34" charset="0"/>
              </a:rPr>
              <a:t> след 6 </a:t>
            </a:r>
            <a:r>
              <a:rPr lang="ru-RU" sz="1200" dirty="0" err="1">
                <a:solidFill>
                  <a:srgbClr val="131152"/>
                </a:solidFill>
                <a:latin typeface="Ubuntu" panose="020B0504030602030204" pitchFamily="34" charset="0"/>
                <a:ea typeface="Tahoma" panose="020B0604030504040204" pitchFamily="34" charset="0"/>
                <a:cs typeface="Tahoma" panose="020B0604030504040204" pitchFamily="34" charset="0"/>
              </a:rPr>
              <a:t>месец</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5" name="TextBox 44">
            <a:extLst>
              <a:ext uri="{FF2B5EF4-FFF2-40B4-BE49-F238E27FC236}">
                <a16:creationId xmlns:a16="http://schemas.microsoft.com/office/drawing/2014/main" id="{ECEB1215-CE12-CEAC-B086-076E5C2C5B75}"/>
              </a:ext>
            </a:extLst>
          </p:cNvPr>
          <p:cNvSpPr txBox="1"/>
          <p:nvPr/>
        </p:nvSpPr>
        <p:spPr>
          <a:xfrm>
            <a:off x="10332985" y="5913391"/>
            <a:ext cx="1345399" cy="646331"/>
          </a:xfrm>
          <a:prstGeom prst="rect">
            <a:avLst/>
          </a:prstGeom>
          <a:noFill/>
        </p:spPr>
        <p:txBody>
          <a:bodyPr wrap="square" rtlCol="0">
            <a:spAutoFit/>
          </a:bodyPr>
          <a:lstStyle/>
          <a:p>
            <a:pPr lvl="0" algn="ctr">
              <a:defRPr/>
            </a:pPr>
            <a:r>
              <a:rPr lang="bg-BG" sz="1200" dirty="0" err="1">
                <a:solidFill>
                  <a:srgbClr val="131152"/>
                </a:solidFill>
                <a:latin typeface="Ubuntu" panose="020B0504030602030204" pitchFamily="34" charset="0"/>
                <a:ea typeface="Tahoma" panose="020B0604030504040204" pitchFamily="34" charset="0"/>
                <a:cs typeface="Tahoma" panose="020B0604030504040204" pitchFamily="34" charset="0"/>
              </a:rPr>
              <a:t>Уебинар</a:t>
            </a:r>
            <a:r>
              <a:rPr lang="bg-BG" sz="1200" dirty="0">
                <a:solidFill>
                  <a:srgbClr val="131152"/>
                </a:solidFill>
                <a:latin typeface="Ubuntu" panose="020B0504030602030204" pitchFamily="34" charset="0"/>
                <a:ea typeface="Tahoma" panose="020B0604030504040204" pitchFamily="34" charset="0"/>
                <a:cs typeface="Tahoma" panose="020B0604030504040204" pitchFamily="34" charset="0"/>
              </a:rPr>
              <a:t> за въздействие след 12 месеца</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BC5C552-F546-3B3D-B49B-E8A304D839BD}"/>
              </a:ext>
            </a:extLst>
          </p:cNvPr>
          <p:cNvSpPr txBox="1"/>
          <p:nvPr/>
        </p:nvSpPr>
        <p:spPr>
          <a:xfrm>
            <a:off x="2615358" y="4482150"/>
            <a:ext cx="1691423" cy="461665"/>
          </a:xfrm>
          <a:prstGeom prst="rect">
            <a:avLst/>
          </a:prstGeom>
          <a:noFill/>
        </p:spPr>
        <p:txBody>
          <a:bodyPr wrap="square" rtlCol="0">
            <a:spAutoFit/>
          </a:bodyPr>
          <a:lstStyle/>
          <a:p>
            <a:pPr lvl="0" algn="ctr">
              <a:defRPr/>
            </a:pPr>
            <a:r>
              <a:rPr lang="ru-RU" sz="1200" dirty="0">
                <a:solidFill>
                  <a:srgbClr val="131152"/>
                </a:solidFill>
                <a:latin typeface="Ubuntu" panose="020B0504030602030204" pitchFamily="34" charset="0"/>
                <a:ea typeface="Tahoma" panose="020B0604030504040204" pitchFamily="34" charset="0"/>
                <a:cs typeface="Tahoma" panose="020B0604030504040204" pitchFamily="34" charset="0"/>
              </a:rPr>
              <a:t>Градове за преглед  и  групирани партньори</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478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6E48-CD8A-DF65-AFDD-9E11FB9CDAB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906397-0F8A-F630-6E20-C198E8E20163}"/>
              </a:ext>
            </a:extLst>
          </p:cNvPr>
          <p:cNvSpPr txBox="1"/>
          <p:nvPr/>
        </p:nvSpPr>
        <p:spPr>
          <a:xfrm>
            <a:off x="838200" y="1428272"/>
            <a:ext cx="10363200" cy="461665"/>
          </a:xfrm>
          <a:prstGeom prst="rect">
            <a:avLst/>
          </a:prstGeom>
          <a:noFill/>
        </p:spPr>
        <p:txBody>
          <a:bodyPr wrap="square">
            <a:spAutoFit/>
          </a:bodyPr>
          <a:lstStyle/>
          <a:p>
            <a:pPr lvl="0">
              <a:defRPr/>
            </a:pPr>
            <a:r>
              <a:rPr lang="ru-RU" sz="2400" b="1" dirty="0" err="1">
                <a:solidFill>
                  <a:srgbClr val="002060"/>
                </a:solidFill>
                <a:latin typeface="Ubuntu" panose="020B0504030602030204" pitchFamily="34" charset="0"/>
              </a:rPr>
              <a:t>Кандидатствайте</a:t>
            </a:r>
            <a:r>
              <a:rPr lang="en-US" sz="2400" b="1" dirty="0">
                <a:solidFill>
                  <a:srgbClr val="002060"/>
                </a:solidFill>
                <a:latin typeface="Ubuntu" panose="020B0504030602030204" pitchFamily="34" charset="0"/>
              </a:rPr>
              <a:t>! O</a:t>
            </a:r>
            <a:r>
              <a:rPr lang="ru-RU" sz="2400" b="1" dirty="0" err="1">
                <a:solidFill>
                  <a:srgbClr val="002060"/>
                </a:solidFill>
                <a:latin typeface="Ubuntu" panose="020B0504030602030204" pitchFamily="34" charset="0"/>
              </a:rPr>
              <a:t>рганизацията</a:t>
            </a:r>
            <a:r>
              <a:rPr lang="ru-RU" sz="2400" b="1" dirty="0">
                <a:solidFill>
                  <a:srgbClr val="002060"/>
                </a:solidFill>
                <a:latin typeface="Ubuntu" panose="020B0504030602030204" pitchFamily="34" charset="0"/>
              </a:rPr>
              <a:t> </a:t>
            </a:r>
            <a:r>
              <a:rPr lang="en-US" sz="2400" b="1" dirty="0">
                <a:solidFill>
                  <a:srgbClr val="002060"/>
                </a:solidFill>
                <a:latin typeface="Ubuntu" panose="020B0504030602030204" pitchFamily="34" charset="0"/>
              </a:rPr>
              <a:t>e </a:t>
            </a:r>
            <a:r>
              <a:rPr lang="ru-RU" sz="2400" b="1" dirty="0">
                <a:solidFill>
                  <a:srgbClr val="002060"/>
                </a:solidFill>
                <a:latin typeface="Ubuntu" panose="020B0504030602030204" pitchFamily="34" charset="0"/>
              </a:rPr>
              <a:t>на секретариата на </a:t>
            </a:r>
            <a:r>
              <a:rPr lang="en-US" sz="2400" b="1" dirty="0">
                <a:solidFill>
                  <a:srgbClr val="002060"/>
                </a:solidFill>
                <a:latin typeface="Ubuntu" panose="020B0504030602030204" pitchFamily="34" charset="0"/>
              </a:rPr>
              <a:t>EUI</a:t>
            </a:r>
            <a:endPar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F9C70BA-11BD-64AF-C807-36FBFE193618}"/>
              </a:ext>
            </a:extLst>
          </p:cNvPr>
          <p:cNvGrpSpPr/>
          <p:nvPr/>
        </p:nvGrpSpPr>
        <p:grpSpPr>
          <a:xfrm>
            <a:off x="552160" y="2100786"/>
            <a:ext cx="3268984" cy="2493600"/>
            <a:chOff x="664631" y="2272960"/>
            <a:chExt cx="3268984" cy="2493600"/>
          </a:xfrm>
        </p:grpSpPr>
        <p:grpSp>
          <p:nvGrpSpPr>
            <p:cNvPr id="19" name="Group 18">
              <a:extLst>
                <a:ext uri="{FF2B5EF4-FFF2-40B4-BE49-F238E27FC236}">
                  <a16:creationId xmlns:a16="http://schemas.microsoft.com/office/drawing/2014/main" id="{C884ACD0-5C54-C539-0296-E03061E074C6}"/>
                </a:ext>
              </a:extLst>
            </p:cNvPr>
            <p:cNvGrpSpPr/>
            <p:nvPr/>
          </p:nvGrpSpPr>
          <p:grpSpPr>
            <a:xfrm>
              <a:off x="1331808" y="2272960"/>
              <a:ext cx="1934629" cy="974801"/>
              <a:chOff x="861204" y="2274228"/>
              <a:chExt cx="1934629" cy="974801"/>
            </a:xfrm>
          </p:grpSpPr>
          <p:sp>
            <p:nvSpPr>
              <p:cNvPr id="6" name="N°1">
                <a:extLst>
                  <a:ext uri="{FF2B5EF4-FFF2-40B4-BE49-F238E27FC236}">
                    <a16:creationId xmlns:a16="http://schemas.microsoft.com/office/drawing/2014/main" id="{069C1E61-84F8-00A5-1626-23CCE3EC051A}"/>
                  </a:ext>
                </a:extLst>
              </p:cNvPr>
              <p:cNvSpPr/>
              <p:nvPr/>
            </p:nvSpPr>
            <p:spPr>
              <a:xfrm>
                <a:off x="1538495" y="2274228"/>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1</a:t>
                </a:r>
              </a:p>
            </p:txBody>
          </p:sp>
          <p:sp>
            <p:nvSpPr>
              <p:cNvPr id="7" name="ZoneTexte 4">
                <a:extLst>
                  <a:ext uri="{FF2B5EF4-FFF2-40B4-BE49-F238E27FC236}">
                    <a16:creationId xmlns:a16="http://schemas.microsoft.com/office/drawing/2014/main" id="{B13CBE4A-0D0D-AB3F-A727-AAEB7AB62447}"/>
                  </a:ext>
                </a:extLst>
              </p:cNvPr>
              <p:cNvSpPr txBox="1"/>
              <p:nvPr/>
            </p:nvSpPr>
            <p:spPr>
              <a:xfrm>
                <a:off x="861204" y="2848919"/>
                <a:ext cx="1934629" cy="400110"/>
              </a:xfrm>
              <a:prstGeom prst="rect">
                <a:avLst/>
              </a:prstGeom>
              <a:noFill/>
            </p:spPr>
            <p:txBody>
              <a:bodyPr wrap="square" rtlCol="0">
                <a:spAutoFit/>
              </a:bodyPr>
              <a:lstStyle/>
              <a:p>
                <a:pPr algn="ctr"/>
                <a:r>
                  <a:rPr lang="bg-BG" sz="2000" b="1" dirty="0">
                    <a:solidFill>
                      <a:schemeClr val="accent2"/>
                    </a:solidFill>
                    <a:latin typeface="Ubuntu" panose="020B0504030602030204" pitchFamily="34" charset="0"/>
                    <a:ea typeface="Tahoma" panose="020B0604030504040204" pitchFamily="34" charset="0"/>
                    <a:cs typeface="Tahoma" panose="020B0604030504040204" pitchFamily="34" charset="0"/>
                  </a:rPr>
                  <a:t>Експертиза</a:t>
                </a:r>
                <a:r>
                  <a:rPr lang="en-GB" sz="2000" b="1" dirty="0">
                    <a:solidFill>
                      <a:schemeClr val="accent2"/>
                    </a:solidFill>
                    <a:latin typeface="Ubuntu" panose="020B0504030602030204" pitchFamily="34" charset="0"/>
                    <a:ea typeface="Tahoma" panose="020B0604030504040204" pitchFamily="34" charset="0"/>
                    <a:cs typeface="Tahoma" panose="020B0604030504040204" pitchFamily="34" charset="0"/>
                  </a:rPr>
                  <a:t> </a:t>
                </a:r>
                <a:endParaRPr lang="fr-FR" sz="20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0" name="TextBox 19">
              <a:extLst>
                <a:ext uri="{FF2B5EF4-FFF2-40B4-BE49-F238E27FC236}">
                  <a16:creationId xmlns:a16="http://schemas.microsoft.com/office/drawing/2014/main" id="{98FBFE57-8C1D-F139-18A2-3CAB3361B77C}"/>
                </a:ext>
              </a:extLst>
            </p:cNvPr>
            <p:cNvSpPr txBox="1"/>
            <p:nvPr/>
          </p:nvSpPr>
          <p:spPr>
            <a:xfrm>
              <a:off x="664631" y="3427732"/>
              <a:ext cx="3268984" cy="1338828"/>
            </a:xfrm>
            <a:prstGeom prst="rect">
              <a:avLst/>
            </a:prstGeom>
            <a:noFill/>
          </p:spPr>
          <p:txBody>
            <a:bodyPr wrap="square" rtlCol="0">
              <a:spAutoFit/>
            </a:bodyPr>
            <a:lstStyle/>
            <a:p>
              <a:pPr algn="just">
                <a:lnSpc>
                  <a:spcPct val="90000"/>
                </a:lnSpc>
                <a:spcBef>
                  <a:spcPts val="600"/>
                </a:spcBef>
                <a:spcAft>
                  <a:spcPts val="600"/>
                </a:spcAft>
              </a:pP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2 </a:t>
              </a:r>
              <a:r>
                <a:rPr lang="en-US" b="1" dirty="0">
                  <a:solidFill>
                    <a:srgbClr val="0C114D"/>
                  </a:solidFill>
                  <a:latin typeface="Ubuntu" panose="020B0504030602030204" pitchFamily="34" charset="0"/>
                  <a:ea typeface="Tahoma" panose="020B0604030504040204" pitchFamily="34" charset="0"/>
                  <a:cs typeface="Tahoma" panose="020B0604030504040204" pitchFamily="34" charset="0"/>
                </a:rPr>
                <a:t>e</a:t>
              </a:r>
              <a:r>
                <a:rPr lang="bg-BG" b="1" dirty="0" err="1">
                  <a:solidFill>
                    <a:srgbClr val="0C114D"/>
                  </a:solidFill>
                  <a:latin typeface="Ubuntu" panose="020B0504030602030204" pitchFamily="34" charset="0"/>
                  <a:ea typeface="Tahoma" panose="020B0604030504040204" pitchFamily="34" charset="0"/>
                  <a:cs typeface="Tahoma" panose="020B0604030504040204" pitchFamily="34" charset="0"/>
                </a:rPr>
                <a:t>ксперти</a:t>
              </a: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 определени от Секретариата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подкрепя</a:t>
              </a: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т</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градовете, които са обект на преглед, на всяка стъпка от дейността.</a:t>
              </a: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26" name="Group 25">
            <a:extLst>
              <a:ext uri="{FF2B5EF4-FFF2-40B4-BE49-F238E27FC236}">
                <a16:creationId xmlns:a16="http://schemas.microsoft.com/office/drawing/2014/main" id="{905E3884-A4C5-F9A2-2A4F-372CBC99E924}"/>
              </a:ext>
            </a:extLst>
          </p:cNvPr>
          <p:cNvGrpSpPr/>
          <p:nvPr/>
        </p:nvGrpSpPr>
        <p:grpSpPr>
          <a:xfrm>
            <a:off x="4233685" y="2100786"/>
            <a:ext cx="3572229" cy="3144818"/>
            <a:chOff x="4214386" y="2274228"/>
            <a:chExt cx="3572229" cy="3144818"/>
          </a:xfrm>
        </p:grpSpPr>
        <p:grpSp>
          <p:nvGrpSpPr>
            <p:cNvPr id="18" name="Group 17">
              <a:extLst>
                <a:ext uri="{FF2B5EF4-FFF2-40B4-BE49-F238E27FC236}">
                  <a16:creationId xmlns:a16="http://schemas.microsoft.com/office/drawing/2014/main" id="{1784CBC6-A051-ED71-1758-D4D6241D1316}"/>
                </a:ext>
              </a:extLst>
            </p:cNvPr>
            <p:cNvGrpSpPr/>
            <p:nvPr/>
          </p:nvGrpSpPr>
          <p:grpSpPr>
            <a:xfrm>
              <a:off x="5238500" y="2274228"/>
              <a:ext cx="1524000" cy="973533"/>
              <a:chOff x="4118576" y="2274228"/>
              <a:chExt cx="1524000" cy="973533"/>
            </a:xfrm>
          </p:grpSpPr>
          <p:sp>
            <p:nvSpPr>
              <p:cNvPr id="11" name="N°1">
                <a:extLst>
                  <a:ext uri="{FF2B5EF4-FFF2-40B4-BE49-F238E27FC236}">
                    <a16:creationId xmlns:a16="http://schemas.microsoft.com/office/drawing/2014/main" id="{FC80914E-9468-3CE7-240F-D005795E989C}"/>
                  </a:ext>
                </a:extLst>
              </p:cNvPr>
              <p:cNvSpPr/>
              <p:nvPr/>
            </p:nvSpPr>
            <p:spPr>
              <a:xfrm>
                <a:off x="4647951" y="2274228"/>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2</a:t>
                </a:r>
              </a:p>
            </p:txBody>
          </p:sp>
          <p:sp>
            <p:nvSpPr>
              <p:cNvPr id="12" name="ZoneTexte 4">
                <a:extLst>
                  <a:ext uri="{FF2B5EF4-FFF2-40B4-BE49-F238E27FC236}">
                    <a16:creationId xmlns:a16="http://schemas.microsoft.com/office/drawing/2014/main" id="{45391BFB-470B-8F89-2993-824393A103E9}"/>
                  </a:ext>
                </a:extLst>
              </p:cNvPr>
              <p:cNvSpPr txBox="1"/>
              <p:nvPr/>
            </p:nvSpPr>
            <p:spPr>
              <a:xfrm>
                <a:off x="4118576" y="2847651"/>
                <a:ext cx="1524000" cy="400110"/>
              </a:xfrm>
              <a:prstGeom prst="rect">
                <a:avLst/>
              </a:prstGeom>
              <a:noFill/>
            </p:spPr>
            <p:txBody>
              <a:bodyPr wrap="square" rtlCol="0">
                <a:spAutoFit/>
              </a:bodyPr>
              <a:lstStyle/>
              <a:p>
                <a:pPr algn="ctr"/>
                <a:r>
                  <a:rPr lang="bg-BG" sz="2000" b="1" dirty="0">
                    <a:solidFill>
                      <a:schemeClr val="accent2"/>
                    </a:solidFill>
                    <a:latin typeface="Ubuntu" panose="020B0504030602030204" pitchFamily="34" charset="0"/>
                    <a:ea typeface="Tahoma" panose="020B0604030504040204" pitchFamily="34" charset="0"/>
                    <a:cs typeface="Tahoma" panose="020B0604030504040204" pitchFamily="34" charset="0"/>
                  </a:rPr>
                  <a:t>Логистика</a:t>
                </a:r>
                <a:endParaRPr lang="fr-FR" sz="20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1" name="TextBox 20">
              <a:extLst>
                <a:ext uri="{FF2B5EF4-FFF2-40B4-BE49-F238E27FC236}">
                  <a16:creationId xmlns:a16="http://schemas.microsoft.com/office/drawing/2014/main" id="{F5C7C532-E597-9D7E-4EF7-5E2300D5FC00}"/>
                </a:ext>
              </a:extLst>
            </p:cNvPr>
            <p:cNvSpPr txBox="1"/>
            <p:nvPr/>
          </p:nvSpPr>
          <p:spPr>
            <a:xfrm>
              <a:off x="4214386" y="3427732"/>
              <a:ext cx="3572229" cy="1991314"/>
            </a:xfrm>
            <a:prstGeom prst="rect">
              <a:avLst/>
            </a:prstGeom>
            <a:noFill/>
          </p:spPr>
          <p:txBody>
            <a:bodyPr wrap="square" rtlCol="0">
              <a:spAutoFit/>
            </a:bodyPr>
            <a:lstStyle/>
            <a:p>
              <a:pPr marL="285750" indent="-285750" algn="just">
                <a:lnSpc>
                  <a:spcPct val="90000"/>
                </a:lnSpc>
                <a:spcBef>
                  <a:spcPts val="600"/>
                </a:spcBef>
                <a:spcAft>
                  <a:spcPts val="600"/>
                </a:spcAft>
                <a:buBlip>
                  <a:blip r:embed="rId3"/>
                </a:buBlip>
              </a:pP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градове-домакини: </a:t>
              </a:r>
              <a:r>
                <a:rPr lang="en-US" dirty="0">
                  <a:solidFill>
                    <a:srgbClr val="0C114D"/>
                  </a:solidFill>
                  <a:latin typeface="Ubuntu" panose="020B0504030602030204" pitchFamily="34" charset="0"/>
                  <a:ea typeface="Tahoma" panose="020B0604030504040204" pitchFamily="34" charset="0"/>
                  <a:cs typeface="Tahoma" panose="020B0604030504040204" pitchFamily="34" charset="0"/>
                </a:rPr>
                <a:t>EUI se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грижи</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за цялата организация и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покрива</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всички разходи!</a:t>
              </a:r>
            </a:p>
            <a:p>
              <a:pPr marL="285750" indent="-285750" algn="just">
                <a:lnSpc>
                  <a:spcPct val="90000"/>
                </a:lnSpc>
                <a:spcBef>
                  <a:spcPts val="600"/>
                </a:spcBef>
                <a:spcAft>
                  <a:spcPts val="600"/>
                </a:spcAft>
                <a:buBlip>
                  <a:blip r:embed="rId3"/>
                </a:buBlip>
              </a:pP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Участниците:</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a:t>
              </a: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предплащат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пътуването</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си и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настаняването</a:t>
              </a: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27" name="Group 26">
            <a:extLst>
              <a:ext uri="{FF2B5EF4-FFF2-40B4-BE49-F238E27FC236}">
                <a16:creationId xmlns:a16="http://schemas.microsoft.com/office/drawing/2014/main" id="{1B16B3F8-64AB-B3CF-1A5D-3CE8C8114D30}"/>
              </a:ext>
            </a:extLst>
          </p:cNvPr>
          <p:cNvGrpSpPr/>
          <p:nvPr/>
        </p:nvGrpSpPr>
        <p:grpSpPr>
          <a:xfrm>
            <a:off x="8218455" y="2100786"/>
            <a:ext cx="3572229" cy="5078666"/>
            <a:chOff x="8403871" y="2202429"/>
            <a:chExt cx="3572229" cy="5078666"/>
          </a:xfrm>
        </p:grpSpPr>
        <p:grpSp>
          <p:nvGrpSpPr>
            <p:cNvPr id="17" name="Group 16">
              <a:extLst>
                <a:ext uri="{FF2B5EF4-FFF2-40B4-BE49-F238E27FC236}">
                  <a16:creationId xmlns:a16="http://schemas.microsoft.com/office/drawing/2014/main" id="{B89AC929-5335-E14E-3AC0-F91CE99463AC}"/>
                </a:ext>
              </a:extLst>
            </p:cNvPr>
            <p:cNvGrpSpPr/>
            <p:nvPr/>
          </p:nvGrpSpPr>
          <p:grpSpPr>
            <a:xfrm>
              <a:off x="8923128" y="2202429"/>
              <a:ext cx="2261482" cy="1045332"/>
              <a:chOff x="6703035" y="2202429"/>
              <a:chExt cx="2261482" cy="1045332"/>
            </a:xfrm>
          </p:grpSpPr>
          <p:sp>
            <p:nvSpPr>
              <p:cNvPr id="14" name="N°1">
                <a:extLst>
                  <a:ext uri="{FF2B5EF4-FFF2-40B4-BE49-F238E27FC236}">
                    <a16:creationId xmlns:a16="http://schemas.microsoft.com/office/drawing/2014/main" id="{3447E0FB-11F4-C91C-58CC-AB9371B48569}"/>
                  </a:ext>
                </a:extLst>
              </p:cNvPr>
              <p:cNvSpPr/>
              <p:nvPr/>
            </p:nvSpPr>
            <p:spPr>
              <a:xfrm>
                <a:off x="7601151" y="2202429"/>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3</a:t>
                </a:r>
              </a:p>
            </p:txBody>
          </p:sp>
          <p:sp>
            <p:nvSpPr>
              <p:cNvPr id="15" name="ZoneTexte 4">
                <a:extLst>
                  <a:ext uri="{FF2B5EF4-FFF2-40B4-BE49-F238E27FC236}">
                    <a16:creationId xmlns:a16="http://schemas.microsoft.com/office/drawing/2014/main" id="{02F6E68A-ED60-093E-38D0-C147B1DC8CA5}"/>
                  </a:ext>
                </a:extLst>
              </p:cNvPr>
              <p:cNvSpPr txBox="1"/>
              <p:nvPr/>
            </p:nvSpPr>
            <p:spPr>
              <a:xfrm>
                <a:off x="6703035" y="2847651"/>
                <a:ext cx="2261482" cy="400110"/>
              </a:xfrm>
              <a:prstGeom prst="rect">
                <a:avLst/>
              </a:prstGeom>
              <a:noFill/>
            </p:spPr>
            <p:txBody>
              <a:bodyPr wrap="square" rtlCol="0">
                <a:spAutoFit/>
              </a:bodyPr>
              <a:lstStyle/>
              <a:p>
                <a:pPr algn="ctr"/>
                <a:r>
                  <a:rPr lang="bg-BG" sz="2000" b="1" dirty="0">
                    <a:solidFill>
                      <a:schemeClr val="accent2"/>
                    </a:solidFill>
                    <a:latin typeface="Ubuntu" panose="020B0504030602030204" pitchFamily="34" charset="0"/>
                    <a:ea typeface="Tahoma" panose="020B0604030504040204" pitchFamily="34" charset="0"/>
                    <a:cs typeface="Tahoma" panose="020B0604030504040204" pitchFamily="34" charset="0"/>
                  </a:rPr>
                  <a:t>Финансиране</a:t>
                </a:r>
                <a:r>
                  <a:rPr lang="en-GB" sz="2000" b="1" dirty="0">
                    <a:solidFill>
                      <a:schemeClr val="accent2"/>
                    </a:solidFill>
                    <a:latin typeface="Ubuntu" panose="020B0504030602030204" pitchFamily="34" charset="0"/>
                    <a:ea typeface="Tahoma" panose="020B0604030504040204" pitchFamily="34" charset="0"/>
                    <a:cs typeface="Tahoma" panose="020B0604030504040204" pitchFamily="34" charset="0"/>
                  </a:rPr>
                  <a:t>  </a:t>
                </a:r>
                <a:endParaRPr lang="fr-FR" sz="20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2" name="TextBox 21">
              <a:extLst>
                <a:ext uri="{FF2B5EF4-FFF2-40B4-BE49-F238E27FC236}">
                  <a16:creationId xmlns:a16="http://schemas.microsoft.com/office/drawing/2014/main" id="{07C3911F-4753-FC23-B5AE-42E37A8B3D0B}"/>
                </a:ext>
              </a:extLst>
            </p:cNvPr>
            <p:cNvSpPr txBox="1"/>
            <p:nvPr/>
          </p:nvSpPr>
          <p:spPr>
            <a:xfrm>
              <a:off x="8403871" y="3427732"/>
              <a:ext cx="3572229" cy="3853363"/>
            </a:xfrm>
            <a:prstGeom prst="rect">
              <a:avLst/>
            </a:prstGeom>
            <a:noFill/>
          </p:spPr>
          <p:txBody>
            <a:bodyPr wrap="square" rtlCol="0">
              <a:spAutoFit/>
            </a:bodyPr>
            <a:lstStyle/>
            <a:p>
              <a:pPr algn="just">
                <a:lnSpc>
                  <a:spcPct val="90000"/>
                </a:lnSpc>
                <a:spcBef>
                  <a:spcPts val="600"/>
                </a:spcBef>
                <a:spcAft>
                  <a:spcPts val="600"/>
                </a:spcAft>
              </a:pP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Възстановяване</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на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разходи</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за транспорт,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настаняване</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хонорар</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a:t>
              </a:r>
              <a:endParaRPr lang="bg-BG"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Възстановяват се след </a:t>
              </a: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проявата</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a:t>
              </a:r>
              <a:endParaRPr lang="bg-BG"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Въз основа на </a:t>
              </a: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стандартизирани разходи</a:t>
              </a: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За до </a:t>
              </a: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4 </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ако сте град под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преглед</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a:t>
              </a:r>
              <a:r>
                <a:rPr lang="ru-RU" b="1" dirty="0">
                  <a:solidFill>
                    <a:srgbClr val="0C114D"/>
                  </a:solidFill>
                  <a:latin typeface="Ubuntu" panose="020B0504030602030204" pitchFamily="34" charset="0"/>
                  <a:ea typeface="Tahoma" panose="020B0604030504040204" pitchFamily="34" charset="0"/>
                  <a:cs typeface="Tahoma" panose="020B0604030504040204" pitchFamily="34" charset="0"/>
                </a:rPr>
                <a:t>6</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град-</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домакин</a:t>
              </a:r>
              <a:endParaRPr lang="ru-RU"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За до </a:t>
              </a: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2 </a:t>
              </a: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човека</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a:t>
              </a: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ако сте рецензент</a:t>
              </a: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p:txBody>
        </p:sp>
      </p:grpSp>
      <p:sp>
        <p:nvSpPr>
          <p:cNvPr id="24" name="Title 1">
            <a:extLst>
              <a:ext uri="{FF2B5EF4-FFF2-40B4-BE49-F238E27FC236}">
                <a16:creationId xmlns:a16="http://schemas.microsoft.com/office/drawing/2014/main" id="{E7BF27CE-3F35-787B-206D-1591864E2792}"/>
              </a:ext>
            </a:extLst>
          </p:cNvPr>
          <p:cNvSpPr txBox="1">
            <a:spLocks/>
          </p:cNvSpPr>
          <p:nvPr/>
        </p:nvSpPr>
        <p:spPr>
          <a:xfrm>
            <a:off x="838200" y="365125"/>
            <a:ext cx="9677400" cy="1184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pPr lvl="0">
              <a:defRPr/>
            </a:pPr>
            <a:r>
              <a:rPr lang="ru-RU" sz="3600" dirty="0">
                <a:solidFill>
                  <a:srgbClr val="1CAF96"/>
                </a:solidFill>
                <a:latin typeface="Ubuntu" panose="020B0504030602030204" pitchFamily="34" charset="0"/>
              </a:rPr>
              <a:t>Какъв вид подкрепа предоставя EUI</a:t>
            </a:r>
            <a:r>
              <a:rPr kumimoji="0" lang="en-US" sz="3600" b="1" i="0" u="none" strike="noStrike" kern="1200" cap="none" spc="0" normalizeH="0" baseline="0" noProof="0" dirty="0">
                <a:ln>
                  <a:noFill/>
                </a:ln>
                <a:solidFill>
                  <a:srgbClr val="1CAF96"/>
                </a:solidFill>
                <a:effectLst/>
                <a:uLnTx/>
                <a:uFillTx/>
                <a:latin typeface="Ubuntu" panose="020B0504030602030204" pitchFamily="34" charset="0"/>
                <a:ea typeface="+mj-ea"/>
                <a:cs typeface="+mj-cs"/>
              </a:rPr>
              <a:t>?</a:t>
            </a:r>
            <a:endParaRPr kumimoji="0" lang="en-US" sz="3600" b="1" i="0" u="none" strike="noStrike" kern="1200" cap="none" spc="0" normalizeH="0" baseline="0" noProof="0" dirty="0">
              <a:ln>
                <a:noFill/>
              </a:ln>
              <a:solidFill>
                <a:srgbClr val="1CAF96"/>
              </a:solidFill>
              <a:effectLst/>
              <a:uLnTx/>
              <a:uFillTx/>
              <a:latin typeface="Tahoma"/>
              <a:ea typeface="+mj-ea"/>
              <a:cs typeface="+mj-cs"/>
            </a:endParaRPr>
          </a:p>
        </p:txBody>
      </p:sp>
    </p:spTree>
    <p:extLst>
      <p:ext uri="{BB962C8B-B14F-4D97-AF65-F5344CB8AC3E}">
        <p14:creationId xmlns:p14="http://schemas.microsoft.com/office/powerpoint/2010/main" val="377896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C64F-B4DA-C6E5-854F-6CB7136E41EA}"/>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71AB5089-2A56-4499-FE62-A15BE3916E30}"/>
              </a:ext>
            </a:extLst>
          </p:cNvPr>
          <p:cNvSpPr txBox="1">
            <a:spLocks/>
          </p:cNvSpPr>
          <p:nvPr/>
        </p:nvSpPr>
        <p:spPr>
          <a:xfrm>
            <a:off x="838200" y="365125"/>
            <a:ext cx="9677400" cy="1184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pPr lvl="0">
              <a:defRPr/>
            </a:pPr>
            <a:r>
              <a:rPr lang="bg-BG" sz="3600" dirty="0">
                <a:solidFill>
                  <a:srgbClr val="1CAF96"/>
                </a:solidFill>
                <a:latin typeface="Ubuntu" panose="020B0504030602030204" pitchFamily="34" charset="0"/>
              </a:rPr>
              <a:t>График на поканата</a:t>
            </a:r>
            <a:endParaRPr kumimoji="0" lang="en-US" sz="3600" b="1" i="0" u="none" strike="noStrike" kern="1200" cap="none" spc="0" normalizeH="0" baseline="0" noProof="0" dirty="0">
              <a:ln>
                <a:noFill/>
              </a:ln>
              <a:solidFill>
                <a:srgbClr val="1CAF96"/>
              </a:solidFill>
              <a:effectLst/>
              <a:uLnTx/>
              <a:uFillTx/>
              <a:latin typeface="Tahoma"/>
              <a:ea typeface="+mj-ea"/>
              <a:cs typeface="+mj-cs"/>
            </a:endParaRPr>
          </a:p>
        </p:txBody>
      </p:sp>
      <p:sp>
        <p:nvSpPr>
          <p:cNvPr id="3" name="TextBox 2">
            <a:extLst>
              <a:ext uri="{FF2B5EF4-FFF2-40B4-BE49-F238E27FC236}">
                <a16:creationId xmlns:a16="http://schemas.microsoft.com/office/drawing/2014/main" id="{56A753C6-8266-8EFF-5FFC-D3727D9E48B9}"/>
              </a:ext>
            </a:extLst>
          </p:cNvPr>
          <p:cNvSpPr txBox="1"/>
          <p:nvPr/>
        </p:nvSpPr>
        <p:spPr>
          <a:xfrm>
            <a:off x="838200" y="1549400"/>
            <a:ext cx="8395252" cy="4801314"/>
          </a:xfrm>
          <a:prstGeom prst="rect">
            <a:avLst/>
          </a:prstGeom>
          <a:noFill/>
        </p:spPr>
        <p:txBody>
          <a:bodyPr wrap="square">
            <a:spAutoFit/>
          </a:bodyPr>
          <a:lstStyle/>
          <a:p>
            <a:pPr marL="285750" indent="-285750">
              <a:buFont typeface="Arial" panose="020B0604020202020204" pitchFamily="34" charset="0"/>
              <a:buChar char="•"/>
            </a:pPr>
            <a:r>
              <a:rPr lang="bg-BG" dirty="0">
                <a:solidFill>
                  <a:srgbClr val="002060"/>
                </a:solidFill>
              </a:rPr>
              <a:t>8 октомври </a:t>
            </a:r>
            <a:r>
              <a:rPr lang="en-US" dirty="0">
                <a:solidFill>
                  <a:srgbClr val="002060"/>
                </a:solidFill>
              </a:rPr>
              <a:t>2025 –</a:t>
            </a:r>
            <a:r>
              <a:rPr lang="bg-BG" dirty="0">
                <a:solidFill>
                  <a:srgbClr val="002060"/>
                </a:solidFill>
              </a:rPr>
              <a:t> старт на поканата </a:t>
            </a:r>
          </a:p>
          <a:p>
            <a:pPr marL="285750" indent="-285750">
              <a:buFontTx/>
              <a:buChar char="-"/>
            </a:pPr>
            <a:r>
              <a:rPr lang="bg-BG" b="1" dirty="0">
                <a:solidFill>
                  <a:srgbClr val="002060"/>
                </a:solidFill>
                <a:hlinkClick r:id="rId3">
                  <a:extLst>
                    <a:ext uri="{A12FA001-AC4F-418D-AE19-62706E023703}">
                      <ahyp:hlinkClr xmlns:ahyp="http://schemas.microsoft.com/office/drawing/2018/hyperlinkcolor" val="tx"/>
                    </a:ext>
                  </a:extLst>
                </a:hlinkClick>
              </a:rPr>
              <a:t>двустранни консултации със секретариата</a:t>
            </a:r>
          </a:p>
          <a:p>
            <a:pPr marL="285750" indent="-285750">
              <a:buFont typeface="Arial" panose="020B0604020202020204" pitchFamily="34" charset="0"/>
              <a:buChar char="•"/>
            </a:pPr>
            <a:r>
              <a:rPr lang="bg-BG" dirty="0">
                <a:solidFill>
                  <a:srgbClr val="002060"/>
                </a:solidFill>
              </a:rPr>
              <a:t>18 ноември 2025 – краен срок </a:t>
            </a:r>
          </a:p>
          <a:p>
            <a:pPr marL="285750" indent="-285750">
              <a:buFont typeface="Arial" panose="020B0604020202020204" pitchFamily="34" charset="0"/>
              <a:buChar char="•"/>
            </a:pPr>
            <a:r>
              <a:rPr lang="bg-BG" dirty="0">
                <a:solidFill>
                  <a:srgbClr val="002060"/>
                </a:solidFill>
              </a:rPr>
              <a:t>19 декември 2025 – резултати </a:t>
            </a:r>
          </a:p>
          <a:p>
            <a:pPr marL="285750" indent="-285750">
              <a:buFont typeface="Arial" panose="020B0604020202020204" pitchFamily="34" charset="0"/>
              <a:buChar char="•"/>
            </a:pPr>
            <a:r>
              <a:rPr lang="bg-BG" dirty="0">
                <a:solidFill>
                  <a:srgbClr val="002060"/>
                </a:solidFill>
              </a:rPr>
              <a:t>януари 2026 – потвърждение на дати и локации</a:t>
            </a:r>
          </a:p>
          <a:p>
            <a:pPr marL="285750" indent="-285750">
              <a:buFont typeface="Arial" panose="020B0604020202020204" pitchFamily="34" charset="0"/>
              <a:buChar char="•"/>
            </a:pPr>
            <a:r>
              <a:rPr lang="bg-BG" dirty="0">
                <a:solidFill>
                  <a:srgbClr val="002060"/>
                </a:solidFill>
              </a:rPr>
              <a:t>февруари 2026 – състав на групите</a:t>
            </a:r>
          </a:p>
          <a:p>
            <a:pPr marL="285750" indent="-285750">
              <a:buFont typeface="Arial" panose="020B0604020202020204" pitchFamily="34" charset="0"/>
              <a:buChar char="•"/>
            </a:pPr>
            <a:r>
              <a:rPr lang="bg-BG" dirty="0">
                <a:solidFill>
                  <a:srgbClr val="002060"/>
                </a:solidFill>
              </a:rPr>
              <a:t>март 2026 – завършване на основните материали и първа онлайн среща </a:t>
            </a:r>
          </a:p>
          <a:p>
            <a:pPr marL="285750" indent="-285750">
              <a:buFont typeface="Arial" panose="020B0604020202020204" pitchFamily="34" charset="0"/>
              <a:buChar char="•"/>
            </a:pPr>
            <a:r>
              <a:rPr lang="bg-BG" dirty="0">
                <a:solidFill>
                  <a:srgbClr val="002060"/>
                </a:solidFill>
              </a:rPr>
              <a:t>март – юли 2026 провеждане на събитията </a:t>
            </a:r>
          </a:p>
          <a:p>
            <a:pPr marL="1200150" lvl="2" indent="-285750">
              <a:buFont typeface="Wingdings" panose="05000000000000000000" pitchFamily="2" charset="2"/>
              <a:buChar char="ü"/>
            </a:pPr>
            <a:r>
              <a:rPr lang="bg-BG" dirty="0">
                <a:solidFill>
                  <a:srgbClr val="002060"/>
                </a:solidFill>
              </a:rPr>
              <a:t>седмица 9</a:t>
            </a:r>
            <a:r>
              <a:rPr lang="en-US" dirty="0">
                <a:solidFill>
                  <a:srgbClr val="002060"/>
                </a:solidFill>
              </a:rPr>
              <a:t> </a:t>
            </a:r>
            <a:r>
              <a:rPr lang="bg-BG" dirty="0">
                <a:solidFill>
                  <a:srgbClr val="002060"/>
                </a:solidFill>
              </a:rPr>
              <a:t>март </a:t>
            </a:r>
            <a:r>
              <a:rPr lang="en-US" dirty="0">
                <a:solidFill>
                  <a:srgbClr val="002060"/>
                </a:solidFill>
              </a:rPr>
              <a:t>2026</a:t>
            </a:r>
            <a:endParaRPr lang="bg-BG" dirty="0">
              <a:solidFill>
                <a:srgbClr val="002060"/>
              </a:solidFill>
            </a:endParaRPr>
          </a:p>
          <a:p>
            <a:pPr marL="1200150" lvl="2" indent="-285750">
              <a:buFont typeface="Wingdings" panose="05000000000000000000" pitchFamily="2" charset="2"/>
              <a:buChar char="ü"/>
            </a:pPr>
            <a:r>
              <a:rPr lang="bg-BG" dirty="0">
                <a:solidFill>
                  <a:srgbClr val="002060"/>
                </a:solidFill>
              </a:rPr>
              <a:t>седмица </a:t>
            </a:r>
            <a:r>
              <a:rPr lang="en-US" dirty="0">
                <a:solidFill>
                  <a:srgbClr val="002060"/>
                </a:solidFill>
              </a:rPr>
              <a:t>20 </a:t>
            </a:r>
            <a:r>
              <a:rPr lang="bg-BG" dirty="0">
                <a:solidFill>
                  <a:srgbClr val="002060"/>
                </a:solidFill>
              </a:rPr>
              <a:t>април</a:t>
            </a:r>
            <a:r>
              <a:rPr lang="en-US" dirty="0">
                <a:solidFill>
                  <a:srgbClr val="002060"/>
                </a:solidFill>
              </a:rPr>
              <a:t> 2026</a:t>
            </a:r>
            <a:endParaRPr lang="bg-BG" dirty="0">
              <a:solidFill>
                <a:srgbClr val="002060"/>
              </a:solidFill>
            </a:endParaRPr>
          </a:p>
          <a:p>
            <a:pPr marL="1200150" lvl="2" indent="-285750">
              <a:buFont typeface="Wingdings" panose="05000000000000000000" pitchFamily="2" charset="2"/>
              <a:buChar char="ü"/>
            </a:pPr>
            <a:r>
              <a:rPr lang="bg-BG" dirty="0">
                <a:solidFill>
                  <a:srgbClr val="002060"/>
                </a:solidFill>
              </a:rPr>
              <a:t>седмица </a:t>
            </a:r>
            <a:r>
              <a:rPr lang="en-US" dirty="0">
                <a:solidFill>
                  <a:srgbClr val="002060"/>
                </a:solidFill>
              </a:rPr>
              <a:t>25 </a:t>
            </a:r>
            <a:r>
              <a:rPr lang="bg-BG" dirty="0">
                <a:solidFill>
                  <a:srgbClr val="002060"/>
                </a:solidFill>
              </a:rPr>
              <a:t>май</a:t>
            </a:r>
            <a:r>
              <a:rPr lang="en-US" dirty="0">
                <a:solidFill>
                  <a:srgbClr val="002060"/>
                </a:solidFill>
              </a:rPr>
              <a:t> 2026</a:t>
            </a:r>
            <a:endParaRPr lang="bg-BG" dirty="0">
              <a:solidFill>
                <a:srgbClr val="002060"/>
              </a:solidFill>
            </a:endParaRPr>
          </a:p>
          <a:p>
            <a:pPr marL="1200150" lvl="2" indent="-285750">
              <a:buFont typeface="Wingdings" panose="05000000000000000000" pitchFamily="2" charset="2"/>
              <a:buChar char="ü"/>
            </a:pPr>
            <a:r>
              <a:rPr lang="bg-BG" dirty="0">
                <a:solidFill>
                  <a:srgbClr val="002060"/>
                </a:solidFill>
              </a:rPr>
              <a:t>седмица </a:t>
            </a:r>
            <a:r>
              <a:rPr lang="en-US" dirty="0">
                <a:solidFill>
                  <a:srgbClr val="002060"/>
                </a:solidFill>
              </a:rPr>
              <a:t>29 </a:t>
            </a:r>
            <a:r>
              <a:rPr lang="bg-BG" dirty="0">
                <a:solidFill>
                  <a:srgbClr val="002060"/>
                </a:solidFill>
              </a:rPr>
              <a:t>юни</a:t>
            </a:r>
            <a:r>
              <a:rPr lang="en-US" dirty="0">
                <a:solidFill>
                  <a:srgbClr val="002060"/>
                </a:solidFill>
              </a:rPr>
              <a:t> 2026 </a:t>
            </a:r>
            <a:endParaRPr lang="bg-BG" dirty="0">
              <a:solidFill>
                <a:srgbClr val="002060"/>
              </a:solidFill>
            </a:endParaRPr>
          </a:p>
          <a:p>
            <a:pPr lvl="2"/>
            <a:endParaRPr lang="bg-BG" dirty="0">
              <a:solidFill>
                <a:srgbClr val="002060"/>
              </a:solidFill>
            </a:endParaRPr>
          </a:p>
          <a:p>
            <a:pPr marL="3028950" lvl="6" indent="-285750">
              <a:buFont typeface="Arial" panose="020B0604020202020204" pitchFamily="34" charset="0"/>
              <a:buChar char="•"/>
            </a:pPr>
            <a:r>
              <a:rPr lang="bg-BG" dirty="0">
                <a:solidFill>
                  <a:srgbClr val="002060"/>
                </a:solidFill>
              </a:rPr>
              <a:t>септември-декември 2026 – доклад за напредък</a:t>
            </a:r>
          </a:p>
          <a:p>
            <a:pPr marL="3028950" lvl="6" indent="-285750">
              <a:buFont typeface="Arial" panose="020B0604020202020204" pitchFamily="34" charset="0"/>
              <a:buChar char="•"/>
            </a:pPr>
            <a:r>
              <a:rPr lang="bg-BG" dirty="0">
                <a:solidFill>
                  <a:srgbClr val="002060"/>
                </a:solidFill>
              </a:rPr>
              <a:t>март-юли 2026 – </a:t>
            </a:r>
            <a:r>
              <a:rPr lang="bg-BG" dirty="0" err="1">
                <a:solidFill>
                  <a:srgbClr val="002060"/>
                </a:solidFill>
              </a:rPr>
              <a:t>уебинар</a:t>
            </a:r>
            <a:r>
              <a:rPr lang="bg-BG" dirty="0">
                <a:solidFill>
                  <a:srgbClr val="002060"/>
                </a:solidFill>
              </a:rPr>
              <a:t> за въздействие </a:t>
            </a:r>
          </a:p>
          <a:p>
            <a:r>
              <a:rPr lang="bg-BG" dirty="0">
                <a:solidFill>
                  <a:srgbClr val="002060"/>
                </a:solidFill>
              </a:rPr>
              <a:t>			</a:t>
            </a:r>
          </a:p>
          <a:p>
            <a:endParaRPr lang="en-US" dirty="0">
              <a:solidFill>
                <a:srgbClr val="002060"/>
              </a:solidFill>
            </a:endParaRPr>
          </a:p>
        </p:txBody>
      </p:sp>
    </p:spTree>
    <p:extLst>
      <p:ext uri="{BB962C8B-B14F-4D97-AF65-F5344CB8AC3E}">
        <p14:creationId xmlns:p14="http://schemas.microsoft.com/office/powerpoint/2010/main" val="323398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208D-BD7F-7721-5B6A-00B83EDFEC8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401C0EF0-B86A-2693-DD2E-87F16EB1ED73}"/>
              </a:ext>
            </a:extLst>
          </p:cNvPr>
          <p:cNvSpPr txBox="1"/>
          <p:nvPr/>
        </p:nvSpPr>
        <p:spPr>
          <a:xfrm>
            <a:off x="1116390" y="2546076"/>
            <a:ext cx="3289936" cy="1384995"/>
          </a:xfrm>
          <a:prstGeom prst="rect">
            <a:avLst/>
          </a:prstGeom>
          <a:noFill/>
        </p:spPr>
        <p:txBody>
          <a:bodyPr wrap="square" rtlCol="0">
            <a:spAutoFit/>
          </a:bodyPr>
          <a:lstStyle/>
          <a:p>
            <a:pPr algn="ctr"/>
            <a:r>
              <a:rPr lang="ru-RU" sz="4200" b="1" i="0" dirty="0" err="1">
                <a:solidFill>
                  <a:srgbClr val="FFFFFF"/>
                </a:solidFill>
                <a:effectLst/>
                <a:latin typeface="+mj-lt"/>
              </a:rPr>
              <a:t>Защо</a:t>
            </a:r>
            <a:r>
              <a:rPr lang="ru-RU" sz="4200" b="1" i="0" dirty="0">
                <a:solidFill>
                  <a:srgbClr val="FFFFFF"/>
                </a:solidFill>
                <a:effectLst/>
                <a:latin typeface="+mj-lt"/>
              </a:rPr>
              <a:t> да </a:t>
            </a:r>
            <a:r>
              <a:rPr lang="ru-RU" sz="4200" b="1" i="0" dirty="0" err="1">
                <a:solidFill>
                  <a:srgbClr val="FFFFFF"/>
                </a:solidFill>
                <a:effectLst/>
                <a:latin typeface="+mj-lt"/>
              </a:rPr>
              <a:t>участвате</a:t>
            </a:r>
            <a:r>
              <a:rPr lang="ru-RU" sz="4200" b="1" i="0" dirty="0">
                <a:solidFill>
                  <a:srgbClr val="FFFFFF"/>
                </a:solidFill>
                <a:effectLst/>
                <a:latin typeface="+mj-lt"/>
              </a:rPr>
              <a:t>?</a:t>
            </a:r>
            <a:endParaRPr lang="ru-RU" sz="4200" dirty="0">
              <a:solidFill>
                <a:srgbClr val="FFFFFF"/>
              </a:solidFill>
              <a:effectLst/>
              <a:latin typeface="+mj-lt"/>
            </a:endParaRPr>
          </a:p>
        </p:txBody>
      </p:sp>
      <p:sp>
        <p:nvSpPr>
          <p:cNvPr id="4" name="TextBox 3">
            <a:extLst>
              <a:ext uri="{FF2B5EF4-FFF2-40B4-BE49-F238E27FC236}">
                <a16:creationId xmlns:a16="http://schemas.microsoft.com/office/drawing/2014/main" id="{B6736B4D-CACD-515E-6F29-A9075A050F3A}"/>
              </a:ext>
            </a:extLst>
          </p:cNvPr>
          <p:cNvSpPr txBox="1"/>
          <p:nvPr/>
        </p:nvSpPr>
        <p:spPr>
          <a:xfrm>
            <a:off x="5742332" y="363915"/>
            <a:ext cx="6097656" cy="6494085"/>
          </a:xfrm>
          <a:prstGeom prst="rect">
            <a:avLst/>
          </a:prstGeom>
          <a:noFill/>
        </p:spPr>
        <p:txBody>
          <a:bodyPr wrap="square">
            <a:spAutoFit/>
          </a:bodyPr>
          <a:lstStyle/>
          <a:p>
            <a:r>
              <a:rPr lang="ru-RU" sz="2600" b="1" i="0" dirty="0" err="1">
                <a:solidFill>
                  <a:srgbClr val="FFFFFF"/>
                </a:solidFill>
                <a:effectLst/>
              </a:rPr>
              <a:t>Безплатна</a:t>
            </a:r>
            <a:r>
              <a:rPr lang="ru-RU" sz="2600" b="1" i="0" dirty="0">
                <a:solidFill>
                  <a:srgbClr val="FFFFFF"/>
                </a:solidFill>
                <a:effectLst/>
              </a:rPr>
              <a:t> </a:t>
            </a:r>
            <a:r>
              <a:rPr lang="ru-RU" sz="2600" b="1" i="0" dirty="0" err="1">
                <a:solidFill>
                  <a:srgbClr val="FFFFFF"/>
                </a:solidFill>
                <a:effectLst/>
              </a:rPr>
              <a:t>експертна</a:t>
            </a:r>
            <a:r>
              <a:rPr lang="ru-RU" sz="2600" b="1" i="0" dirty="0">
                <a:solidFill>
                  <a:srgbClr val="FFFFFF"/>
                </a:solidFill>
                <a:effectLst/>
              </a:rPr>
              <a:t> </a:t>
            </a:r>
            <a:r>
              <a:rPr lang="ru-RU" sz="2600" b="1" i="0" dirty="0" err="1">
                <a:solidFill>
                  <a:srgbClr val="FFFFFF"/>
                </a:solidFill>
                <a:effectLst/>
              </a:rPr>
              <a:t>подкрепа</a:t>
            </a:r>
            <a:r>
              <a:rPr lang="ru-RU" sz="2600" b="1" i="0" dirty="0">
                <a:solidFill>
                  <a:srgbClr val="FFFFFF"/>
                </a:solidFill>
                <a:effectLst/>
              </a:rPr>
              <a:t> за </a:t>
            </a:r>
            <a:r>
              <a:rPr lang="ru-RU" sz="2600" b="1" i="0" dirty="0" err="1">
                <a:solidFill>
                  <a:srgbClr val="FFFFFF"/>
                </a:solidFill>
                <a:effectLst/>
              </a:rPr>
              <a:t>намиране</a:t>
            </a:r>
            <a:r>
              <a:rPr lang="ru-RU" sz="2600" b="1" i="0" dirty="0">
                <a:solidFill>
                  <a:srgbClr val="FFFFFF"/>
                </a:solidFill>
                <a:effectLst/>
              </a:rPr>
              <a:t> на решения за </a:t>
            </a:r>
            <a:r>
              <a:rPr lang="ru-RU" sz="2600" b="1" i="0" dirty="0" err="1">
                <a:solidFill>
                  <a:srgbClr val="FFFFFF"/>
                </a:solidFill>
                <a:effectLst/>
              </a:rPr>
              <a:t>вашите</a:t>
            </a:r>
            <a:r>
              <a:rPr lang="ru-RU" sz="2600" b="1" i="0" dirty="0">
                <a:solidFill>
                  <a:srgbClr val="FFFFFF"/>
                </a:solidFill>
                <a:effectLst/>
              </a:rPr>
              <a:t> </a:t>
            </a:r>
            <a:r>
              <a:rPr lang="ru-RU" sz="2600" b="1" i="0" dirty="0" err="1">
                <a:solidFill>
                  <a:srgbClr val="FFFFFF"/>
                </a:solidFill>
                <a:effectLst/>
              </a:rPr>
              <a:t>предизвикателства</a:t>
            </a:r>
            <a:r>
              <a:rPr lang="ru-RU" sz="2600" b="1" i="0" dirty="0">
                <a:solidFill>
                  <a:srgbClr val="FFFFFF"/>
                </a:solidFill>
                <a:effectLst/>
              </a:rPr>
              <a:t> в </a:t>
            </a:r>
            <a:r>
              <a:rPr lang="ru-RU" sz="2600" b="1" i="0" dirty="0" err="1">
                <a:solidFill>
                  <a:srgbClr val="FFFFFF"/>
                </a:solidFill>
                <a:effectLst/>
              </a:rPr>
              <a:t>сферата</a:t>
            </a:r>
            <a:r>
              <a:rPr lang="ru-RU" sz="2600" b="1" i="0" dirty="0">
                <a:solidFill>
                  <a:srgbClr val="FFFFFF"/>
                </a:solidFill>
                <a:effectLst/>
              </a:rPr>
              <a:t> на </a:t>
            </a:r>
            <a:r>
              <a:rPr lang="ru-RU" sz="2600" b="1" i="0" dirty="0" err="1">
                <a:solidFill>
                  <a:srgbClr val="FFFFFF"/>
                </a:solidFill>
                <a:effectLst/>
              </a:rPr>
              <a:t>устойчивото</a:t>
            </a:r>
            <a:r>
              <a:rPr lang="ru-RU" sz="2600" b="1" i="0" dirty="0">
                <a:solidFill>
                  <a:srgbClr val="FFFFFF"/>
                </a:solidFill>
                <a:effectLst/>
              </a:rPr>
              <a:t> развитие</a:t>
            </a:r>
            <a:endParaRPr lang="ru-RU" sz="2600" dirty="0"/>
          </a:p>
          <a:p>
            <a:endParaRPr lang="en-US" sz="2600" b="1" i="0" dirty="0">
              <a:solidFill>
                <a:srgbClr val="FFFFFF"/>
              </a:solidFill>
              <a:effectLst/>
            </a:endParaRPr>
          </a:p>
          <a:p>
            <a:r>
              <a:rPr lang="ru-RU" sz="2600" b="1" i="0" dirty="0" err="1">
                <a:solidFill>
                  <a:srgbClr val="FFFFFF"/>
                </a:solidFill>
                <a:effectLst/>
              </a:rPr>
              <a:t>Създаване</a:t>
            </a:r>
            <a:r>
              <a:rPr lang="ru-RU" sz="2600" b="1" i="0" dirty="0">
                <a:solidFill>
                  <a:srgbClr val="FFFFFF"/>
                </a:solidFill>
                <a:effectLst/>
              </a:rPr>
              <a:t> на </a:t>
            </a:r>
            <a:r>
              <a:rPr lang="ru-RU" sz="2600" b="1" i="0" dirty="0" err="1">
                <a:solidFill>
                  <a:srgbClr val="FFFFFF"/>
                </a:solidFill>
                <a:effectLst/>
              </a:rPr>
              <a:t>контакти</a:t>
            </a:r>
            <a:r>
              <a:rPr lang="ru-RU" sz="2600" b="1" i="0" dirty="0">
                <a:solidFill>
                  <a:srgbClr val="FFFFFF"/>
                </a:solidFill>
                <a:effectLst/>
              </a:rPr>
              <a:t> и </a:t>
            </a:r>
            <a:r>
              <a:rPr lang="ru-RU" sz="2600" b="1" i="0" dirty="0" err="1">
                <a:solidFill>
                  <a:srgbClr val="FFFFFF"/>
                </a:solidFill>
                <a:effectLst/>
              </a:rPr>
              <a:t>популяризиране</a:t>
            </a:r>
            <a:r>
              <a:rPr lang="ru-RU" sz="2600" b="1" i="0" dirty="0">
                <a:solidFill>
                  <a:srgbClr val="FFFFFF"/>
                </a:solidFill>
                <a:effectLst/>
              </a:rPr>
              <a:t> на </a:t>
            </a:r>
            <a:r>
              <a:rPr lang="ru-RU" sz="2600" b="1" i="0" dirty="0" err="1">
                <a:solidFill>
                  <a:srgbClr val="FFFFFF"/>
                </a:solidFill>
                <a:effectLst/>
              </a:rPr>
              <a:t>общината</a:t>
            </a:r>
            <a:endParaRPr lang="ru-RU" sz="2600" dirty="0"/>
          </a:p>
          <a:p>
            <a:endParaRPr lang="en-US" sz="2600" b="1" i="0" dirty="0">
              <a:solidFill>
                <a:srgbClr val="FFFFFF"/>
              </a:solidFill>
              <a:effectLst/>
            </a:endParaRPr>
          </a:p>
          <a:p>
            <a:r>
              <a:rPr lang="ru-RU" sz="2600" b="1" i="0" dirty="0" err="1">
                <a:solidFill>
                  <a:srgbClr val="FFFFFF"/>
                </a:solidFill>
                <a:effectLst/>
              </a:rPr>
              <a:t>Демонстриране</a:t>
            </a:r>
            <a:r>
              <a:rPr lang="ru-RU" sz="2600" b="1" i="0" dirty="0">
                <a:solidFill>
                  <a:srgbClr val="FFFFFF"/>
                </a:solidFill>
                <a:effectLst/>
              </a:rPr>
              <a:t> на </a:t>
            </a:r>
            <a:r>
              <a:rPr lang="ru-RU" sz="2600" b="1" i="0" dirty="0" err="1">
                <a:solidFill>
                  <a:srgbClr val="FFFFFF"/>
                </a:solidFill>
                <a:effectLst/>
              </a:rPr>
              <a:t>възможностите</a:t>
            </a:r>
            <a:r>
              <a:rPr lang="ru-RU" sz="2600" b="1" i="0" dirty="0">
                <a:solidFill>
                  <a:srgbClr val="FFFFFF"/>
                </a:solidFill>
                <a:effectLst/>
              </a:rPr>
              <a:t>, </a:t>
            </a:r>
            <a:r>
              <a:rPr lang="ru-RU" sz="2600" b="1" i="0" dirty="0" err="1">
                <a:solidFill>
                  <a:srgbClr val="FFFFFF"/>
                </a:solidFill>
                <a:effectLst/>
              </a:rPr>
              <a:t>постиженията</a:t>
            </a:r>
            <a:r>
              <a:rPr lang="ru-RU" sz="2600" b="1" i="0" dirty="0">
                <a:solidFill>
                  <a:srgbClr val="FFFFFF"/>
                </a:solidFill>
                <a:effectLst/>
              </a:rPr>
              <a:t>, </a:t>
            </a:r>
            <a:r>
              <a:rPr lang="ru-RU" sz="2600" b="1" i="0" dirty="0" err="1">
                <a:solidFill>
                  <a:srgbClr val="FFFFFF"/>
                </a:solidFill>
                <a:effectLst/>
              </a:rPr>
              <a:t>добрите</a:t>
            </a:r>
            <a:r>
              <a:rPr lang="ru-RU" sz="2600" b="1" i="0" dirty="0">
                <a:solidFill>
                  <a:srgbClr val="FFFFFF"/>
                </a:solidFill>
                <a:effectLst/>
              </a:rPr>
              <a:t> практики, </a:t>
            </a:r>
            <a:r>
              <a:rPr lang="ru-RU" sz="2600" b="1" i="0" dirty="0" err="1">
                <a:solidFill>
                  <a:srgbClr val="FFFFFF"/>
                </a:solidFill>
                <a:effectLst/>
              </a:rPr>
              <a:t>изпълнение</a:t>
            </a:r>
            <a:r>
              <a:rPr lang="ru-RU" sz="2600" b="1" i="0" dirty="0">
                <a:solidFill>
                  <a:srgbClr val="FFFFFF"/>
                </a:solidFill>
                <a:effectLst/>
              </a:rPr>
              <a:t> </a:t>
            </a:r>
            <a:r>
              <a:rPr lang="ru-RU" sz="2600" b="1" i="0" dirty="0" err="1">
                <a:solidFill>
                  <a:srgbClr val="FFFFFF"/>
                </a:solidFill>
                <a:effectLst/>
              </a:rPr>
              <a:t>проекти</a:t>
            </a:r>
            <a:r>
              <a:rPr lang="ru-RU" sz="2600" b="1" i="0" dirty="0">
                <a:solidFill>
                  <a:srgbClr val="FFFFFF"/>
                </a:solidFill>
                <a:effectLst/>
              </a:rPr>
              <a:t> и др. </a:t>
            </a:r>
            <a:endParaRPr lang="en-US" sz="2600" b="1" i="0" dirty="0">
              <a:solidFill>
                <a:srgbClr val="FFFFFF"/>
              </a:solidFill>
              <a:effectLst/>
            </a:endParaRPr>
          </a:p>
          <a:p>
            <a:endParaRPr lang="en-US" sz="2600" b="1" dirty="0">
              <a:solidFill>
                <a:srgbClr val="FFFFFF"/>
              </a:solidFill>
            </a:endParaRPr>
          </a:p>
          <a:p>
            <a:r>
              <a:rPr lang="bg-BG" sz="2600" b="1" dirty="0">
                <a:solidFill>
                  <a:srgbClr val="FFFFFF"/>
                </a:solidFill>
              </a:rPr>
              <a:t>Поне един кандидат за град под преглед 2025 г.</a:t>
            </a:r>
            <a:endParaRPr lang="ru-RU" sz="2600" dirty="0"/>
          </a:p>
          <a:p>
            <a:endParaRPr lang="en-US" sz="2600" b="1" i="0" dirty="0">
              <a:solidFill>
                <a:srgbClr val="FFFFFF"/>
              </a:solidFill>
              <a:effectLst/>
            </a:endParaRPr>
          </a:p>
        </p:txBody>
      </p:sp>
    </p:spTree>
    <p:extLst>
      <p:ext uri="{BB962C8B-B14F-4D97-AF65-F5344CB8AC3E}">
        <p14:creationId xmlns:p14="http://schemas.microsoft.com/office/powerpoint/2010/main" val="184085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83EA3F1-F11D-AF61-DEFF-89B59154689B}"/>
              </a:ext>
            </a:extLst>
          </p:cNvPr>
          <p:cNvPicPr>
            <a:picLocks noChangeAspect="1"/>
          </p:cNvPicPr>
          <p:nvPr/>
        </p:nvPicPr>
        <p:blipFill>
          <a:blip r:embed="rId3"/>
          <a:srcRect t="17536"/>
          <a:stretch/>
        </p:blipFill>
        <p:spPr>
          <a:xfrm>
            <a:off x="1577012" y="1202634"/>
            <a:ext cx="9037976" cy="5655365"/>
          </a:xfrm>
          <a:prstGeom prst="rect">
            <a:avLst/>
          </a:prstGeom>
        </p:spPr>
      </p:pic>
      <p:sp>
        <p:nvSpPr>
          <p:cNvPr id="22" name="Title 2">
            <a:extLst>
              <a:ext uri="{FF2B5EF4-FFF2-40B4-BE49-F238E27FC236}">
                <a16:creationId xmlns:a16="http://schemas.microsoft.com/office/drawing/2014/main" id="{8497BFD5-5309-CCCC-055D-070F8BF8FE5A}"/>
              </a:ext>
            </a:extLst>
          </p:cNvPr>
          <p:cNvSpPr>
            <a:spLocks noGrp="1"/>
          </p:cNvSpPr>
          <p:nvPr>
            <p:ph type="title"/>
          </p:nvPr>
        </p:nvSpPr>
        <p:spPr>
          <a:xfrm>
            <a:off x="838200" y="245856"/>
            <a:ext cx="10515600" cy="1184014"/>
          </a:xfrm>
        </p:spPr>
        <p:txBody>
          <a:bodyPr>
            <a:normAutofit/>
          </a:bodyPr>
          <a:lstStyle/>
          <a:p>
            <a:pPr algn="ctr">
              <a:lnSpc>
                <a:spcPts val="3150"/>
              </a:lnSpc>
              <a:buNone/>
            </a:pP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ИСКАТЕ ЛИ ДА СТЕ СЛЕДВАЩИЯТ КАНДИДАТ ЗА </a:t>
            </a:r>
            <a:br>
              <a:rPr lang="en-US"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city</a:t>
            </a: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to</a:t>
            </a: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city</a:t>
            </a: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exchange</a:t>
            </a:r>
            <a:endParaRPr lang="ru-RU" sz="2600" cap="all"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5639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3191-5A58-3F91-227E-6871CADC85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0269AE-2583-F25E-554C-1F3F3EF139D7}"/>
              </a:ext>
            </a:extLst>
          </p:cNvPr>
          <p:cNvSpPr>
            <a:spLocks noGrp="1"/>
          </p:cNvSpPr>
          <p:nvPr>
            <p:ph type="title"/>
          </p:nvPr>
        </p:nvSpPr>
        <p:spPr/>
        <p:txBody>
          <a:bodyPr>
            <a:normAutofit/>
          </a:bodyPr>
          <a:lstStyle/>
          <a:p>
            <a:pPr algn="ctr">
              <a:lnSpc>
                <a:spcPts val="3150"/>
              </a:lnSpc>
              <a:buNone/>
            </a:pP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ИСКАТЕ ЛИ ДА СТЕ СЛЕДВАЩИЯТ КАНДИДАТ ЗА </a:t>
            </a:r>
            <a:br>
              <a:rPr lang="en-US"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city</a:t>
            </a: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to</a:t>
            </a: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city</a:t>
            </a: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exchange</a:t>
            </a:r>
            <a:endParaRPr lang="ru-RU" sz="2600" cap="all"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1427F565-5B9D-2B44-B314-23A451D036A8}"/>
              </a:ext>
            </a:extLst>
          </p:cNvPr>
          <p:cNvSpPr txBox="1"/>
          <p:nvPr/>
        </p:nvSpPr>
        <p:spPr>
          <a:xfrm>
            <a:off x="838200" y="1549140"/>
            <a:ext cx="10393017" cy="4154984"/>
          </a:xfrm>
          <a:prstGeom prst="rect">
            <a:avLst/>
          </a:prstGeom>
          <a:noFill/>
        </p:spPr>
        <p:txBody>
          <a:bodyPr wrap="square">
            <a:spAutoFit/>
          </a:bodyPr>
          <a:lstStyle/>
          <a:p>
            <a:pPr marL="342900" indent="-342900">
              <a:buFont typeface="Arial" panose="020B0604020202020204" pitchFamily="34" charset="0"/>
              <a:buChar char="•"/>
            </a:pP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Бързо</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и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лесно</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за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организиране</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ru-RU" sz="2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Краткосрочен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ангажимент</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не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повече</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от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седем</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месеца</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ru-RU" sz="2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След одобрение,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обменът</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се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реализира</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под формата на посещение в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рамките</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на 2 до 5 дни. </a:t>
            </a:r>
            <a:endParaRPr lang="ru-RU" sz="2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Участниците</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могат</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да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са</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служители на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общината</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и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изборни</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лица.</a:t>
            </a:r>
            <a:endParaRPr lang="ru-RU" sz="2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Финансова</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и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експертна</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подкрепа</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от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Европейската</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градска</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инициатива.</a:t>
            </a:r>
            <a:endParaRPr lang="ru-RU" sz="2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Кандидатствайте</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по всяко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време</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ru-RU" sz="2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Гъвкав</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инструмент,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който</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градовете</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могат</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да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използват</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повече</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от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веднъж</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ru-RU" sz="2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Допустими</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са</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градски</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общини</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със</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степен на </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урбанизация </a:t>
            </a:r>
            <a:endParaRPr lang="en-US"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r>
              <a:rPr lang="en-US"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DEGURBA 1 или 2 без значение от </a:t>
            </a:r>
            <a:r>
              <a:rPr lang="ru-RU" sz="22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населението</a:t>
            </a:r>
            <a:r>
              <a:rPr lang="ru-RU"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им</a:t>
            </a:r>
            <a:r>
              <a:rPr lang="ru-RU"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ru-RU"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508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CD6F94A2-F965-A9C5-18B7-821AB8CA2B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19288E-D3E4-F1F1-E13C-141AA76F2825}"/>
              </a:ext>
            </a:extLst>
          </p:cNvPr>
          <p:cNvSpPr>
            <a:spLocks noGrp="1"/>
          </p:cNvSpPr>
          <p:nvPr>
            <p:ph type="title"/>
          </p:nvPr>
        </p:nvSpPr>
        <p:spPr/>
        <p:txBody>
          <a:bodyPr>
            <a:normAutofit/>
          </a:bodyPr>
          <a:lstStyle/>
          <a:p>
            <a:r>
              <a:rPr lang="bg-BG" sz="3600" b="1" dirty="0">
                <a:solidFill>
                  <a:srgbClr val="1CAF96"/>
                </a:solidFill>
                <a:latin typeface="Tahoma" panose="020B0604030504040204" pitchFamily="34" charset="0"/>
                <a:ea typeface="Tahoma" panose="020B0604030504040204" pitchFamily="34" charset="0"/>
                <a:cs typeface="Tahoma" panose="020B0604030504040204" pitchFamily="34" charset="0"/>
              </a:rPr>
              <a:t>Още за </a:t>
            </a:r>
            <a:r>
              <a:rPr lang="en-US" sz="3600" b="1" dirty="0">
                <a:solidFill>
                  <a:srgbClr val="1CAF96"/>
                </a:solidFill>
                <a:latin typeface="Tahoma" panose="020B0604030504040204" pitchFamily="34" charset="0"/>
                <a:ea typeface="Tahoma" panose="020B0604030504040204" pitchFamily="34" charset="0"/>
                <a:cs typeface="Tahoma" panose="020B0604030504040204" pitchFamily="34" charset="0"/>
              </a:rPr>
              <a:t>city to city exchange </a:t>
            </a:r>
            <a:endParaRPr lang="en-GB" sz="3600" dirty="0">
              <a:latin typeface="+mn-lt"/>
            </a:endParaRPr>
          </a:p>
        </p:txBody>
      </p:sp>
      <p:sp>
        <p:nvSpPr>
          <p:cNvPr id="4" name="Content Placeholder 3">
            <a:extLst>
              <a:ext uri="{FF2B5EF4-FFF2-40B4-BE49-F238E27FC236}">
                <a16:creationId xmlns:a16="http://schemas.microsoft.com/office/drawing/2014/main" id="{0E37D2BA-5653-EC78-EC32-1971F392F7F2}"/>
              </a:ext>
            </a:extLst>
          </p:cNvPr>
          <p:cNvSpPr>
            <a:spLocks noGrp="1"/>
          </p:cNvSpPr>
          <p:nvPr>
            <p:ph idx="1"/>
          </p:nvPr>
        </p:nvSpPr>
        <p:spPr>
          <a:xfrm>
            <a:off x="688306" y="1549140"/>
            <a:ext cx="6944945" cy="4056475"/>
          </a:xfrm>
        </p:spPr>
        <p:txBody>
          <a:bodyPr>
            <a:noAutofit/>
          </a:bodyPr>
          <a:lstStyle/>
          <a:p>
            <a:pPr marL="285750" indent="-285750" algn="just">
              <a:spcBef>
                <a:spcPts val="600"/>
              </a:spcBef>
              <a:spcAft>
                <a:spcPts val="600"/>
              </a:spcAft>
              <a:buBlip>
                <a:blip r:embed="rId3"/>
              </a:buBlip>
            </a:pPr>
            <a:r>
              <a:rPr lang="bg-BG" sz="2000" b="1" dirty="0">
                <a:solidFill>
                  <a:srgbClr val="FEFBFF"/>
                </a:solidFill>
                <a:latin typeface="Tahoma" panose="020B0604030504040204" pitchFamily="34" charset="0"/>
                <a:ea typeface="Tahoma" panose="020B0604030504040204" pitchFamily="34" charset="0"/>
                <a:cs typeface="Tahoma" panose="020B0604030504040204" pitchFamily="34" charset="0"/>
              </a:rPr>
              <a:t>Опростен формуляр за кандидатстване</a:t>
            </a:r>
            <a:r>
              <a:rPr lang="en-US" sz="2000" dirty="0">
                <a:solidFill>
                  <a:srgbClr val="FEFBFF"/>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FEFBFF"/>
                </a:solidFill>
                <a:latin typeface="Tahoma" panose="020B0604030504040204" pitchFamily="34" charset="0"/>
                <a:ea typeface="Tahoma" panose="020B0604030504040204" pitchFamily="34" charset="0"/>
                <a:cs typeface="Tahoma" panose="020B0604030504040204" pitchFamily="34" charset="0"/>
                <a:hlinkClick r:id="rId4"/>
              </a:rPr>
              <a:t>https://ec.europa.eu/eusurvey/runner/1-Call-C2C-exchanges</a:t>
            </a:r>
            <a:r>
              <a:rPr lang="en-US" sz="2000" dirty="0">
                <a:solidFill>
                  <a:srgbClr val="FEFBFF"/>
                </a:solidFill>
                <a:latin typeface="Tahoma" panose="020B0604030504040204" pitchFamily="34" charset="0"/>
                <a:ea typeface="Tahoma" panose="020B0604030504040204" pitchFamily="34" charset="0"/>
                <a:cs typeface="Tahoma" panose="020B0604030504040204" pitchFamily="34" charset="0"/>
              </a:rPr>
              <a:t> </a:t>
            </a:r>
            <a:endParaRPr lang="en-GB" sz="2000" dirty="0">
              <a:solidFill>
                <a:srgbClr val="FEFBFF"/>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600"/>
              </a:spcBef>
              <a:spcAft>
                <a:spcPts val="600"/>
              </a:spcAft>
              <a:buBlip>
                <a:blip r:embed="rId3"/>
              </a:buBlip>
            </a:pPr>
            <a:r>
              <a:rPr lang="bg-BG" sz="2000" b="1" dirty="0">
                <a:solidFill>
                  <a:srgbClr val="FEFBFF"/>
                </a:solidFill>
                <a:latin typeface="Tahoma" panose="020B0604030504040204" pitchFamily="34" charset="0"/>
                <a:ea typeface="Tahoma" panose="020B0604030504040204" pitchFamily="34" charset="0"/>
                <a:cs typeface="Tahoma" panose="020B0604030504040204" pitchFamily="34" charset="0"/>
              </a:rPr>
              <a:t>Зависи изцяло от нуждите на града </a:t>
            </a:r>
            <a:r>
              <a:rPr lang="bg-BG" sz="2000" dirty="0">
                <a:solidFill>
                  <a:srgbClr val="FEFBFF"/>
                </a:solidFill>
                <a:latin typeface="Tahoma" panose="020B0604030504040204" pitchFamily="34" charset="0"/>
                <a:ea typeface="Tahoma" panose="020B0604030504040204" pitchFamily="34" charset="0"/>
                <a:cs typeface="Tahoma" panose="020B0604030504040204" pitchFamily="34" charset="0"/>
              </a:rPr>
              <a:t>и предизвикателството, с което искат да се справят</a:t>
            </a:r>
            <a:r>
              <a:rPr lang="en-GB" sz="2000" dirty="0">
                <a:solidFill>
                  <a:srgbClr val="FEFBFF"/>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spcBef>
                <a:spcPts val="600"/>
              </a:spcBef>
              <a:spcAft>
                <a:spcPts val="600"/>
              </a:spcAft>
              <a:buBlip>
                <a:blip r:embed="rId3"/>
              </a:buBlip>
            </a:pPr>
            <a:r>
              <a:rPr lang="ru-RU" sz="2000" b="1" i="0" u="none" strike="noStrike" baseline="0" dirty="0">
                <a:solidFill>
                  <a:srgbClr val="FEFBFF"/>
                </a:solidFill>
                <a:latin typeface="Tahoma" panose="020B0604030504040204" pitchFamily="34" charset="0"/>
                <a:ea typeface="Tahoma" panose="020B0604030504040204" pitchFamily="34" charset="0"/>
                <a:cs typeface="Tahoma" panose="020B0604030504040204" pitchFamily="34" charset="0"/>
              </a:rPr>
              <a:t>Идеи за теми, </a:t>
            </a:r>
            <a:r>
              <a:rPr lang="ru-RU" sz="2000" b="1" i="0" u="none" strike="noStrike" baseline="0" dirty="0" err="1">
                <a:solidFill>
                  <a:srgbClr val="FEFBFF"/>
                </a:solidFill>
                <a:latin typeface="Tahoma" panose="020B0604030504040204" pitchFamily="34" charset="0"/>
                <a:ea typeface="Tahoma" panose="020B0604030504040204" pitchFamily="34" charset="0"/>
                <a:cs typeface="Tahoma" panose="020B0604030504040204" pitchFamily="34" charset="0"/>
              </a:rPr>
              <a:t>който</a:t>
            </a:r>
            <a:r>
              <a:rPr lang="ru-RU" sz="2000" b="1" i="0" u="none" strike="noStrike" baseline="0" dirty="0">
                <a:solidFill>
                  <a:srgbClr val="FEFBFF"/>
                </a:solidFill>
                <a:latin typeface="Tahoma" panose="020B0604030504040204" pitchFamily="34" charset="0"/>
                <a:ea typeface="Tahoma" panose="020B0604030504040204" pitchFamily="34" charset="0"/>
                <a:cs typeface="Tahoma" panose="020B0604030504040204" pitchFamily="34" charset="0"/>
              </a:rPr>
              <a:t> вече </a:t>
            </a:r>
            <a:r>
              <a:rPr lang="ru-RU" sz="2000" b="1" i="0" u="none" strike="noStrike" baseline="0" dirty="0" err="1">
                <a:solidFill>
                  <a:srgbClr val="FEFBFF"/>
                </a:solidFill>
                <a:latin typeface="Tahoma" panose="020B0604030504040204" pitchFamily="34" charset="0"/>
                <a:ea typeface="Tahoma" panose="020B0604030504040204" pitchFamily="34" charset="0"/>
                <a:cs typeface="Tahoma" panose="020B0604030504040204" pitchFamily="34" charset="0"/>
              </a:rPr>
              <a:t>са</a:t>
            </a:r>
            <a:r>
              <a:rPr lang="ru-RU" sz="2000" b="1" i="0" u="none" strike="noStrike" baseline="0" dirty="0">
                <a:solidFill>
                  <a:srgbClr val="FEFBFF"/>
                </a:solidFill>
                <a:latin typeface="Tahoma" panose="020B0604030504040204" pitchFamily="34" charset="0"/>
                <a:ea typeface="Tahoma" panose="020B0604030504040204" pitchFamily="34" charset="0"/>
                <a:cs typeface="Tahoma" panose="020B0604030504040204" pitchFamily="34" charset="0"/>
              </a:rPr>
              <a:t> </a:t>
            </a:r>
            <a:r>
              <a:rPr lang="ru-RU" sz="2000" b="1" i="0" u="none" strike="noStrike" baseline="0" dirty="0" err="1">
                <a:solidFill>
                  <a:srgbClr val="FEFBFF"/>
                </a:solidFill>
                <a:latin typeface="Tahoma" panose="020B0604030504040204" pitchFamily="34" charset="0"/>
                <a:ea typeface="Tahoma" panose="020B0604030504040204" pitchFamily="34" charset="0"/>
                <a:cs typeface="Tahoma" panose="020B0604030504040204" pitchFamily="34" charset="0"/>
              </a:rPr>
              <a:t>одобрени</a:t>
            </a:r>
            <a:r>
              <a:rPr lang="ru-RU" sz="2000" b="1" i="0" u="none" strike="noStrike" baseline="0" dirty="0">
                <a:solidFill>
                  <a:srgbClr val="FEFBFF"/>
                </a:solidFill>
                <a:latin typeface="Tahoma" panose="020B0604030504040204" pitchFamily="34" charset="0"/>
                <a:ea typeface="Tahoma" panose="020B0604030504040204" pitchFamily="34" charset="0"/>
                <a:cs typeface="Tahoma" panose="020B0604030504040204" pitchFamily="34" charset="0"/>
              </a:rPr>
              <a:t> и </a:t>
            </a:r>
            <a:r>
              <a:rPr lang="ru-RU" sz="2000" b="1" i="0" u="none" strike="noStrike" baseline="0" dirty="0" err="1">
                <a:solidFill>
                  <a:srgbClr val="FEFBFF"/>
                </a:solidFill>
                <a:latin typeface="Tahoma" panose="020B0604030504040204" pitchFamily="34" charset="0"/>
                <a:ea typeface="Tahoma" panose="020B0604030504040204" pitchFamily="34" charset="0"/>
                <a:cs typeface="Tahoma" panose="020B0604030504040204" pitchFamily="34" charset="0"/>
              </a:rPr>
              <a:t>реализирани</a:t>
            </a:r>
            <a:r>
              <a:rPr lang="ru-RU" sz="2000" b="1" i="0" u="none" strike="noStrike" baseline="0" dirty="0">
                <a:solidFill>
                  <a:srgbClr val="FEFBFF"/>
                </a:solidFill>
                <a:latin typeface="Tahoma" panose="020B0604030504040204" pitchFamily="34" charset="0"/>
                <a:ea typeface="Tahoma" panose="020B0604030504040204" pitchFamily="34" charset="0"/>
                <a:cs typeface="Tahoma" panose="020B0604030504040204" pitchFamily="34" charset="0"/>
              </a:rPr>
              <a:t>: </a:t>
            </a:r>
            <a:r>
              <a:rPr lang="ru-RU" sz="2000" b="0" i="0" u="none" strike="noStrike" baseline="0" dirty="0">
                <a:solidFill>
                  <a:srgbClr val="FEFBFF"/>
                </a:solidFill>
                <a:latin typeface="Tahoma" panose="020B0604030504040204" pitchFamily="34" charset="0"/>
                <a:ea typeface="Tahoma" panose="020B0604030504040204" pitchFamily="34" charset="0"/>
                <a:cs typeface="Tahoma" panose="020B0604030504040204" pitchFamily="34" charset="0"/>
                <a:hlinkClick r:id="rId5"/>
              </a:rPr>
              <a:t>https://www.urban-initiative.eu/capacity-building/city2city</a:t>
            </a:r>
            <a:r>
              <a:rPr lang="en-US" sz="2000" b="0" i="0" u="none" strike="noStrike" baseline="0" dirty="0">
                <a:solidFill>
                  <a:srgbClr val="FEFBFF"/>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spcBef>
                <a:spcPts val="600"/>
              </a:spcBef>
              <a:spcAft>
                <a:spcPts val="600"/>
              </a:spcAft>
              <a:buBlip>
                <a:blip r:embed="rId3"/>
              </a:buBlip>
            </a:pPr>
            <a:r>
              <a:rPr lang="bg-BG" sz="2000" b="1" dirty="0">
                <a:solidFill>
                  <a:srgbClr val="FEFBFF"/>
                </a:solidFill>
                <a:latin typeface="Tahoma" panose="020B0604030504040204" pitchFamily="34" charset="0"/>
                <a:ea typeface="Tahoma" panose="020B0604030504040204" pitchFamily="34" charset="0"/>
                <a:cs typeface="Tahoma" panose="020B0604030504040204" pitchFamily="34" charset="0"/>
              </a:rPr>
              <a:t>Търсите партньор: </a:t>
            </a:r>
            <a:r>
              <a:rPr lang="en-US" sz="2000" b="1" dirty="0">
                <a:solidFill>
                  <a:srgbClr val="FEFBFF"/>
                </a:solidFill>
                <a:latin typeface="Tahoma" panose="020B0604030504040204" pitchFamily="34" charset="0"/>
                <a:ea typeface="Tahoma" panose="020B0604030504040204" pitchFamily="34" charset="0"/>
                <a:cs typeface="Tahoma" panose="020B0604030504040204" pitchFamily="34" charset="0"/>
                <a:hlinkClick r:id="rId6"/>
              </a:rPr>
              <a:t>https://portico.urban-initiative.eu/urban-matchmaker</a:t>
            </a:r>
            <a:r>
              <a:rPr lang="bg-BG" sz="2000" b="1" dirty="0">
                <a:solidFill>
                  <a:srgbClr val="FEFBFF"/>
                </a:solidFill>
                <a:latin typeface="Tahoma" panose="020B0604030504040204" pitchFamily="34" charset="0"/>
                <a:ea typeface="Tahoma" panose="020B0604030504040204" pitchFamily="34" charset="0"/>
                <a:cs typeface="Tahoma" panose="020B0604030504040204" pitchFamily="34" charset="0"/>
              </a:rPr>
              <a:t> </a:t>
            </a:r>
            <a:endParaRPr lang="en-US" sz="2000" b="1" dirty="0">
              <a:solidFill>
                <a:srgbClr val="FEFBFF"/>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600"/>
              </a:spcBef>
              <a:spcAft>
                <a:spcPts val="600"/>
              </a:spcAft>
              <a:buBlip>
                <a:blip r:embed="rId3"/>
              </a:buBlip>
            </a:pPr>
            <a:endParaRPr lang="en-GB" sz="2000" dirty="0">
              <a:solidFill>
                <a:srgbClr val="FEFBFF"/>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0A32A04F-305A-2A12-1461-C2CC210636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2245" y="3180522"/>
            <a:ext cx="5455255" cy="3857792"/>
          </a:xfrm>
          <a:prstGeom prst="rect">
            <a:avLst/>
          </a:prstGeom>
        </p:spPr>
      </p:pic>
      <p:sp>
        <p:nvSpPr>
          <p:cNvPr id="6" name="Oval 5">
            <a:extLst>
              <a:ext uri="{FF2B5EF4-FFF2-40B4-BE49-F238E27FC236}">
                <a16:creationId xmlns:a16="http://schemas.microsoft.com/office/drawing/2014/main" id="{295C9018-47CC-6008-5CD9-C62F11A92A6A}"/>
              </a:ext>
            </a:extLst>
          </p:cNvPr>
          <p:cNvSpPr/>
          <p:nvPr/>
        </p:nvSpPr>
        <p:spPr>
          <a:xfrm>
            <a:off x="8488017" y="765313"/>
            <a:ext cx="3339548" cy="24152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bg-BG" sz="1800" b="1" dirty="0">
                <a:solidFill>
                  <a:srgbClr val="FEFBFF"/>
                </a:solidFill>
                <a:latin typeface="Tahoma" panose="020B0604030504040204" pitchFamily="34" charset="0"/>
                <a:ea typeface="Tahoma" panose="020B0604030504040204" pitchFamily="34" charset="0"/>
                <a:cs typeface="Tahoma" panose="020B0604030504040204" pitchFamily="34" charset="0"/>
              </a:rPr>
              <a:t>Непрекъсната покана – градовете могат да кандидатстват по нея, когато е най-подходяща за тях</a:t>
            </a:r>
            <a:endParaRPr lang="en-US" sz="1800" b="1" dirty="0">
              <a:solidFill>
                <a:srgbClr val="FEFB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39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7783-60F2-2326-38FE-B27AE1DA9F60}"/>
              </a:ext>
            </a:extLst>
          </p:cNvPr>
          <p:cNvSpPr>
            <a:spLocks noGrp="1"/>
          </p:cNvSpPr>
          <p:nvPr>
            <p:ph type="title"/>
          </p:nvPr>
        </p:nvSpPr>
        <p:spPr/>
        <p:txBody>
          <a:bodyPr>
            <a:normAutofit/>
          </a:bodyPr>
          <a:lstStyle/>
          <a:p>
            <a:r>
              <a:rPr lang="bg-BG" sz="3600" b="1" dirty="0">
                <a:solidFill>
                  <a:srgbClr val="1CAF96"/>
                </a:solidFill>
                <a:latin typeface="Tahoma" panose="020B0604030504040204" pitchFamily="34" charset="0"/>
                <a:ea typeface="Tahoma" panose="020B0604030504040204" pitchFamily="34" charset="0"/>
                <a:cs typeface="Tahoma" panose="020B0604030504040204" pitchFamily="34" charset="0"/>
              </a:rPr>
              <a:t>Какъв вид подкрепа предоставя </a:t>
            </a:r>
            <a:r>
              <a:rPr lang="en-US" sz="3600" b="1" dirty="0">
                <a:solidFill>
                  <a:srgbClr val="1CAF96"/>
                </a:solidFill>
                <a:latin typeface="Tahoma" panose="020B0604030504040204" pitchFamily="34" charset="0"/>
                <a:ea typeface="Tahoma" panose="020B0604030504040204" pitchFamily="34" charset="0"/>
                <a:cs typeface="Tahoma" panose="020B0604030504040204" pitchFamily="34" charset="0"/>
              </a:rPr>
              <a:t>EUI?</a:t>
            </a:r>
          </a:p>
        </p:txBody>
      </p:sp>
      <p:sp>
        <p:nvSpPr>
          <p:cNvPr id="3" name="Content Placeholder 2">
            <a:extLst>
              <a:ext uri="{FF2B5EF4-FFF2-40B4-BE49-F238E27FC236}">
                <a16:creationId xmlns:a16="http://schemas.microsoft.com/office/drawing/2014/main" id="{211E31AA-7585-3C2A-3623-F3D6B5DEDA7B}"/>
              </a:ext>
            </a:extLst>
          </p:cNvPr>
          <p:cNvSpPr>
            <a:spLocks noGrp="1"/>
          </p:cNvSpPr>
          <p:nvPr>
            <p:ph idx="1"/>
          </p:nvPr>
        </p:nvSpPr>
        <p:spPr>
          <a:xfrm>
            <a:off x="838200" y="1230316"/>
            <a:ext cx="10156115" cy="4406691"/>
          </a:xfrm>
        </p:spPr>
        <p:txBody>
          <a:bodyPr>
            <a:normAutofit lnSpcReduction="10000"/>
          </a:bodyPr>
          <a:lstStyle/>
          <a:p>
            <a:pPr marL="0" indent="0">
              <a:spcAft>
                <a:spcPts val="1200"/>
              </a:spcAft>
              <a:buNone/>
            </a:pPr>
            <a:r>
              <a:rPr lang="bg-BG" sz="2000" b="1" dirty="0">
                <a:solidFill>
                  <a:srgbClr val="1DA090"/>
                </a:solidFill>
                <a:latin typeface="Tahoma" panose="020B0604030504040204" pitchFamily="34" charset="0"/>
                <a:ea typeface="Tahoma" panose="020B0604030504040204" pitchFamily="34" charset="0"/>
                <a:cs typeface="Tahoma" panose="020B0604030504040204" pitchFamily="34" charset="0"/>
              </a:rPr>
              <a:t>Финансиране</a:t>
            </a:r>
            <a:r>
              <a:rPr lang="en-GB" sz="2000" b="1" dirty="0">
                <a:solidFill>
                  <a:srgbClr val="1DA090"/>
                </a:solidFill>
                <a:effectLst/>
                <a:latin typeface="Tahoma" panose="020B0604030504040204" pitchFamily="34" charset="0"/>
                <a:ea typeface="Tahoma" panose="020B0604030504040204" pitchFamily="34" charset="0"/>
                <a:cs typeface="Tahoma" panose="020B0604030504040204" pitchFamily="34" charset="0"/>
              </a:rPr>
              <a:t> </a:t>
            </a:r>
            <a:r>
              <a:rPr lang="bg-BG" sz="2000" dirty="0">
                <a:solidFill>
                  <a:srgbClr val="0C114D"/>
                </a:solidFill>
                <a:latin typeface="Tahoma" panose="020B0604030504040204" pitchFamily="34" charset="0"/>
                <a:ea typeface="Tahoma" panose="020B0604030504040204" pitchFamily="34" charset="0"/>
                <a:cs typeface="Tahoma" panose="020B0604030504040204" pitchFamily="34" charset="0"/>
              </a:rPr>
              <a:t>на кандидати и партньори</a:t>
            </a:r>
            <a:r>
              <a:rPr lang="en-GB" sz="2000" dirty="0">
                <a:solidFill>
                  <a:srgbClr val="0C114D"/>
                </a:solidFill>
                <a:latin typeface="Tahoma" panose="020B0604030504040204" pitchFamily="34" charset="0"/>
                <a:ea typeface="Tahoma" panose="020B0604030504040204" pitchFamily="34" charset="0"/>
                <a:cs typeface="Tahoma" panose="020B0604030504040204" pitchFamily="34" charset="0"/>
              </a:rPr>
              <a:t>: </a:t>
            </a:r>
          </a:p>
          <a:p>
            <a:pPr marL="0" indent="0">
              <a:spcAft>
                <a:spcPts val="1200"/>
              </a:spcAft>
              <a:buNone/>
            </a:pPr>
            <a:r>
              <a:rPr lang="bg-BG" sz="1800" b="1" u="sng" dirty="0">
                <a:solidFill>
                  <a:srgbClr val="0C114D"/>
                </a:solidFill>
                <a:latin typeface="Tahoma" panose="020B0604030504040204" pitchFamily="34" charset="0"/>
                <a:ea typeface="Tahoma" panose="020B0604030504040204" pitchFamily="34" charset="0"/>
                <a:cs typeface="Tahoma" panose="020B0604030504040204" pitchFamily="34" charset="0"/>
              </a:rPr>
              <a:t>Вид на разходите</a:t>
            </a:r>
            <a:r>
              <a:rPr lang="en-GB" sz="1800" b="1"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b="1" u="sng" dirty="0">
                <a:solidFill>
                  <a:srgbClr val="0C114D"/>
                </a:solidFill>
                <a:latin typeface="Tahoma" panose="020B0604030504040204" pitchFamily="34" charset="0"/>
                <a:ea typeface="Tahoma" panose="020B0604030504040204" pitchFamily="34" charset="0"/>
                <a:cs typeface="Tahoma" panose="020B0604030504040204" pitchFamily="34" charset="0"/>
              </a:rPr>
              <a:t>Град кандидат</a:t>
            </a:r>
            <a:r>
              <a:rPr lang="en-GB" sz="1800" b="1"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b="1" u="sng" dirty="0">
                <a:solidFill>
                  <a:srgbClr val="0C114D"/>
                </a:solidFill>
                <a:latin typeface="Tahoma" panose="020B0604030504040204" pitchFamily="34" charset="0"/>
                <a:ea typeface="Tahoma" panose="020B0604030504040204" pitchFamily="34" charset="0"/>
                <a:cs typeface="Tahoma" panose="020B0604030504040204" pitchFamily="34" charset="0"/>
              </a:rPr>
              <a:t>Град партньор</a:t>
            </a:r>
            <a:endParaRPr lang="en-GB" sz="1800" b="1" u="sng" dirty="0">
              <a:solidFill>
                <a:srgbClr val="0C114D"/>
              </a:solidFill>
              <a:effectLst/>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None/>
            </a:pP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Пътни, настаняване и дневни	</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до </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4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човека</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до 2 човека</a:t>
            </a:r>
            <a:endPar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20000"/>
              </a:lnSpc>
              <a:spcBef>
                <a:spcPts val="0"/>
              </a:spcBef>
              <a:buNone/>
            </a:pP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Дневна ставка, покриваща времето</a:t>
            </a:r>
          </a:p>
          <a:p>
            <a:pPr marL="0" indent="0" algn="just">
              <a:lnSpc>
                <a:spcPct val="120000"/>
              </a:lnSpc>
              <a:spcBef>
                <a:spcPts val="0"/>
              </a:spcBef>
              <a:buNone/>
            </a:pP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на персонала (350 евро)</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		Не</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До 2 човека</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p>
          <a:p>
            <a:pPr marL="0" indent="0" algn="just">
              <a:spcBef>
                <a:spcPts val="1200"/>
              </a:spcBef>
              <a:buNone/>
            </a:pPr>
            <a:r>
              <a:rPr lang="bg-BG"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Външни заинтересовани страни мога да участват, ако това е надлежно обосновано във формуляра за кандидатстване</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p>
          <a:p>
            <a:pPr marL="0" indent="0" algn="just">
              <a:spcBef>
                <a:spcPts val="1200"/>
              </a:spcBef>
              <a:buNone/>
            </a:pPr>
            <a:r>
              <a:rPr lang="bg-BG" sz="1800" b="1" dirty="0">
                <a:solidFill>
                  <a:srgbClr val="1DA090"/>
                </a:solidFill>
                <a:effectLst/>
                <a:latin typeface="Tahoma" panose="020B0604030504040204" pitchFamily="34" charset="0"/>
                <a:ea typeface="Tahoma" panose="020B0604030504040204" pitchFamily="34" charset="0"/>
                <a:cs typeface="Tahoma" panose="020B0604030504040204" pitchFamily="34" charset="0"/>
              </a:rPr>
              <a:t>Експертиза</a:t>
            </a:r>
            <a:r>
              <a:rPr lang="en-GB" sz="1800" b="1" dirty="0">
                <a:solidFill>
                  <a:srgbClr val="1DA090"/>
                </a:solidFill>
                <a:effectLst/>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можем да се назначи </a:t>
            </a:r>
            <a:r>
              <a:rPr lang="bg-BG" sz="1800" b="1" dirty="0">
                <a:solidFill>
                  <a:srgbClr val="0C114D"/>
                </a:solidFill>
                <a:latin typeface="Tahoma" panose="020B0604030504040204" pitchFamily="34" charset="0"/>
                <a:ea typeface="Tahoma" panose="020B0604030504040204" pitchFamily="34" charset="0"/>
                <a:cs typeface="Tahoma" panose="020B0604030504040204" pitchFamily="34" charset="0"/>
              </a:rPr>
              <a:t>модератор за улесни процеса на обмен и обучение</a:t>
            </a:r>
            <a:endParaRPr lang="en-GB" sz="1800" b="1" dirty="0">
              <a:solidFill>
                <a:srgbClr val="0C114D"/>
              </a:solidFill>
              <a:effectLst/>
              <a:latin typeface="Tahoma" panose="020B0604030504040204" pitchFamily="34" charset="0"/>
              <a:ea typeface="Tahoma" panose="020B0604030504040204" pitchFamily="34" charset="0"/>
              <a:cs typeface="Tahoma" panose="020B0604030504040204" pitchFamily="34" charset="0"/>
            </a:endParaRPr>
          </a:p>
          <a:p>
            <a:pPr algn="just">
              <a:spcBef>
                <a:spcPts val="1200"/>
              </a:spcBef>
            </a:pPr>
            <a:endParaRPr lang="en-GB" sz="1800" dirty="0">
              <a:effectLst/>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spcAft>
                <a:spcPts val="1200"/>
              </a:spcAft>
              <a:buNone/>
            </a:pPr>
            <a:r>
              <a:rPr lang="bg-BG" sz="1800" b="1" dirty="0">
                <a:solidFill>
                  <a:srgbClr val="1DA090"/>
                </a:solidFill>
                <a:latin typeface="Tahoma" panose="020B0604030504040204" pitchFamily="34" charset="0"/>
                <a:ea typeface="Tahoma" panose="020B0604030504040204" pitchFamily="34" charset="0"/>
                <a:cs typeface="Tahoma" panose="020B0604030504040204" pitchFamily="34" charset="0"/>
              </a:rPr>
              <a:t>Ресурси за намиране на партньори: </a:t>
            </a:r>
          </a:p>
          <a:p>
            <a:pPr marL="0" indent="0" algn="just">
              <a:spcBef>
                <a:spcPts val="0"/>
              </a:spcBef>
              <a:spcAft>
                <a:spcPts val="1200"/>
              </a:spcAft>
              <a:buNone/>
            </a:pPr>
            <a:r>
              <a:rPr lang="en-US" sz="1800" b="1" dirty="0">
                <a:solidFill>
                  <a:srgbClr val="1DA090"/>
                </a:solidFill>
                <a:latin typeface="Tahoma" panose="020B0604030504040204" pitchFamily="34" charset="0"/>
                <a:ea typeface="Tahoma" panose="020B0604030504040204" pitchFamily="34" charset="0"/>
                <a:cs typeface="Tahoma" panose="020B0604030504040204" pitchFamily="34" charset="0"/>
                <a:hlinkClick r:id="rId3"/>
              </a:rPr>
              <a:t>https://www.urban-initiative.eu/capacity-building/city-to-city-exchanges/call</a:t>
            </a:r>
            <a:r>
              <a:rPr lang="en-US" sz="1800" b="1" dirty="0">
                <a:solidFill>
                  <a:srgbClr val="1DA090"/>
                </a:solidFill>
                <a:latin typeface="Tahoma" panose="020B0604030504040204" pitchFamily="34" charset="0"/>
                <a:ea typeface="Tahoma" panose="020B0604030504040204" pitchFamily="34" charset="0"/>
                <a:cs typeface="Tahoma" panose="020B0604030504040204" pitchFamily="34" charset="0"/>
              </a:rPr>
              <a:t> </a:t>
            </a:r>
            <a:endParaRPr lang="en-GB" sz="1800" b="1" dirty="0">
              <a:solidFill>
                <a:srgbClr val="1DA090"/>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spcAft>
                <a:spcPts val="1200"/>
              </a:spcAft>
              <a:buNone/>
            </a:pPr>
            <a:endParaRPr lang="en-GB" sz="20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spcAft>
                <a:spcPts val="1200"/>
              </a:spcAft>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682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B276B1-BC68-47A8-6831-EB01EF68AB14}"/>
              </a:ext>
            </a:extLst>
          </p:cNvPr>
          <p:cNvSpPr txBox="1"/>
          <p:nvPr/>
        </p:nvSpPr>
        <p:spPr>
          <a:xfrm>
            <a:off x="744280" y="2346821"/>
            <a:ext cx="4202061" cy="1938992"/>
          </a:xfrm>
          <a:prstGeom prst="rect">
            <a:avLst/>
          </a:prstGeom>
          <a:noFill/>
        </p:spPr>
        <p:txBody>
          <a:bodyPr wrap="square" rtlCol="0">
            <a:spAutoFit/>
          </a:bodyPr>
          <a:lstStyle/>
          <a:p>
            <a:pPr algn="ctr"/>
            <a:r>
              <a:rPr lang="ru-RU" sz="4000" b="1" dirty="0" err="1">
                <a:solidFill>
                  <a:schemeClr val="bg1"/>
                </a:solidFill>
                <a:latin typeface="Ubuntu" panose="020B0504030602030204" pitchFamily="34" charset="0"/>
                <a:ea typeface="Tahoma" panose="020B0604030504040204" pitchFamily="34" charset="0"/>
                <a:cs typeface="Tahoma" panose="020B0604030504040204" pitchFamily="34" charset="0"/>
              </a:rPr>
              <a:t>Актуални</a:t>
            </a:r>
            <a:r>
              <a:rPr lang="ru-RU" sz="4000" b="1" dirty="0">
                <a:solidFill>
                  <a:schemeClr val="bg1"/>
                </a:solidFill>
                <a:latin typeface="Ubuntu" panose="020B0504030602030204" pitchFamily="34" charset="0"/>
                <a:ea typeface="Tahoma" panose="020B0604030504040204" pitchFamily="34" charset="0"/>
                <a:cs typeface="Tahoma" panose="020B0604030504040204" pitchFamily="34" charset="0"/>
              </a:rPr>
              <a:t> </a:t>
            </a:r>
            <a:r>
              <a:rPr lang="ru-RU" sz="4000" b="1" dirty="0" err="1">
                <a:solidFill>
                  <a:schemeClr val="bg1"/>
                </a:solidFill>
                <a:latin typeface="Ubuntu" panose="020B0504030602030204" pitchFamily="34" charset="0"/>
                <a:ea typeface="Tahoma" panose="020B0604030504040204" pitchFamily="34" charset="0"/>
                <a:cs typeface="Tahoma" panose="020B0604030504040204" pitchFamily="34" charset="0"/>
              </a:rPr>
              <a:t>предстоящи</a:t>
            </a:r>
            <a:r>
              <a:rPr lang="ru-RU" sz="4000" b="1" dirty="0">
                <a:solidFill>
                  <a:schemeClr val="bg1"/>
                </a:solidFill>
                <a:latin typeface="Ubuntu" panose="020B0504030602030204" pitchFamily="34" charset="0"/>
                <a:ea typeface="Tahoma" panose="020B0604030504040204" pitchFamily="34" charset="0"/>
                <a:cs typeface="Tahoma" panose="020B0604030504040204" pitchFamily="34" charset="0"/>
              </a:rPr>
              <a:t> </a:t>
            </a:r>
            <a:r>
              <a:rPr lang="ru-RU" sz="4000" b="1" dirty="0" err="1">
                <a:solidFill>
                  <a:schemeClr val="bg1"/>
                </a:solidFill>
                <a:latin typeface="Ubuntu" panose="020B0504030602030204" pitchFamily="34" charset="0"/>
                <a:ea typeface="Tahoma" panose="020B0604030504040204" pitchFamily="34" charset="0"/>
                <a:cs typeface="Tahoma" panose="020B0604030504040204" pitchFamily="34" charset="0"/>
              </a:rPr>
              <a:t>събития</a:t>
            </a:r>
            <a:r>
              <a:rPr lang="ru-RU" sz="4000" b="1" dirty="0">
                <a:solidFill>
                  <a:schemeClr val="bg1"/>
                </a:solidFill>
                <a:latin typeface="Ubuntu" panose="020B0504030602030204" pitchFamily="34" charset="0"/>
                <a:ea typeface="Tahoma" panose="020B0604030504040204" pitchFamily="34" charset="0"/>
                <a:cs typeface="Tahoma" panose="020B0604030504040204" pitchFamily="34" charset="0"/>
              </a:rPr>
              <a:t> </a:t>
            </a:r>
            <a:endParaRPr lang="en-GB" sz="40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38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DA4319-7B4B-A5C9-F0FD-0B6A052AC85D}"/>
              </a:ext>
            </a:extLst>
          </p:cNvPr>
          <p:cNvSpPr txBox="1"/>
          <p:nvPr/>
        </p:nvSpPr>
        <p:spPr>
          <a:xfrm>
            <a:off x="4684472" y="1997839"/>
            <a:ext cx="2978332" cy="2862322"/>
          </a:xfrm>
          <a:prstGeom prst="rect">
            <a:avLst/>
          </a:prstGeom>
          <a:noFill/>
        </p:spPr>
        <p:txBody>
          <a:bodyPr wrap="square" rtlCol="0">
            <a:spAutoFit/>
          </a:bodyPr>
          <a:lstStyle/>
          <a:p>
            <a:pPr algn="ctr"/>
            <a:r>
              <a:rPr lang="bg-BG" sz="3600" b="1" dirty="0">
                <a:solidFill>
                  <a:srgbClr val="002060"/>
                </a:solidFill>
                <a:latin typeface="Ubuntu" panose="020B0504030602030204" pitchFamily="34" charset="0"/>
                <a:ea typeface="Tahoma" panose="020B0604030504040204" pitchFamily="34" charset="0"/>
                <a:cs typeface="Tahoma" panose="020B0604030504040204" pitchFamily="34" charset="0"/>
              </a:rPr>
              <a:t>НСОРБ </a:t>
            </a:r>
          </a:p>
          <a:p>
            <a:pPr algn="ctr"/>
            <a:endParaRPr lang="en-US" sz="36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r>
              <a:rPr lang="bg-BG" sz="3600" b="1" dirty="0">
                <a:solidFill>
                  <a:schemeClr val="accent2"/>
                </a:solidFill>
                <a:latin typeface="Ubuntu" panose="020B0504030602030204" pitchFamily="34" charset="0"/>
                <a:ea typeface="Tahoma" panose="020B0604030504040204" pitchFamily="34" charset="0"/>
                <a:cs typeface="Tahoma" panose="020B0604030504040204" pitchFamily="34" charset="0"/>
              </a:rPr>
              <a:t>Звено за контакт на </a:t>
            </a:r>
            <a:endParaRPr lang="en-US" sz="36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r>
              <a:rPr lang="en-US" sz="3600" b="1" dirty="0">
                <a:solidFill>
                  <a:schemeClr val="accent2"/>
                </a:solidFill>
                <a:latin typeface="Ubuntu" panose="020B0504030602030204" pitchFamily="34" charset="0"/>
                <a:ea typeface="Tahoma" panose="020B0604030504040204" pitchFamily="34" charset="0"/>
                <a:cs typeface="Tahoma" panose="020B0604030504040204" pitchFamily="34" charset="0"/>
              </a:rPr>
              <a:t>EUI</a:t>
            </a:r>
          </a:p>
        </p:txBody>
      </p:sp>
      <p:sp>
        <p:nvSpPr>
          <p:cNvPr id="4" name="TextBox 3">
            <a:extLst>
              <a:ext uri="{FF2B5EF4-FFF2-40B4-BE49-F238E27FC236}">
                <a16:creationId xmlns:a16="http://schemas.microsoft.com/office/drawing/2014/main" id="{3284B173-634B-342F-0751-BA017631F136}"/>
              </a:ext>
            </a:extLst>
          </p:cNvPr>
          <p:cNvSpPr txBox="1"/>
          <p:nvPr/>
        </p:nvSpPr>
        <p:spPr>
          <a:xfrm>
            <a:off x="224958" y="5943925"/>
            <a:ext cx="9686793" cy="646331"/>
          </a:xfrm>
          <a:prstGeom prst="rect">
            <a:avLst/>
          </a:prstGeom>
          <a:noFill/>
        </p:spPr>
        <p:txBody>
          <a:bodyPr wrap="square">
            <a:spAutoFit/>
          </a:bodyPr>
          <a:lstStyle/>
          <a:p>
            <a:r>
              <a:rPr lang="fr-FR" sz="1800" b="1" dirty="0" err="1">
                <a:solidFill>
                  <a:schemeClr val="accent1"/>
                </a:solidFill>
                <a:latin typeface="Tahoma" panose="020B0604030504040204" pitchFamily="34" charset="0"/>
                <a:ea typeface="Tahoma" panose="020B0604030504040204" pitchFamily="34" charset="0"/>
                <a:cs typeface="Tahoma" panose="020B0604030504040204" pitchFamily="34" charset="0"/>
              </a:rPr>
              <a:t>Website</a:t>
            </a:r>
            <a:r>
              <a:rPr lang="fr-FR" sz="18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fr-FR" sz="1800" b="1"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2"/>
              </a:rPr>
              <a:t>www.urban-initiative.eu/urban-contact-points/bulgaria</a:t>
            </a:r>
            <a:endParaRPr lang="fr-FR" sz="18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r>
              <a:rPr lang="fr-FR" sz="1800" b="1" dirty="0">
                <a:solidFill>
                  <a:schemeClr val="accent1"/>
                </a:solidFill>
                <a:latin typeface="Tahoma" panose="020B0604030504040204" pitchFamily="34" charset="0"/>
                <a:ea typeface="Tahoma" panose="020B0604030504040204" pitchFamily="34" charset="0"/>
                <a:cs typeface="Tahoma" panose="020B0604030504040204" pitchFamily="34" charset="0"/>
              </a:rPr>
              <a:t>Social media: </a:t>
            </a:r>
            <a:r>
              <a:rPr lang="fr-FR" sz="1800" b="1"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3"/>
              </a:rPr>
              <a:t>www.</a:t>
            </a:r>
            <a:r>
              <a:rPr lang="fr-FR" b="1"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3"/>
              </a:rPr>
              <a:t>linkedin.com/company/eui-and-urbact-bulgaria</a:t>
            </a:r>
            <a:r>
              <a:rPr lang="fr-FR"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74869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B9C3C7FA-A865-1071-D75E-511F41D88350}"/>
              </a:ext>
            </a:extLst>
          </p:cNvPr>
          <p:cNvGrpSpPr/>
          <p:nvPr/>
        </p:nvGrpSpPr>
        <p:grpSpPr>
          <a:xfrm>
            <a:off x="1279148" y="2125580"/>
            <a:ext cx="7519571" cy="1631216"/>
            <a:chOff x="3370217" y="1961813"/>
            <a:chExt cx="7519571" cy="1631216"/>
          </a:xfrm>
        </p:grpSpPr>
        <p:sp>
          <p:nvSpPr>
            <p:cNvPr id="6" name="N°1">
              <a:extLst>
                <a:ext uri="{FF2B5EF4-FFF2-40B4-BE49-F238E27FC236}">
                  <a16:creationId xmlns:a16="http://schemas.microsoft.com/office/drawing/2014/main" id="{29610AF3-E094-06AA-57C9-4719D87EFAC3}"/>
                </a:ext>
              </a:extLst>
            </p:cNvPr>
            <p:cNvSpPr/>
            <p:nvPr/>
          </p:nvSpPr>
          <p:spPr>
            <a:xfrm>
              <a:off x="3370217" y="2214154"/>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latin typeface="Tahoma" panose="020B0604030504040204" pitchFamily="34" charset="0"/>
                  <a:ea typeface="Tahoma" panose="020B0604030504040204" pitchFamily="34" charset="0"/>
                  <a:cs typeface="Tahoma" panose="020B0604030504040204" pitchFamily="34" charset="0"/>
                </a:rPr>
                <a:t>1</a:t>
              </a:r>
            </a:p>
          </p:txBody>
        </p:sp>
        <p:sp>
          <p:nvSpPr>
            <p:cNvPr id="7" name="ZoneTexte 6">
              <a:extLst>
                <a:ext uri="{FF2B5EF4-FFF2-40B4-BE49-F238E27FC236}">
                  <a16:creationId xmlns:a16="http://schemas.microsoft.com/office/drawing/2014/main" id="{D4624783-EDF6-AF58-2158-F444C44678DD}"/>
                </a:ext>
              </a:extLst>
            </p:cNvPr>
            <p:cNvSpPr txBox="1"/>
            <p:nvPr/>
          </p:nvSpPr>
          <p:spPr>
            <a:xfrm>
              <a:off x="4306458" y="1961813"/>
              <a:ext cx="6583330" cy="1631216"/>
            </a:xfrm>
            <a:prstGeom prst="rect">
              <a:avLst/>
            </a:prstGeom>
            <a:noFill/>
          </p:spPr>
          <p:txBody>
            <a:bodyPr wrap="square" rtlCol="0">
              <a:spAutoFit/>
            </a:bodyPr>
            <a:lstStyle/>
            <a:p>
              <a:r>
                <a:rPr lang="ru-RU" sz="2000" b="1" dirty="0" err="1">
                  <a:solidFill>
                    <a:srgbClr val="002060"/>
                  </a:solidFill>
                  <a:latin typeface="Ubuntu" panose="020B0504030602030204" pitchFamily="34" charset="0"/>
                </a:rPr>
                <a:t>Национално</a:t>
              </a:r>
              <a:r>
                <a:rPr lang="ru-RU" sz="2000" b="1" dirty="0">
                  <a:solidFill>
                    <a:srgbClr val="002060"/>
                  </a:solidFill>
                  <a:latin typeface="Ubuntu" panose="020B0504030602030204" pitchFamily="34" charset="0"/>
                </a:rPr>
                <a:t> </a:t>
              </a:r>
              <a:r>
                <a:rPr lang="ru-RU" sz="2000" b="1" dirty="0" err="1">
                  <a:solidFill>
                    <a:srgbClr val="002060"/>
                  </a:solidFill>
                  <a:latin typeface="Ubuntu" panose="020B0504030602030204" pitchFamily="34" charset="0"/>
                </a:rPr>
                <a:t>годишно</a:t>
              </a:r>
              <a:r>
                <a:rPr lang="ru-RU" sz="2000" b="1" dirty="0">
                  <a:solidFill>
                    <a:srgbClr val="002060"/>
                  </a:solidFill>
                  <a:latin typeface="Ubuntu" panose="020B0504030602030204" pitchFamily="34" charset="0"/>
                </a:rPr>
                <a:t> </a:t>
              </a:r>
              <a:r>
                <a:rPr lang="ru-RU" sz="2000" b="1" dirty="0" err="1">
                  <a:solidFill>
                    <a:srgbClr val="002060"/>
                  </a:solidFill>
                  <a:latin typeface="Ubuntu" panose="020B0504030602030204" pitchFamily="34" charset="0"/>
                </a:rPr>
                <a:t>съвместно</a:t>
              </a:r>
              <a:r>
                <a:rPr lang="ru-RU" sz="2000" b="1" dirty="0">
                  <a:solidFill>
                    <a:srgbClr val="002060"/>
                  </a:solidFill>
                  <a:latin typeface="Ubuntu" panose="020B0504030602030204" pitchFamily="34" charset="0"/>
                </a:rPr>
                <a:t> </a:t>
              </a:r>
              <a:r>
                <a:rPr lang="ru-RU" sz="2000" b="1" dirty="0" err="1">
                  <a:solidFill>
                    <a:srgbClr val="002060"/>
                  </a:solidFill>
                  <a:latin typeface="Ubuntu" panose="020B0504030602030204" pitchFamily="34" charset="0"/>
                </a:rPr>
                <a:t>събитие</a:t>
              </a:r>
              <a:r>
                <a:rPr lang="ru-RU" sz="2000" b="1" dirty="0">
                  <a:solidFill>
                    <a:srgbClr val="002060"/>
                  </a:solidFill>
                  <a:latin typeface="Ubuntu" panose="020B0504030602030204" pitchFamily="34" charset="0"/>
                </a:rPr>
                <a:t> на УРБАКТ и ЕГИ – </a:t>
              </a:r>
              <a:r>
                <a:rPr lang="ru-RU" sz="2000" b="1" dirty="0" err="1">
                  <a:solidFill>
                    <a:srgbClr val="002060"/>
                  </a:solidFill>
                  <a:latin typeface="Ubuntu" panose="020B0504030602030204" pitchFamily="34" charset="0"/>
                </a:rPr>
                <a:t>България</a:t>
              </a:r>
              <a:r>
                <a:rPr lang="ru-RU" sz="2000" b="1" dirty="0">
                  <a:solidFill>
                    <a:srgbClr val="002060"/>
                  </a:solidFill>
                  <a:latin typeface="Ubuntu" panose="020B0504030602030204" pitchFamily="34" charset="0"/>
                </a:rPr>
                <a:t> / 12 </a:t>
              </a:r>
              <a:r>
                <a:rPr lang="ru-RU" sz="2000" b="1" dirty="0" err="1">
                  <a:solidFill>
                    <a:srgbClr val="002060"/>
                  </a:solidFill>
                  <a:latin typeface="Ubuntu" panose="020B0504030602030204" pitchFamily="34" charset="0"/>
                </a:rPr>
                <a:t>октомври</a:t>
              </a:r>
              <a:endParaRPr lang="ru-RU" sz="2000" b="1" dirty="0">
                <a:solidFill>
                  <a:srgbClr val="002060"/>
                </a:solidFill>
                <a:latin typeface="Ubuntu" panose="020B0504030602030204" pitchFamily="34" charset="0"/>
              </a:endParaRPr>
            </a:p>
            <a:p>
              <a:r>
                <a:rPr lang="ru-RU" sz="2000" b="1" dirty="0">
                  <a:solidFill>
                    <a:srgbClr val="002060"/>
                  </a:solidFill>
                  <a:latin typeface="Ubuntu" panose="020B0504030602030204" pitchFamily="34" charset="0"/>
                </a:rPr>
                <a:t>Линк за </a:t>
              </a:r>
              <a:r>
                <a:rPr lang="bg-BG" sz="2000" b="1" dirty="0">
                  <a:solidFill>
                    <a:srgbClr val="002060"/>
                  </a:solidFill>
                  <a:latin typeface="Ubuntu" panose="020B0504030602030204" pitchFamily="34" charset="0"/>
                </a:rPr>
                <a:t>регистрация:</a:t>
              </a:r>
              <a:r>
                <a:rPr lang="ru-RU" sz="2000" b="1" dirty="0">
                  <a:latin typeface="Ubuntu" panose="020B0504030602030204" pitchFamily="34" charset="0"/>
                </a:rPr>
                <a:t> </a:t>
              </a:r>
              <a:r>
                <a:rPr lang="en-US" sz="2000" u="sng" dirty="0">
                  <a:latin typeface="Ubuntu" panose="020B0504030602030204" pitchFamily="34" charset="0"/>
                  <a:hlinkClick r:id="rId3"/>
                </a:rPr>
                <a:t>https</a:t>
              </a:r>
              <a:r>
                <a:rPr lang="bg-BG" sz="2000" u="sng" dirty="0">
                  <a:latin typeface="Ubuntu" panose="020B0504030602030204" pitchFamily="34" charset="0"/>
                  <a:hlinkClick r:id="rId3"/>
                </a:rPr>
                <a:t>://</a:t>
              </a:r>
              <a:r>
                <a:rPr lang="en-US" sz="2000" u="sng" dirty="0">
                  <a:latin typeface="Ubuntu" panose="020B0504030602030204" pitchFamily="34" charset="0"/>
                  <a:hlinkClick r:id="rId3"/>
                </a:rPr>
                <a:t>forms</a:t>
              </a:r>
              <a:r>
                <a:rPr lang="bg-BG" sz="2000" u="sng" dirty="0">
                  <a:latin typeface="Ubuntu" panose="020B0504030602030204" pitchFamily="34" charset="0"/>
                  <a:hlinkClick r:id="rId3"/>
                </a:rPr>
                <a:t>.</a:t>
              </a:r>
              <a:r>
                <a:rPr lang="en-US" sz="2000" u="sng" dirty="0" err="1">
                  <a:latin typeface="Ubuntu" panose="020B0504030602030204" pitchFamily="34" charset="0"/>
                  <a:hlinkClick r:id="rId3"/>
                </a:rPr>
                <a:t>gle</a:t>
              </a:r>
              <a:r>
                <a:rPr lang="bg-BG" sz="2000" u="sng" dirty="0">
                  <a:latin typeface="Ubuntu" panose="020B0504030602030204" pitchFamily="34" charset="0"/>
                  <a:hlinkClick r:id="rId3"/>
                </a:rPr>
                <a:t>/</a:t>
              </a:r>
              <a:r>
                <a:rPr lang="en-US" sz="2000" u="sng" dirty="0" err="1">
                  <a:latin typeface="Ubuntu" panose="020B0504030602030204" pitchFamily="34" charset="0"/>
                  <a:hlinkClick r:id="rId3"/>
                </a:rPr>
                <a:t>rFBXLV</a:t>
              </a:r>
              <a:r>
                <a:rPr lang="bg-BG" sz="2000" u="sng" dirty="0">
                  <a:latin typeface="Ubuntu" panose="020B0504030602030204" pitchFamily="34" charset="0"/>
                  <a:hlinkClick r:id="rId3"/>
                </a:rPr>
                <a:t>71</a:t>
              </a:r>
              <a:r>
                <a:rPr lang="en-US" sz="2000" u="sng" dirty="0" err="1">
                  <a:latin typeface="Ubuntu" panose="020B0504030602030204" pitchFamily="34" charset="0"/>
                  <a:hlinkClick r:id="rId3"/>
                </a:rPr>
                <a:t>NBewSQ</a:t>
              </a:r>
              <a:r>
                <a:rPr lang="bg-BG" sz="2000" u="sng" dirty="0">
                  <a:latin typeface="Ubuntu" panose="020B0504030602030204" pitchFamily="34" charset="0"/>
                  <a:hlinkClick r:id="rId3"/>
                </a:rPr>
                <a:t>7</a:t>
              </a:r>
              <a:r>
                <a:rPr lang="en-US" sz="2000" u="sng" dirty="0">
                  <a:latin typeface="Ubuntu" panose="020B0504030602030204" pitchFamily="34" charset="0"/>
                  <a:hlinkClick r:id="rId3"/>
                </a:rPr>
                <a:t>z</a:t>
              </a:r>
              <a:r>
                <a:rPr lang="bg-BG" sz="2000" u="sng" dirty="0">
                  <a:latin typeface="Ubuntu" panose="020B0504030602030204" pitchFamily="34" charset="0"/>
                  <a:hlinkClick r:id="rId3"/>
                </a:rPr>
                <a:t>5</a:t>
              </a:r>
              <a:endParaRPr lang="fr-FR" sz="2000" dirty="0">
                <a:solidFill>
                  <a:schemeClr val="accent2"/>
                </a:solidFill>
                <a:latin typeface="Ubuntu" panose="020B0504030602030204" pitchFamily="34" charset="0"/>
                <a:ea typeface="Tahoma" panose="020B0604030504040204" pitchFamily="34" charset="0"/>
                <a:cs typeface="Tahoma" panose="020B0604030504040204" pitchFamily="34" charset="0"/>
              </a:endParaRPr>
            </a:p>
            <a:p>
              <a:endParaRPr lang="fr-FR"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2738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55324-22C2-7282-3188-BCDB98EE064F}"/>
              </a:ext>
            </a:extLst>
          </p:cNvPr>
          <p:cNvSpPr txBox="1"/>
          <p:nvPr/>
        </p:nvSpPr>
        <p:spPr>
          <a:xfrm>
            <a:off x="4034118" y="2890391"/>
            <a:ext cx="4464423" cy="1077218"/>
          </a:xfrm>
          <a:prstGeom prst="rect">
            <a:avLst/>
          </a:prstGeom>
          <a:noFill/>
        </p:spPr>
        <p:txBody>
          <a:bodyPr wrap="square" rtlCol="0">
            <a:spAutoFit/>
          </a:bodyPr>
          <a:lstStyle/>
          <a:p>
            <a:pPr algn="ctr"/>
            <a:r>
              <a:rPr lang="bg-BG" sz="3200" b="1" dirty="0">
                <a:solidFill>
                  <a:schemeClr val="bg1"/>
                </a:solidFill>
                <a:latin typeface="Ubuntu" panose="020B0504030602030204" pitchFamily="34" charset="0"/>
                <a:ea typeface="Tahoma" panose="020B0604030504040204" pitchFamily="34" charset="0"/>
                <a:cs typeface="Tahoma" panose="020B0604030504040204" pitchFamily="34" charset="0"/>
              </a:rPr>
              <a:t>Благодарим Ви за вниманието!</a:t>
            </a:r>
            <a:endParaRPr lang="fr-FR" sz="32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67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B276B1-BC68-47A8-6831-EB01EF68AB14}"/>
              </a:ext>
            </a:extLst>
          </p:cNvPr>
          <p:cNvSpPr txBox="1"/>
          <p:nvPr/>
        </p:nvSpPr>
        <p:spPr>
          <a:xfrm>
            <a:off x="951111" y="2863377"/>
            <a:ext cx="3690006" cy="1446550"/>
          </a:xfrm>
          <a:prstGeom prst="rect">
            <a:avLst/>
          </a:prstGeom>
          <a:noFill/>
        </p:spPr>
        <p:txBody>
          <a:bodyPr wrap="square" rtlCol="0">
            <a:spAutoFit/>
          </a:bodyPr>
          <a:lstStyle/>
          <a:p>
            <a:pPr algn="ctr"/>
            <a:r>
              <a:rPr lang="bg-BG" sz="4400" b="1" dirty="0">
                <a:solidFill>
                  <a:schemeClr val="bg1"/>
                </a:solidFill>
                <a:latin typeface="Ubuntu" panose="020B0504030602030204" pitchFamily="34" charset="0"/>
                <a:ea typeface="Tahoma" panose="020B0604030504040204" pitchFamily="34" charset="0"/>
                <a:cs typeface="Tahoma" panose="020B0604030504040204" pitchFamily="34" charset="0"/>
              </a:rPr>
              <a:t>Днешният дневен ред</a:t>
            </a:r>
            <a:endParaRPr lang="fr-FR" sz="44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grpSp>
        <p:nvGrpSpPr>
          <p:cNvPr id="3" name="Groupe 2">
            <a:extLst>
              <a:ext uri="{FF2B5EF4-FFF2-40B4-BE49-F238E27FC236}">
                <a16:creationId xmlns:a16="http://schemas.microsoft.com/office/drawing/2014/main" id="{B88CEC65-1BF1-2B38-4F9C-0EB9CC47E38C}"/>
              </a:ext>
            </a:extLst>
          </p:cNvPr>
          <p:cNvGrpSpPr/>
          <p:nvPr/>
        </p:nvGrpSpPr>
        <p:grpSpPr>
          <a:xfrm>
            <a:off x="5959535" y="1611754"/>
            <a:ext cx="5968125" cy="2123658"/>
            <a:chOff x="3370215" y="3191418"/>
            <a:chExt cx="5968125" cy="2123658"/>
          </a:xfrm>
        </p:grpSpPr>
        <p:sp>
          <p:nvSpPr>
            <p:cNvPr id="4" name="N°1">
              <a:extLst>
                <a:ext uri="{FF2B5EF4-FFF2-40B4-BE49-F238E27FC236}">
                  <a16:creationId xmlns:a16="http://schemas.microsoft.com/office/drawing/2014/main" id="{8A741C5D-A456-8690-17C9-B8FA39F56E55}"/>
                </a:ext>
              </a:extLst>
            </p:cNvPr>
            <p:cNvSpPr/>
            <p:nvPr/>
          </p:nvSpPr>
          <p:spPr>
            <a:xfrm>
              <a:off x="3370215" y="3357109"/>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1</a:t>
              </a:r>
            </a:p>
          </p:txBody>
        </p:sp>
        <p:sp>
          <p:nvSpPr>
            <p:cNvPr id="5" name="ZoneTexte 4">
              <a:extLst>
                <a:ext uri="{FF2B5EF4-FFF2-40B4-BE49-F238E27FC236}">
                  <a16:creationId xmlns:a16="http://schemas.microsoft.com/office/drawing/2014/main" id="{2E7EE8DB-CC21-998F-A422-BDE6EE8B8553}"/>
                </a:ext>
              </a:extLst>
            </p:cNvPr>
            <p:cNvSpPr txBox="1"/>
            <p:nvPr/>
          </p:nvSpPr>
          <p:spPr>
            <a:xfrm>
              <a:off x="3958127" y="3191418"/>
              <a:ext cx="5380213" cy="2123658"/>
            </a:xfrm>
            <a:prstGeom prst="rect">
              <a:avLst/>
            </a:prstGeom>
            <a:noFill/>
          </p:spPr>
          <p:txBody>
            <a:bodyPr wrap="square" rtlCol="0">
              <a:spAutoFit/>
            </a:bodyPr>
            <a:lstStyle/>
            <a:p>
              <a:r>
                <a:rPr lang="ru-RU" sz="2200" b="1" dirty="0">
                  <a:solidFill>
                    <a:schemeClr val="bg1"/>
                  </a:solidFill>
                  <a:latin typeface="Ubuntu" panose="020B0504030602030204" pitchFamily="34" charset="0"/>
                  <a:ea typeface="Tahoma" panose="020B0604030504040204" pitchFamily="34" charset="0"/>
                  <a:cs typeface="Tahoma" panose="020B0604030504040204" pitchFamily="34" charset="0"/>
                </a:rPr>
                <a:t>Актуална информация за дейностите по изграждане на </a:t>
              </a:r>
              <a:r>
                <a:rPr lang="ru-RU" sz="2200" b="1" dirty="0" err="1">
                  <a:solidFill>
                    <a:schemeClr val="bg1"/>
                  </a:solidFill>
                  <a:latin typeface="Ubuntu" panose="020B0504030602030204" pitchFamily="34" charset="0"/>
                  <a:ea typeface="Tahoma" panose="020B0604030504040204" pitchFamily="34" charset="0"/>
                  <a:cs typeface="Tahoma" panose="020B0604030504040204" pitchFamily="34" charset="0"/>
                </a:rPr>
                <a:t>капацитет</a:t>
              </a:r>
              <a:r>
                <a:rPr lang="ru-RU" sz="2200" b="1" dirty="0">
                  <a:solidFill>
                    <a:schemeClr val="bg1"/>
                  </a:solidFill>
                  <a:latin typeface="Ubuntu" panose="020B0504030602030204" pitchFamily="34" charset="0"/>
                  <a:ea typeface="Tahoma" panose="020B0604030504040204" pitchFamily="34" charset="0"/>
                  <a:cs typeface="Tahoma" panose="020B0604030504040204" pitchFamily="34" charset="0"/>
                </a:rPr>
                <a:t>:</a:t>
              </a:r>
            </a:p>
            <a:p>
              <a:pPr marL="342900" indent="-342900">
                <a:buFontTx/>
                <a:buChar char="-"/>
              </a:pPr>
              <a:r>
                <a:rPr lang="ru-RU" sz="2200" b="1" dirty="0">
                  <a:solidFill>
                    <a:schemeClr val="bg1"/>
                  </a:solidFill>
                  <a:latin typeface="Ubuntu" panose="020B0504030602030204" pitchFamily="34" charset="0"/>
                  <a:ea typeface="Tahoma" panose="020B0604030504040204" pitchFamily="34" charset="0"/>
                  <a:cs typeface="Tahoma" panose="020B0604030504040204" pitchFamily="34" charset="0"/>
                </a:rPr>
                <a:t>Нова </a:t>
              </a:r>
              <a:r>
                <a:rPr lang="ru-RU" sz="2200" b="1" dirty="0" err="1">
                  <a:solidFill>
                    <a:schemeClr val="bg1"/>
                  </a:solidFill>
                  <a:latin typeface="Ubuntu" panose="020B0504030602030204" pitchFamily="34" charset="0"/>
                  <a:ea typeface="Tahoma" panose="020B0604030504040204" pitchFamily="34" charset="0"/>
                  <a:cs typeface="Tahoma" panose="020B0604030504040204" pitchFamily="34" charset="0"/>
                </a:rPr>
                <a:t>покана</a:t>
              </a:r>
              <a:r>
                <a:rPr lang="ru-RU" sz="2200" b="1" dirty="0">
                  <a:solidFill>
                    <a:schemeClr val="bg1"/>
                  </a:solidFill>
                  <a:latin typeface="Ubuntu" panose="020B0504030602030204" pitchFamily="34" charset="0"/>
                  <a:ea typeface="Tahoma" panose="020B0604030504040204" pitchFamily="34" charset="0"/>
                  <a:cs typeface="Tahoma" panose="020B0604030504040204" pitchFamily="34" charset="0"/>
                </a:rPr>
                <a:t> за </a:t>
              </a:r>
              <a:r>
                <a:rPr lang="en-US" sz="2200" b="1" dirty="0">
                  <a:solidFill>
                    <a:schemeClr val="bg1"/>
                  </a:solidFill>
                  <a:latin typeface="Ubuntu" panose="020B0504030602030204" pitchFamily="34" charset="0"/>
                  <a:ea typeface="Tahoma" panose="020B0604030504040204" pitchFamily="34" charset="0"/>
                  <a:cs typeface="Tahoma" panose="020B0604030504040204" pitchFamily="34" charset="0"/>
                </a:rPr>
                <a:t>Peer reviews</a:t>
              </a:r>
            </a:p>
            <a:p>
              <a:pPr marL="342900" indent="-342900">
                <a:buFontTx/>
                <a:buChar char="-"/>
              </a:pPr>
              <a:r>
                <a:rPr lang="bg-BG" sz="2200" b="1" dirty="0">
                  <a:solidFill>
                    <a:schemeClr val="bg1"/>
                  </a:solidFill>
                  <a:latin typeface="Ubuntu" panose="020B0504030602030204" pitchFamily="34" charset="0"/>
                  <a:ea typeface="Tahoma" panose="020B0604030504040204" pitchFamily="34" charset="0"/>
                  <a:cs typeface="Tahoma" panose="020B0604030504040204" pitchFamily="34" charset="0"/>
                </a:rPr>
                <a:t>Продължаващата покана за </a:t>
              </a:r>
              <a:r>
                <a:rPr lang="en-US" sz="2200" b="1" dirty="0">
                  <a:solidFill>
                    <a:schemeClr val="bg1"/>
                  </a:solidFill>
                  <a:latin typeface="Ubuntu" panose="020B0504030602030204" pitchFamily="34" charset="0"/>
                  <a:ea typeface="Tahoma" panose="020B0604030504040204" pitchFamily="34" charset="0"/>
                  <a:cs typeface="Tahoma" panose="020B0604030504040204" pitchFamily="34" charset="0"/>
                </a:rPr>
                <a:t>City to city exchange </a:t>
              </a:r>
              <a:endParaRPr lang="fr-FR" sz="22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grpSp>
      <p:sp>
        <p:nvSpPr>
          <p:cNvPr id="22" name="N°1">
            <a:extLst>
              <a:ext uri="{FF2B5EF4-FFF2-40B4-BE49-F238E27FC236}">
                <a16:creationId xmlns:a16="http://schemas.microsoft.com/office/drawing/2014/main" id="{5D65D5A0-A08A-1EEC-5B8A-0DD07F53EC40}"/>
              </a:ext>
            </a:extLst>
          </p:cNvPr>
          <p:cNvSpPr/>
          <p:nvPr/>
        </p:nvSpPr>
        <p:spPr>
          <a:xfrm>
            <a:off x="5959535" y="4184417"/>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2</a:t>
            </a:r>
          </a:p>
        </p:txBody>
      </p:sp>
      <p:sp>
        <p:nvSpPr>
          <p:cNvPr id="14" name="ZoneTexte 4">
            <a:extLst>
              <a:ext uri="{FF2B5EF4-FFF2-40B4-BE49-F238E27FC236}">
                <a16:creationId xmlns:a16="http://schemas.microsoft.com/office/drawing/2014/main" id="{2DA8342A-1055-8BC6-238A-6607E7B82C6F}"/>
              </a:ext>
            </a:extLst>
          </p:cNvPr>
          <p:cNvSpPr txBox="1"/>
          <p:nvPr/>
        </p:nvSpPr>
        <p:spPr>
          <a:xfrm>
            <a:off x="6547448" y="3196165"/>
            <a:ext cx="5380213" cy="430887"/>
          </a:xfrm>
          <a:prstGeom prst="rect">
            <a:avLst/>
          </a:prstGeom>
          <a:noFill/>
        </p:spPr>
        <p:txBody>
          <a:bodyPr wrap="square" rtlCol="0">
            <a:spAutoFit/>
          </a:bodyPr>
          <a:lstStyle/>
          <a:p>
            <a:pPr algn="just"/>
            <a:endParaRPr lang="ru-RU" sz="22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B24E51DC-A4BC-4049-F727-1A35DC70097D}"/>
              </a:ext>
            </a:extLst>
          </p:cNvPr>
          <p:cNvSpPr txBox="1"/>
          <p:nvPr/>
        </p:nvSpPr>
        <p:spPr>
          <a:xfrm>
            <a:off x="6547448" y="4184417"/>
            <a:ext cx="6097656" cy="430887"/>
          </a:xfrm>
          <a:prstGeom prst="rect">
            <a:avLst/>
          </a:prstGeom>
          <a:noFill/>
        </p:spPr>
        <p:txBody>
          <a:bodyPr wrap="square">
            <a:spAutoFit/>
          </a:bodyPr>
          <a:lstStyle/>
          <a:p>
            <a:pPr algn="just"/>
            <a:r>
              <a:rPr lang="ru-RU" sz="2200" b="0" i="0" dirty="0">
                <a:solidFill>
                  <a:schemeClr val="bg1"/>
                </a:solidFill>
                <a:effectLst/>
                <a:latin typeface="Ubuntu" panose="020B0504030602030204" pitchFamily="34" charset="0"/>
              </a:rPr>
              <a:t> </a:t>
            </a:r>
            <a:r>
              <a:rPr lang="ru-RU" sz="2200" b="1" dirty="0" err="1">
                <a:solidFill>
                  <a:schemeClr val="bg1"/>
                </a:solidFill>
                <a:latin typeface="Ubuntu" panose="020B0504030602030204" pitchFamily="34" charset="0"/>
                <a:ea typeface="Tahoma" panose="020B0604030504040204" pitchFamily="34" charset="0"/>
                <a:cs typeface="Tahoma" panose="020B0604030504040204" pitchFamily="34" charset="0"/>
              </a:rPr>
              <a:t>Актуални</a:t>
            </a:r>
            <a:r>
              <a:rPr lang="ru-RU" sz="2200" b="1" dirty="0">
                <a:solidFill>
                  <a:schemeClr val="bg1"/>
                </a:solidFill>
                <a:latin typeface="Ubuntu" panose="020B0504030602030204" pitchFamily="34" charset="0"/>
                <a:ea typeface="Tahoma" panose="020B0604030504040204" pitchFamily="34" charset="0"/>
                <a:cs typeface="Tahoma" panose="020B0604030504040204" pitchFamily="34" charset="0"/>
              </a:rPr>
              <a:t> </a:t>
            </a:r>
            <a:r>
              <a:rPr lang="ru-RU" sz="2200" b="1" dirty="0" err="1">
                <a:solidFill>
                  <a:schemeClr val="bg1"/>
                </a:solidFill>
                <a:latin typeface="Ubuntu" panose="020B0504030602030204" pitchFamily="34" charset="0"/>
                <a:ea typeface="Tahoma" panose="020B0604030504040204" pitchFamily="34" charset="0"/>
                <a:cs typeface="Tahoma" panose="020B0604030504040204" pitchFamily="34" charset="0"/>
              </a:rPr>
              <a:t>събития</a:t>
            </a:r>
            <a:r>
              <a:rPr lang="ru-RU" sz="2200" b="1" dirty="0">
                <a:solidFill>
                  <a:schemeClr val="bg1"/>
                </a:solidFill>
                <a:latin typeface="Ubuntu" panose="020B0504030602030204" pitchFamily="34" charset="0"/>
                <a:ea typeface="Tahoma" panose="020B0604030504040204" pitchFamily="34" charset="0"/>
                <a:cs typeface="Tahoma" panose="020B0604030504040204" pitchFamily="34" charset="0"/>
              </a:rPr>
              <a:t> по </a:t>
            </a:r>
            <a:r>
              <a:rPr lang="ru-RU" sz="2200" b="1" dirty="0" err="1">
                <a:solidFill>
                  <a:schemeClr val="bg1"/>
                </a:solidFill>
                <a:latin typeface="Ubuntu" panose="020B0504030602030204" pitchFamily="34" charset="0"/>
                <a:ea typeface="Tahoma" panose="020B0604030504040204" pitchFamily="34" charset="0"/>
                <a:cs typeface="Tahoma" panose="020B0604030504040204" pitchFamily="34" charset="0"/>
              </a:rPr>
              <a:t>инициативата</a:t>
            </a:r>
            <a:r>
              <a:rPr lang="ru-RU" sz="2200" b="1" dirty="0">
                <a:solidFill>
                  <a:schemeClr val="bg1"/>
                </a:solidFill>
                <a:latin typeface="Ubuntu" panose="020B050403060203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7397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76354-B756-6BFB-1AEF-B747B2AA9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EA8FF-DE36-6BC7-6E9B-206DB6489601}"/>
              </a:ext>
            </a:extLst>
          </p:cNvPr>
          <p:cNvSpPr>
            <a:spLocks noGrp="1"/>
          </p:cNvSpPr>
          <p:nvPr>
            <p:ph type="title"/>
          </p:nvPr>
        </p:nvSpPr>
        <p:spPr>
          <a:xfrm>
            <a:off x="386938" y="26419"/>
            <a:ext cx="10515600" cy="955675"/>
          </a:xfrm>
        </p:spPr>
        <p:txBody>
          <a:bodyPr>
            <a:normAutofit/>
          </a:bodyPr>
          <a:lstStyle/>
          <a:p>
            <a:pPr>
              <a:spcBef>
                <a:spcPts val="2400"/>
              </a:spcBef>
            </a:pPr>
            <a:r>
              <a:rPr lang="bg-BG" sz="3000" dirty="0">
                <a:latin typeface="Ubuntu" panose="020B0504030602030204" pitchFamily="34" charset="0"/>
              </a:rPr>
              <a:t>Какво е </a:t>
            </a:r>
            <a:r>
              <a:rPr lang="en-US" sz="3000" dirty="0">
                <a:latin typeface="Ubuntu" panose="020B0504030602030204" pitchFamily="34" charset="0"/>
              </a:rPr>
              <a:t>Peer Review</a:t>
            </a:r>
            <a:r>
              <a:rPr lang="bg-BG" sz="3000" dirty="0">
                <a:latin typeface="Ubuntu" panose="020B0504030602030204" pitchFamily="34" charset="0"/>
              </a:rPr>
              <a:t>?</a:t>
            </a:r>
            <a:endParaRPr lang="en-GB" sz="3000" dirty="0">
              <a:solidFill>
                <a:schemeClr val="tx2">
                  <a:lumMod val="50000"/>
                  <a:lumOff val="50000"/>
                </a:schemeClr>
              </a:solidFill>
              <a:latin typeface="Ubuntu" panose="020B0504030602030204" pitchFamily="34" charset="0"/>
            </a:endParaRPr>
          </a:p>
        </p:txBody>
      </p:sp>
      <p:sp>
        <p:nvSpPr>
          <p:cNvPr id="4" name="TextBox 3">
            <a:extLst>
              <a:ext uri="{FF2B5EF4-FFF2-40B4-BE49-F238E27FC236}">
                <a16:creationId xmlns:a16="http://schemas.microsoft.com/office/drawing/2014/main" id="{9571CE8B-F0D8-DDD4-0DB0-613398399C6B}"/>
              </a:ext>
            </a:extLst>
          </p:cNvPr>
          <p:cNvSpPr txBox="1"/>
          <p:nvPr/>
        </p:nvSpPr>
        <p:spPr>
          <a:xfrm>
            <a:off x="386250" y="855465"/>
            <a:ext cx="7853289" cy="2246769"/>
          </a:xfrm>
          <a:prstGeom prst="rect">
            <a:avLst/>
          </a:prstGeom>
          <a:noFill/>
        </p:spPr>
        <p:txBody>
          <a:bodyPr wrap="square">
            <a:spAutoFit/>
          </a:bodyPr>
          <a:lstStyle/>
          <a:p>
            <a:pPr marL="285750" lvl="0" indent="-285750" algn="just">
              <a:spcBef>
                <a:spcPts val="600"/>
              </a:spcBef>
              <a:spcAft>
                <a:spcPts val="600"/>
              </a:spcAft>
              <a:buBlip>
                <a:blip r:embed="rId3"/>
              </a:buBlip>
              <a:defRPr/>
            </a:pP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Дейност</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насочена към подпомагане на градовете да проектират / подобрят своите </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Стратегии за устойчиво градско развитие (</a:t>
            </a:r>
            <a:r>
              <a:rPr lang="bg-BG" sz="2000" b="1" dirty="0">
                <a:solidFill>
                  <a:srgbClr val="002060"/>
                </a:solidFill>
                <a:latin typeface="Ubuntu" panose="020B0504030602030204" pitchFamily="34" charset="0"/>
                <a:ea typeface="Tahoma" panose="020B0604030504040204" pitchFamily="34" charset="0"/>
                <a:cs typeface="Tahoma" panose="020B0604030504040204" pitchFamily="34" charset="0"/>
              </a:rPr>
              <a:t>ПИРО</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a:t>
            </a:r>
            <a:endPar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a:p>
            <a:pPr marL="285750" lvl="0" indent="-285750">
              <a:spcBef>
                <a:spcPts val="600"/>
              </a:spcBef>
              <a:spcAft>
                <a:spcPts val="600"/>
              </a:spcAft>
              <a:buBlip>
                <a:blip r:embed="rId3"/>
              </a:buBlip>
              <a:defRPr/>
            </a:pPr>
            <a:r>
              <a:rPr lang="bg-BG" sz="2000" dirty="0">
                <a:solidFill>
                  <a:srgbClr val="002060"/>
                </a:solidFill>
                <a:latin typeface="Ubuntu" panose="020B0504030602030204" pitchFamily="34" charset="0"/>
                <a:ea typeface="Tahoma" panose="020B0604030504040204" pitchFamily="34" charset="0"/>
                <a:cs typeface="Tahoma" panose="020B0604030504040204" pitchFamily="34" charset="0"/>
              </a:rPr>
              <a:t>Метод</a:t>
            </a:r>
            <a:r>
              <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 </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чрез обмен и съвместна работа с партньори от цяла Европа</a:t>
            </a:r>
            <a:endPar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a:p>
            <a:pPr marL="285750" lvl="0" indent="-285750">
              <a:spcBef>
                <a:spcPts val="600"/>
              </a:spcBef>
              <a:spcAft>
                <a:spcPts val="600"/>
              </a:spcAft>
              <a:buBlip>
                <a:blip r:embed="rId3"/>
              </a:buBlip>
              <a:defRPr/>
            </a:pPr>
            <a:r>
              <a:rPr lang="bg-BG" sz="2000" dirty="0">
                <a:solidFill>
                  <a:srgbClr val="002060"/>
                </a:solidFill>
                <a:latin typeface="Ubuntu" panose="020B0504030602030204" pitchFamily="34" charset="0"/>
                <a:ea typeface="Tahoma" panose="020B0604030504040204" pitchFamily="34" charset="0"/>
                <a:cs typeface="Tahoma" panose="020B0604030504040204" pitchFamily="34" charset="0"/>
              </a:rPr>
              <a:t>Възможни роли: </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Град под преглед </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или </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рецензент</a:t>
            </a:r>
            <a:endParaRPr kumimoji="0" lang="en-GB" sz="2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5080AB62-02BC-9E6A-ACC1-28D815AB6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657843" y="1563790"/>
            <a:ext cx="4621696" cy="3458304"/>
          </a:xfrm>
          <a:prstGeom prst="rect">
            <a:avLst/>
          </a:prstGeom>
        </p:spPr>
      </p:pic>
      <p:pic>
        <p:nvPicPr>
          <p:cNvPr id="8" name="Picture 7">
            <a:extLst>
              <a:ext uri="{FF2B5EF4-FFF2-40B4-BE49-F238E27FC236}">
                <a16:creationId xmlns:a16="http://schemas.microsoft.com/office/drawing/2014/main" id="{AE7E1BB1-F90A-2467-EAF7-41A8D65A3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250" y="3102234"/>
            <a:ext cx="3349487" cy="3349487"/>
          </a:xfrm>
          <a:prstGeom prst="rect">
            <a:avLst/>
          </a:prstGeom>
        </p:spPr>
      </p:pic>
      <p:sp>
        <p:nvSpPr>
          <p:cNvPr id="10" name="TextBox 9">
            <a:extLst>
              <a:ext uri="{FF2B5EF4-FFF2-40B4-BE49-F238E27FC236}">
                <a16:creationId xmlns:a16="http://schemas.microsoft.com/office/drawing/2014/main" id="{2EC18F0F-6010-47B6-C275-B2B57777AA9E}"/>
              </a:ext>
            </a:extLst>
          </p:cNvPr>
          <p:cNvSpPr txBox="1"/>
          <p:nvPr/>
        </p:nvSpPr>
        <p:spPr>
          <a:xfrm>
            <a:off x="3735737" y="3393893"/>
            <a:ext cx="4611021" cy="2400657"/>
          </a:xfrm>
          <a:prstGeom prst="rect">
            <a:avLst/>
          </a:prstGeom>
          <a:noFill/>
        </p:spPr>
        <p:txBody>
          <a:bodyPr wrap="square">
            <a:spAutoFit/>
          </a:bodyPr>
          <a:lstStyle/>
          <a:p>
            <a:pPr marL="285750" lvl="0" indent="-285750">
              <a:spcBef>
                <a:spcPts val="600"/>
              </a:spcBef>
              <a:spcAft>
                <a:spcPts val="600"/>
              </a:spcAft>
              <a:buBlip>
                <a:blip r:embed="rId3"/>
              </a:buBlip>
              <a:defRPr/>
            </a:pPr>
            <a:r>
              <a:rPr lang="en-US" sz="2000" b="1" dirty="0">
                <a:solidFill>
                  <a:srgbClr val="002060"/>
                </a:solidFill>
                <a:latin typeface="Ubuntu" panose="020B0504030602030204" pitchFamily="34" charset="0"/>
                <a:ea typeface="Tahoma" panose="020B0604030504040204" pitchFamily="34" charset="0"/>
                <a:cs typeface="Tahoma" panose="020B0604030504040204" pitchFamily="34" charset="0"/>
              </a:rPr>
              <a:t>2-</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3-дневно </a:t>
            </a:r>
            <a:r>
              <a:rPr lang="ru-RU" sz="2000" b="1" dirty="0" err="1">
                <a:solidFill>
                  <a:srgbClr val="002060"/>
                </a:solidFill>
                <a:latin typeface="Ubuntu" panose="020B0504030602030204" pitchFamily="34" charset="0"/>
                <a:ea typeface="Tahoma" panose="020B0604030504040204" pitchFamily="34" charset="0"/>
                <a:cs typeface="Tahoma" panose="020B0604030504040204" pitchFamily="34" charset="0"/>
              </a:rPr>
              <a:t>събитие</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което</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обединява</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3 града за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преглед</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всеки</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със</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своята</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група</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от </a:t>
            </a:r>
            <a:r>
              <a:rPr lang="bg-BG" sz="2000" dirty="0">
                <a:solidFill>
                  <a:srgbClr val="002060"/>
                </a:solidFill>
                <a:latin typeface="Ubuntu" panose="020B0504030602030204" pitchFamily="34" charset="0"/>
                <a:ea typeface="Tahoma" panose="020B0604030504040204" pitchFamily="34" charset="0"/>
                <a:cs typeface="Tahoma" panose="020B0604030504040204" pitchFamily="34" charset="0"/>
              </a:rPr>
              <a:t>максимум </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6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партньора</a:t>
            </a: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p>
          <a:p>
            <a:pPr marL="285750" lvl="0" indent="-285750">
              <a:spcBef>
                <a:spcPts val="600"/>
              </a:spcBef>
              <a:spcAft>
                <a:spcPts val="600"/>
              </a:spcAft>
              <a:buBlip>
                <a:blip r:embed="rId3"/>
              </a:buBlip>
              <a:defRPr/>
            </a:pPr>
            <a:r>
              <a:rPr lang="bg-BG" sz="2000" dirty="0">
                <a:solidFill>
                  <a:srgbClr val="002060"/>
                </a:solidFill>
                <a:latin typeface="Ubuntu" panose="020B0504030602030204" pitchFamily="34" charset="0"/>
                <a:ea typeface="Tahoma" panose="020B0604030504040204" pitchFamily="34" charset="0"/>
                <a:cs typeface="Tahoma" panose="020B0604030504040204" pitchFamily="34" charset="0"/>
              </a:rPr>
              <a:t>Работи се по предизвикателства в развитието, прилагането или мониторинга на стратегиите</a:t>
            </a:r>
            <a:endParaRPr lang="en-GB" sz="2000" b="1" dirty="0">
              <a:solidFill>
                <a:srgbClr val="002060"/>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229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ED4674-FF06-8061-01BA-38AAB10A7B58}"/>
              </a:ext>
            </a:extLst>
          </p:cNvPr>
          <p:cNvSpPr/>
          <p:nvPr/>
        </p:nvSpPr>
        <p:spPr>
          <a:xfrm>
            <a:off x="0" y="-27886"/>
            <a:ext cx="12192000" cy="685799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42E8BDDE-431E-B109-66DC-78A8038291FD}"/>
              </a:ext>
            </a:extLst>
          </p:cNvPr>
          <p:cNvSpPr/>
          <p:nvPr/>
        </p:nvSpPr>
        <p:spPr>
          <a:xfrm>
            <a:off x="440115" y="1450795"/>
            <a:ext cx="497310" cy="450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Ubuntu" panose="020B0504030602030204" pitchFamily="34" charset="0"/>
                <a:ea typeface="+mn-ea"/>
                <a:cs typeface="+mn-cs"/>
                <a:sym typeface="Arial"/>
              </a:rPr>
              <a:t>1</a:t>
            </a:r>
          </a:p>
        </p:txBody>
      </p:sp>
      <p:sp>
        <p:nvSpPr>
          <p:cNvPr id="14" name="Google Shape;119;p11">
            <a:extLst>
              <a:ext uri="{FF2B5EF4-FFF2-40B4-BE49-F238E27FC236}">
                <a16:creationId xmlns:a16="http://schemas.microsoft.com/office/drawing/2014/main" id="{C8752FE3-F5D7-3895-0937-F3F7995F5952}"/>
              </a:ext>
            </a:extLst>
          </p:cNvPr>
          <p:cNvSpPr txBox="1"/>
          <p:nvPr/>
        </p:nvSpPr>
        <p:spPr>
          <a:xfrm>
            <a:off x="297712" y="49153"/>
            <a:ext cx="12192000" cy="584735"/>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sz="3200" b="1" i="0" u="none" strike="noStrike" kern="0" cap="none" spc="0" normalizeH="0" baseline="0" noProof="0" dirty="0">
                <a:ln>
                  <a:noFill/>
                </a:ln>
                <a:solidFill>
                  <a:srgbClr val="FFFFFF"/>
                </a:solidFill>
                <a:effectLst/>
                <a:uLnTx/>
                <a:uFillTx/>
                <a:latin typeface="Ubuntu" panose="020B0504030602030204" pitchFamily="34" charset="0"/>
                <a:ea typeface="Tahoma"/>
                <a:cs typeface="Tahoma"/>
                <a:sym typeface="Tahoma"/>
              </a:rPr>
              <a:t>Нова покана за </a:t>
            </a:r>
            <a:r>
              <a:rPr kumimoji="0" lang="en-GB" sz="3200" b="1" i="0" u="none" strike="noStrike" kern="0" cap="none" spc="0" normalizeH="0" baseline="0" noProof="0" dirty="0">
                <a:ln>
                  <a:noFill/>
                </a:ln>
                <a:solidFill>
                  <a:srgbClr val="FFFFFF"/>
                </a:solidFill>
                <a:effectLst/>
                <a:uLnTx/>
                <a:uFillTx/>
                <a:latin typeface="Ubuntu" panose="020B0504030602030204" pitchFamily="34" charset="0"/>
                <a:ea typeface="Tahoma"/>
                <a:cs typeface="Tahoma"/>
                <a:sym typeface="Tahoma"/>
              </a:rPr>
              <a:t>Peer Reviews – </a:t>
            </a:r>
            <a:r>
              <a:rPr kumimoji="0" lang="bg-BG" sz="3200" b="1" i="0" u="none" strike="noStrike" kern="0" cap="none" spc="0" normalizeH="0" baseline="0" noProof="0" dirty="0">
                <a:ln>
                  <a:noFill/>
                </a:ln>
                <a:solidFill>
                  <a:srgbClr val="FFFFFF"/>
                </a:solidFill>
                <a:effectLst/>
                <a:uLnTx/>
                <a:uFillTx/>
                <a:latin typeface="Ubuntu" panose="020B0504030602030204" pitchFamily="34" charset="0"/>
                <a:ea typeface="Tahoma"/>
                <a:cs typeface="Tahoma"/>
                <a:sym typeface="Tahoma"/>
              </a:rPr>
              <a:t>основни детайли</a:t>
            </a:r>
            <a:endParaRPr kumimoji="0" sz="3200" b="0" i="0" u="none" strike="noStrike" kern="0" cap="none" spc="0" normalizeH="0" baseline="0" noProof="0" dirty="0">
              <a:ln>
                <a:noFill/>
              </a:ln>
              <a:solidFill>
                <a:srgbClr val="FFFFFF"/>
              </a:solidFill>
              <a:effectLst/>
              <a:uLnTx/>
              <a:uFillTx/>
              <a:latin typeface="Ubuntu" panose="020B0504030602030204" pitchFamily="34" charset="0"/>
              <a:cs typeface="Arial"/>
              <a:sym typeface="Arial"/>
            </a:endParaRPr>
          </a:p>
        </p:txBody>
      </p:sp>
      <p:sp>
        <p:nvSpPr>
          <p:cNvPr id="24" name="Rectangle: Rounded Corners 23">
            <a:extLst>
              <a:ext uri="{FF2B5EF4-FFF2-40B4-BE49-F238E27FC236}">
                <a16:creationId xmlns:a16="http://schemas.microsoft.com/office/drawing/2014/main" id="{82CCB229-DEB6-7A63-43F3-F8979C1DD3EB}"/>
              </a:ext>
            </a:extLst>
          </p:cNvPr>
          <p:cNvSpPr/>
          <p:nvPr/>
        </p:nvSpPr>
        <p:spPr>
          <a:xfrm>
            <a:off x="1155521" y="1211026"/>
            <a:ext cx="10730072" cy="106224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Дати</a:t>
            </a:r>
            <a:r>
              <a:rPr kumimoji="0" lang="en-GB"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 </a:t>
            </a:r>
            <a:r>
              <a:rPr lang="bg-BG" kern="0" dirty="0">
                <a:solidFill>
                  <a:srgbClr val="1CAF96"/>
                </a:solidFill>
                <a:latin typeface="Ubuntu" panose="020B0504030602030204" pitchFamily="34" charset="0"/>
                <a:sym typeface="Arial"/>
              </a:rPr>
              <a:t>8</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октомври</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 1</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8</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lang="bg-BG" kern="0" dirty="0">
                <a:solidFill>
                  <a:srgbClr val="1CAF96"/>
                </a:solidFill>
                <a:latin typeface="Ubuntu" panose="020B0504030602030204" pitchFamily="34" charset="0"/>
                <a:sym typeface="Arial"/>
              </a:rPr>
              <a:t>ноември</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2025, 12:00 CET</a:t>
            </a:r>
            <a:endPar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a:p>
            <a:pPr lvl="0">
              <a:buClr>
                <a:srgbClr val="000000"/>
              </a:buClr>
              <a:defRPr/>
            </a:pPr>
            <a:r>
              <a:rPr lang="en-GB" kern="0" dirty="0">
                <a:solidFill>
                  <a:srgbClr val="1CAF96"/>
                </a:solidFill>
                <a:latin typeface="Ubuntu" panose="020B0504030602030204" pitchFamily="34" charset="0"/>
                <a:sym typeface="Arial"/>
                <a:hlinkClick r:id="rId3"/>
              </a:rPr>
              <a:t>https://www.urban-initiative.eu/capacity-building/peer-reviews/call-autumn2025</a:t>
            </a:r>
            <a:r>
              <a:rPr lang="bg-BG" kern="0" dirty="0">
                <a:solidFill>
                  <a:srgbClr val="1CAF96"/>
                </a:solidFill>
                <a:latin typeface="Ubuntu" panose="020B0504030602030204" pitchFamily="34" charset="0"/>
                <a:sym typeface="Arial"/>
              </a:rPr>
              <a:t> </a:t>
            </a:r>
            <a:endPar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sp>
        <p:nvSpPr>
          <p:cNvPr id="13" name="Oval 12">
            <a:extLst>
              <a:ext uri="{FF2B5EF4-FFF2-40B4-BE49-F238E27FC236}">
                <a16:creationId xmlns:a16="http://schemas.microsoft.com/office/drawing/2014/main" id="{46910111-4B02-291F-AAA9-354CBBF3F535}"/>
              </a:ext>
            </a:extLst>
          </p:cNvPr>
          <p:cNvSpPr/>
          <p:nvPr/>
        </p:nvSpPr>
        <p:spPr>
          <a:xfrm>
            <a:off x="440115" y="2978049"/>
            <a:ext cx="497310" cy="450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Ubuntu" panose="020B0504030602030204" pitchFamily="34" charset="0"/>
                <a:ea typeface="+mn-ea"/>
                <a:cs typeface="+mn-cs"/>
                <a:sym typeface="Arial"/>
              </a:rPr>
              <a:t>2</a:t>
            </a:r>
          </a:p>
        </p:txBody>
      </p:sp>
      <p:sp>
        <p:nvSpPr>
          <p:cNvPr id="18" name="Rectangle: Rounded Corners 17">
            <a:extLst>
              <a:ext uri="{FF2B5EF4-FFF2-40B4-BE49-F238E27FC236}">
                <a16:creationId xmlns:a16="http://schemas.microsoft.com/office/drawing/2014/main" id="{5875F5CD-A227-1250-E9C3-06615E06848B}"/>
              </a:ext>
            </a:extLst>
          </p:cNvPr>
          <p:cNvSpPr/>
          <p:nvPr/>
        </p:nvSpPr>
        <p:spPr>
          <a:xfrm>
            <a:off x="1155521" y="2655009"/>
            <a:ext cx="10730072" cy="14411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Допустими кандидати</a:t>
            </a:r>
            <a:r>
              <a:rPr kumimoji="0" lang="en-GB"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 </a:t>
            </a:r>
          </a:p>
          <a:p>
            <a:pPr>
              <a:buClr>
                <a:srgbClr val="000000"/>
              </a:buClr>
              <a:defRPr/>
            </a:pPr>
            <a:r>
              <a:rPr kumimoji="0" lang="bg-BG"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Градове под преглед</a:t>
            </a:r>
            <a:r>
              <a:rPr kumimoji="0" lang="en-GB"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lang="bg-BG" kern="0" dirty="0">
                <a:solidFill>
                  <a:srgbClr val="1CAF96"/>
                </a:solidFill>
                <a:latin typeface="Ubuntu" panose="020B0504030602030204" pitchFamily="34" charset="0"/>
                <a:sym typeface="Arial"/>
              </a:rPr>
              <a:t>Местни власти от градски тип </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a:t>
            </a:r>
            <a:r>
              <a:rPr lang="en-GB" dirty="0">
                <a:solidFill>
                  <a:srgbClr val="0C114D"/>
                </a:solidFill>
                <a:latin typeface="Ubuntu"/>
                <a:ea typeface="Tahoma"/>
                <a:cs typeface="Tahoma"/>
                <a:hlinkClick r:id="rId4"/>
              </a:rPr>
              <a:t>www.urban-initiative.eu/article-11-cities</a:t>
            </a:r>
            <a:r>
              <a:rPr lang="en-GB" dirty="0">
                <a:solidFill>
                  <a:schemeClr val="accent2"/>
                </a:solidFill>
                <a:latin typeface="Ubuntu"/>
                <a:ea typeface="Tahoma"/>
                <a:cs typeface="Tahoma"/>
              </a:rPr>
              <a:t>)</a:t>
            </a:r>
            <a:r>
              <a:rPr lang="bg-BG" dirty="0">
                <a:solidFill>
                  <a:schemeClr val="accent2"/>
                </a:solidFill>
                <a:latin typeface="Ubuntu"/>
                <a:ea typeface="Tahoma"/>
                <a:cs typeface="Tahoma"/>
              </a:rPr>
              <a:t> – до 4-ма представители от кандидат</a:t>
            </a:r>
            <a:endParaRPr kumimoji="0" lang="en-GB" i="0" u="none" strike="noStrike" kern="0" cap="none" spc="0" normalizeH="0" baseline="0" noProof="0" dirty="0">
              <a:ln>
                <a:noFill/>
              </a:ln>
              <a:solidFill>
                <a:schemeClr val="accent2"/>
              </a:solidFill>
              <a:effectLst/>
              <a:uLnTx/>
              <a:uFillTx/>
              <a:latin typeface="Ubuntu" panose="020B0504030602030204" pitchFamily="34" charset="0"/>
              <a:ea typeface="+mn-ea"/>
              <a:cs typeface="+mn-cs"/>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b="1" kern="0" dirty="0">
                <a:solidFill>
                  <a:srgbClr val="1CAF96"/>
                </a:solidFill>
                <a:latin typeface="Ubuntu" panose="020B0504030602030204" pitchFamily="34" charset="0"/>
                <a:sym typeface="Arial"/>
              </a:rPr>
              <a:t>Рецензенти</a:t>
            </a:r>
            <a:r>
              <a:rPr lang="en-GB" b="1" kern="0" dirty="0">
                <a:solidFill>
                  <a:srgbClr val="1CAF96"/>
                </a:solidFill>
                <a:latin typeface="Ubuntu" panose="020B0504030602030204" pitchFamily="34" charset="0"/>
                <a:sym typeface="Arial"/>
              </a:rPr>
              <a:t>: </a:t>
            </a:r>
            <a:r>
              <a:rPr kumimoji="0" lang="en-GB"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всеки общински служител с интерес и познания в сферата на интегрираното териториално развитие</a:t>
            </a:r>
            <a:r>
              <a:rPr lang="bg-BG" kern="0" dirty="0">
                <a:solidFill>
                  <a:srgbClr val="1CAF96"/>
                </a:solidFill>
                <a:latin typeface="Ubuntu" panose="020B0504030602030204" pitchFamily="34" charset="0"/>
                <a:sym typeface="Arial"/>
              </a:rPr>
              <a:t> – кандидатства самостоятелно с формална подкрепа на общината </a:t>
            </a:r>
            <a:endPar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sp>
        <p:nvSpPr>
          <p:cNvPr id="19" name="Oval 18">
            <a:extLst>
              <a:ext uri="{FF2B5EF4-FFF2-40B4-BE49-F238E27FC236}">
                <a16:creationId xmlns:a16="http://schemas.microsoft.com/office/drawing/2014/main" id="{A6343A2B-FFF9-CFDF-FCF0-6A92BBECFD82}"/>
              </a:ext>
            </a:extLst>
          </p:cNvPr>
          <p:cNvSpPr/>
          <p:nvPr/>
        </p:nvSpPr>
        <p:spPr>
          <a:xfrm>
            <a:off x="440115" y="4801292"/>
            <a:ext cx="497310" cy="450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rgbClr val="FFFFFF"/>
                </a:solidFill>
                <a:latin typeface="Ubuntu" panose="020B0504030602030204" pitchFamily="34" charset="0"/>
                <a:sym typeface="Arial"/>
              </a:rPr>
              <a:t>3</a:t>
            </a:r>
            <a:endParaRPr kumimoji="0" lang="en-GB" sz="2800" b="1" i="0" u="none" strike="noStrike" kern="0" cap="none" spc="0" normalizeH="0" baseline="0" noProof="0" dirty="0">
              <a:ln>
                <a:noFill/>
              </a:ln>
              <a:solidFill>
                <a:srgbClr val="FFFFFF"/>
              </a:solidFill>
              <a:effectLst/>
              <a:uLnTx/>
              <a:uFillTx/>
              <a:latin typeface="Ubuntu" panose="020B0504030602030204" pitchFamily="34" charset="0"/>
              <a:ea typeface="+mn-ea"/>
              <a:cs typeface="+mn-cs"/>
              <a:sym typeface="Arial"/>
            </a:endParaRPr>
          </a:p>
        </p:txBody>
      </p:sp>
      <p:sp>
        <p:nvSpPr>
          <p:cNvPr id="20" name="Rectangle: Rounded Corners 19">
            <a:extLst>
              <a:ext uri="{FF2B5EF4-FFF2-40B4-BE49-F238E27FC236}">
                <a16:creationId xmlns:a16="http://schemas.microsoft.com/office/drawing/2014/main" id="{5184E3D6-CEDC-8B75-DD89-8743BEA61811}"/>
              </a:ext>
            </a:extLst>
          </p:cNvPr>
          <p:cNvSpPr/>
          <p:nvPr/>
        </p:nvSpPr>
        <p:spPr>
          <a:xfrm>
            <a:off x="1155521" y="4294395"/>
            <a:ext cx="10774207" cy="170883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Как да кандидатствате</a:t>
            </a:r>
            <a:r>
              <a:rPr kumimoji="0" lang="en-GB"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kern="0" dirty="0">
                <a:solidFill>
                  <a:srgbClr val="1CAF96"/>
                </a:solidFill>
                <a:latin typeface="Ubuntu" panose="020B0504030602030204" pitchFamily="34" charset="0"/>
                <a:sym typeface="Arial"/>
              </a:rPr>
              <a:t>Онлайн з</a:t>
            </a:r>
            <a:r>
              <a:rPr kumimoji="0" lang="bg-BG"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аявление</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чрез сайта на </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EUI. </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Наличен е образец, който да прегледате преди подаване</a:t>
            </a:r>
            <a:r>
              <a:rPr lang="en-GB" kern="0" dirty="0">
                <a:solidFill>
                  <a:srgbClr val="1CAF96"/>
                </a:solidFill>
                <a:latin typeface="Ubuntu" panose="020B0504030602030204" pitchFamily="34" charset="0"/>
                <a:sym typeface="Arial"/>
              </a:rPr>
              <a: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b="1" kern="0" dirty="0">
                <a:solidFill>
                  <a:srgbClr val="1CAF96"/>
                </a:solidFill>
                <a:latin typeface="Ubuntu" panose="020B0504030602030204" pitchFamily="34" charset="0"/>
                <a:sym typeface="Arial"/>
              </a:rPr>
              <a:t>За една от/ двете роли</a:t>
            </a:r>
            <a:r>
              <a:rPr lang="en-GB" b="1" kern="0" dirty="0">
                <a:solidFill>
                  <a:srgbClr val="1CAF96"/>
                </a:solidFill>
                <a:latin typeface="Ubuntu" panose="020B0504030602030204" pitchFamily="34" charset="0"/>
                <a:sym typeface="Arial"/>
              </a:rPr>
              <a:t>:</a:t>
            </a:r>
            <a:r>
              <a:rPr lang="bg-BG" b="1" kern="0" dirty="0">
                <a:solidFill>
                  <a:srgbClr val="1CAF96"/>
                </a:solidFill>
                <a:latin typeface="Ubuntu" panose="020B0504030602030204" pitchFamily="34" charset="0"/>
                <a:sym typeface="Arial"/>
              </a:rPr>
              <a:t> </a:t>
            </a:r>
            <a:r>
              <a:rPr lang="ru-RU" kern="0" dirty="0">
                <a:solidFill>
                  <a:srgbClr val="1CAF96"/>
                </a:solidFill>
                <a:latin typeface="Ubuntu" panose="020B0504030602030204" pitchFamily="34" charset="0"/>
                <a:sym typeface="Arial"/>
              </a:rPr>
              <a:t>Мотивация, </a:t>
            </a:r>
            <a:r>
              <a:rPr lang="ru-RU" kern="0" dirty="0" err="1">
                <a:solidFill>
                  <a:srgbClr val="1CAF96"/>
                </a:solidFill>
                <a:latin typeface="Ubuntu" panose="020B0504030602030204" pitchFamily="34" charset="0"/>
                <a:sym typeface="Arial"/>
              </a:rPr>
              <a:t>участващ</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екип</a:t>
            </a:r>
            <a:r>
              <a:rPr lang="ru-RU" kern="0" dirty="0">
                <a:solidFill>
                  <a:srgbClr val="1CAF96"/>
                </a:solidFill>
                <a:latin typeface="Ubuntu" panose="020B0504030602030204" pitchFamily="34" charset="0"/>
                <a:sym typeface="Arial"/>
              </a:rPr>
              <a:t>, одобрение на </a:t>
            </a:r>
            <a:r>
              <a:rPr lang="ru-RU" kern="0" dirty="0" err="1">
                <a:solidFill>
                  <a:srgbClr val="1CAF96"/>
                </a:solidFill>
                <a:latin typeface="Ubuntu" panose="020B0504030602030204" pitchFamily="34" charset="0"/>
                <a:sym typeface="Arial"/>
              </a:rPr>
              <a:t>общината</a:t>
            </a:r>
            <a:endParaRPr lang="en-GB" kern="0" dirty="0">
              <a:solidFill>
                <a:srgbClr val="1CAF96"/>
              </a:solidFill>
              <a:latin typeface="Ubuntu" panose="020B0504030602030204" pitchFamily="34" charset="0"/>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Градове под преглед</a:t>
            </a:r>
            <a:r>
              <a:rPr lang="en-GB" b="1"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Състояние</a:t>
            </a:r>
            <a:r>
              <a:rPr lang="ru-RU" kern="0" dirty="0">
                <a:solidFill>
                  <a:srgbClr val="1CAF96"/>
                </a:solidFill>
                <a:latin typeface="Ubuntu" panose="020B0504030602030204" pitchFamily="34" charset="0"/>
                <a:sym typeface="Arial"/>
              </a:rPr>
              <a:t> на ПИРО, 3 </a:t>
            </a:r>
            <a:r>
              <a:rPr lang="ru-RU" kern="0" dirty="0" err="1">
                <a:solidFill>
                  <a:srgbClr val="1CAF96"/>
                </a:solidFill>
                <a:latin typeface="Ubuntu" panose="020B0504030602030204" pitchFamily="34" charset="0"/>
                <a:sym typeface="Arial"/>
              </a:rPr>
              <a:t>предизвикателства</a:t>
            </a:r>
            <a:r>
              <a:rPr lang="ru-RU" kern="0" dirty="0">
                <a:solidFill>
                  <a:srgbClr val="1CAF96"/>
                </a:solidFill>
                <a:latin typeface="Ubuntu" panose="020B0504030602030204" pitchFamily="34" charset="0"/>
                <a:sym typeface="Arial"/>
              </a:rPr>
              <a:t>, участие на </a:t>
            </a:r>
            <a:r>
              <a:rPr lang="ru-RU" kern="0" dirty="0" err="1">
                <a:solidFill>
                  <a:srgbClr val="1CAF96"/>
                </a:solidFill>
                <a:latin typeface="Ubuntu" panose="020B0504030602030204" pitchFamily="34" charset="0"/>
                <a:sym typeface="Arial"/>
              </a:rPr>
              <a:t>екипа</a:t>
            </a:r>
            <a:r>
              <a:rPr lang="ru-RU" kern="0" dirty="0">
                <a:solidFill>
                  <a:srgbClr val="1CAF96"/>
                </a:solidFill>
                <a:latin typeface="Ubuntu" panose="020B0504030602030204" pitchFamily="34" charset="0"/>
                <a:sym typeface="Arial"/>
              </a:rPr>
              <a:t> в ПИРО</a:t>
            </a:r>
            <a:endParaRPr lang="en-GB" kern="0" dirty="0">
              <a:solidFill>
                <a:srgbClr val="1CAF96"/>
              </a:solidFill>
              <a:latin typeface="Ubuntu" panose="020B0504030602030204" pitchFamily="34" charset="0"/>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b="1" kern="0" dirty="0">
                <a:solidFill>
                  <a:srgbClr val="1CAF96"/>
                </a:solidFill>
                <a:latin typeface="Ubuntu" panose="020B0504030602030204" pitchFamily="34" charset="0"/>
                <a:sym typeface="Arial"/>
              </a:rPr>
              <a:t>Рецензенти</a:t>
            </a:r>
            <a:r>
              <a:rPr kumimoji="0" lang="en-GB"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Тематична</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и оперативна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експертиза</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свързана</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със</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стратегиите</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на SUD</a:t>
            </a:r>
            <a:endPar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spTree>
    <p:extLst>
      <p:ext uri="{BB962C8B-B14F-4D97-AF65-F5344CB8AC3E}">
        <p14:creationId xmlns:p14="http://schemas.microsoft.com/office/powerpoint/2010/main" val="169445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5AC6BD-8899-FB55-5548-0C26F6B09949}"/>
              </a:ext>
            </a:extLst>
          </p:cNvPr>
          <p:cNvSpPr txBox="1"/>
          <p:nvPr/>
        </p:nvSpPr>
        <p:spPr>
          <a:xfrm>
            <a:off x="838199" y="1289124"/>
            <a:ext cx="10363200" cy="5293757"/>
          </a:xfrm>
          <a:prstGeom prst="rect">
            <a:avLst/>
          </a:prstGeom>
          <a:noFill/>
        </p:spPr>
        <p:txBody>
          <a:bodyPr wrap="square">
            <a:spAutoFit/>
          </a:bodyPr>
          <a:lstStyle/>
          <a:p>
            <a:r>
              <a:rPr lang="bg-BG" b="1" dirty="0">
                <a:solidFill>
                  <a:srgbClr val="002060"/>
                </a:solidFill>
              </a:rPr>
              <a:t>За градовете под преглед:</a:t>
            </a:r>
          </a:p>
          <a:p>
            <a:pPr algn="just"/>
            <a:r>
              <a:rPr lang="ru-RU" sz="2000" dirty="0" err="1">
                <a:solidFill>
                  <a:srgbClr val="002060"/>
                </a:solidFill>
              </a:rPr>
              <a:t>Структуриран</a:t>
            </a:r>
            <a:r>
              <a:rPr lang="ru-RU" sz="2000" dirty="0">
                <a:solidFill>
                  <a:srgbClr val="002060"/>
                </a:solidFill>
              </a:rPr>
              <a:t> </a:t>
            </a:r>
            <a:r>
              <a:rPr lang="ru-RU" sz="2000" dirty="0" err="1">
                <a:solidFill>
                  <a:srgbClr val="002060"/>
                </a:solidFill>
              </a:rPr>
              <a:t>процес</a:t>
            </a:r>
            <a:r>
              <a:rPr lang="ru-RU" sz="2000" dirty="0">
                <a:solidFill>
                  <a:srgbClr val="002060"/>
                </a:solidFill>
              </a:rPr>
              <a:t> на самооценка, </a:t>
            </a:r>
            <a:r>
              <a:rPr lang="ru-RU" sz="2000" dirty="0" err="1">
                <a:solidFill>
                  <a:srgbClr val="002060"/>
                </a:solidFill>
              </a:rPr>
              <a:t>изграден</a:t>
            </a:r>
            <a:r>
              <a:rPr lang="ru-RU" sz="2000" dirty="0">
                <a:solidFill>
                  <a:srgbClr val="002060"/>
                </a:solidFill>
              </a:rPr>
              <a:t> около инструмента</a:t>
            </a:r>
            <a:r>
              <a:rPr lang="en-US" sz="2000" dirty="0">
                <a:solidFill>
                  <a:srgbClr val="002060"/>
                </a:solidFill>
              </a:rPr>
              <a:t> </a:t>
            </a:r>
            <a:r>
              <a:rPr lang="en-US" sz="2000" dirty="0">
                <a:solidFill>
                  <a:srgbClr val="002060"/>
                </a:solidFill>
                <a:hlinkClick r:id="rId3"/>
              </a:rPr>
              <a:t>SAT4SUD</a:t>
            </a:r>
            <a:r>
              <a:rPr lang="ru-RU" sz="2000" dirty="0">
                <a:solidFill>
                  <a:srgbClr val="002060"/>
                </a:solidFill>
              </a:rPr>
              <a:t>, </a:t>
            </a:r>
            <a:r>
              <a:rPr lang="ru-RU" sz="2000" dirty="0" err="1">
                <a:solidFill>
                  <a:srgbClr val="002060"/>
                </a:solidFill>
              </a:rPr>
              <a:t>разработен</a:t>
            </a:r>
            <a:r>
              <a:rPr lang="ru-RU" sz="2000" dirty="0">
                <a:solidFill>
                  <a:srgbClr val="002060"/>
                </a:solidFill>
              </a:rPr>
              <a:t> от </a:t>
            </a:r>
            <a:r>
              <a:rPr lang="ru-RU" sz="2000" dirty="0" err="1">
                <a:solidFill>
                  <a:srgbClr val="002060"/>
                </a:solidFill>
              </a:rPr>
              <a:t>Съвместния</a:t>
            </a:r>
            <a:r>
              <a:rPr lang="ru-RU" sz="2000" dirty="0">
                <a:solidFill>
                  <a:srgbClr val="002060"/>
                </a:solidFill>
              </a:rPr>
              <a:t> </a:t>
            </a:r>
            <a:r>
              <a:rPr lang="ru-RU" sz="2000" dirty="0" err="1">
                <a:solidFill>
                  <a:srgbClr val="002060"/>
                </a:solidFill>
              </a:rPr>
              <a:t>изследователски</a:t>
            </a:r>
            <a:r>
              <a:rPr lang="ru-RU" sz="2000" dirty="0">
                <a:solidFill>
                  <a:srgbClr val="002060"/>
                </a:solidFill>
              </a:rPr>
              <a:t> </a:t>
            </a:r>
            <a:r>
              <a:rPr lang="ru-RU" sz="2000" dirty="0" err="1">
                <a:solidFill>
                  <a:srgbClr val="002060"/>
                </a:solidFill>
              </a:rPr>
              <a:t>център</a:t>
            </a:r>
            <a:r>
              <a:rPr lang="ru-RU" sz="2000" dirty="0">
                <a:solidFill>
                  <a:srgbClr val="002060"/>
                </a:solidFill>
              </a:rPr>
              <a:t> на </a:t>
            </a:r>
            <a:r>
              <a:rPr lang="ru-RU" sz="2000" dirty="0" err="1">
                <a:solidFill>
                  <a:srgbClr val="002060"/>
                </a:solidFill>
              </a:rPr>
              <a:t>Европейската</a:t>
            </a:r>
            <a:r>
              <a:rPr lang="ru-RU" sz="2000" dirty="0">
                <a:solidFill>
                  <a:srgbClr val="002060"/>
                </a:solidFill>
              </a:rPr>
              <a:t> </a:t>
            </a:r>
            <a:r>
              <a:rPr lang="ru-RU" sz="2000" dirty="0" err="1">
                <a:solidFill>
                  <a:srgbClr val="002060"/>
                </a:solidFill>
              </a:rPr>
              <a:t>комисия</a:t>
            </a:r>
            <a:r>
              <a:rPr lang="ru-RU" sz="2000" dirty="0">
                <a:solidFill>
                  <a:srgbClr val="002060"/>
                </a:solidFill>
              </a:rPr>
              <a:t>.</a:t>
            </a:r>
            <a:r>
              <a:rPr lang="en-US" sz="2000" dirty="0">
                <a:solidFill>
                  <a:srgbClr val="002060"/>
                </a:solidFill>
              </a:rPr>
              <a:t> </a:t>
            </a:r>
            <a:endParaRPr lang="bg-BG" sz="2000" dirty="0">
              <a:solidFill>
                <a:srgbClr val="002060"/>
              </a:solidFill>
            </a:endParaRPr>
          </a:p>
          <a:p>
            <a:pPr marL="285750" indent="-285750" algn="just">
              <a:buFontTx/>
              <a:buChar char="-"/>
            </a:pPr>
            <a:r>
              <a:rPr lang="ru-RU" sz="2000" dirty="0" err="1">
                <a:solidFill>
                  <a:srgbClr val="002060"/>
                </a:solidFill>
              </a:rPr>
              <a:t>Идентифициране</a:t>
            </a:r>
            <a:r>
              <a:rPr lang="ru-RU" sz="2000" dirty="0">
                <a:solidFill>
                  <a:srgbClr val="002060"/>
                </a:solidFill>
              </a:rPr>
              <a:t> на </a:t>
            </a:r>
            <a:r>
              <a:rPr lang="ru-RU" sz="2000" dirty="0" err="1">
                <a:solidFill>
                  <a:srgbClr val="002060"/>
                </a:solidFill>
              </a:rPr>
              <a:t>специфични</a:t>
            </a:r>
            <a:r>
              <a:rPr lang="ru-RU" sz="2000" dirty="0">
                <a:solidFill>
                  <a:srgbClr val="002060"/>
                </a:solidFill>
              </a:rPr>
              <a:t> </a:t>
            </a:r>
            <a:r>
              <a:rPr lang="ru-RU" sz="2000" dirty="0" err="1">
                <a:solidFill>
                  <a:srgbClr val="002060"/>
                </a:solidFill>
              </a:rPr>
              <a:t>нужди</a:t>
            </a:r>
            <a:r>
              <a:rPr lang="ru-RU" sz="2000" dirty="0">
                <a:solidFill>
                  <a:srgbClr val="002060"/>
                </a:solidFill>
              </a:rPr>
              <a:t> при </a:t>
            </a:r>
            <a:r>
              <a:rPr lang="ru-RU" sz="2000" dirty="0" err="1">
                <a:solidFill>
                  <a:srgbClr val="002060"/>
                </a:solidFill>
              </a:rPr>
              <a:t>разработването</a:t>
            </a:r>
            <a:r>
              <a:rPr lang="ru-RU" sz="2000" dirty="0">
                <a:solidFill>
                  <a:srgbClr val="002060"/>
                </a:solidFill>
              </a:rPr>
              <a:t>, </a:t>
            </a:r>
            <a:r>
              <a:rPr lang="ru-RU" sz="2000" dirty="0" err="1">
                <a:solidFill>
                  <a:srgbClr val="002060"/>
                </a:solidFill>
              </a:rPr>
              <a:t>прилагането</a:t>
            </a:r>
            <a:r>
              <a:rPr lang="ru-RU" sz="2000" dirty="0">
                <a:solidFill>
                  <a:srgbClr val="002060"/>
                </a:solidFill>
              </a:rPr>
              <a:t> или мониторинга на ПИРО, </a:t>
            </a:r>
            <a:r>
              <a:rPr lang="ru-RU" sz="2000" dirty="0" err="1">
                <a:solidFill>
                  <a:srgbClr val="002060"/>
                </a:solidFill>
              </a:rPr>
              <a:t>които</a:t>
            </a:r>
            <a:r>
              <a:rPr lang="ru-RU" sz="2000" dirty="0">
                <a:solidFill>
                  <a:srgbClr val="002060"/>
                </a:solidFill>
              </a:rPr>
              <a:t> след </a:t>
            </a:r>
            <a:r>
              <a:rPr lang="ru-RU" sz="2000" dirty="0" err="1">
                <a:solidFill>
                  <a:srgbClr val="002060"/>
                </a:solidFill>
              </a:rPr>
              <a:t>това</a:t>
            </a:r>
            <a:r>
              <a:rPr lang="ru-RU" sz="2000" dirty="0">
                <a:solidFill>
                  <a:srgbClr val="002060"/>
                </a:solidFill>
              </a:rPr>
              <a:t> се </a:t>
            </a:r>
            <a:r>
              <a:rPr lang="ru-RU" sz="2000" dirty="0" err="1">
                <a:solidFill>
                  <a:srgbClr val="002060"/>
                </a:solidFill>
              </a:rPr>
              <a:t>разглеждат</a:t>
            </a:r>
            <a:r>
              <a:rPr lang="ru-RU" sz="2000" dirty="0">
                <a:solidFill>
                  <a:srgbClr val="002060"/>
                </a:solidFill>
              </a:rPr>
              <a:t> чрез </a:t>
            </a:r>
            <a:r>
              <a:rPr lang="ru-RU" sz="2000" dirty="0" err="1">
                <a:solidFill>
                  <a:srgbClr val="002060"/>
                </a:solidFill>
              </a:rPr>
              <a:t>насочващи</a:t>
            </a:r>
            <a:r>
              <a:rPr lang="ru-RU" sz="2000" dirty="0">
                <a:solidFill>
                  <a:srgbClr val="002060"/>
                </a:solidFill>
              </a:rPr>
              <a:t> </a:t>
            </a:r>
            <a:r>
              <a:rPr lang="ru-RU" sz="2000" dirty="0" err="1">
                <a:solidFill>
                  <a:srgbClr val="002060"/>
                </a:solidFill>
              </a:rPr>
              <a:t>въпроси</a:t>
            </a:r>
            <a:r>
              <a:rPr lang="ru-RU" sz="2000" dirty="0">
                <a:solidFill>
                  <a:srgbClr val="002060"/>
                </a:solidFill>
              </a:rPr>
              <a:t>.</a:t>
            </a:r>
            <a:r>
              <a:rPr lang="en-US" sz="2000" dirty="0">
                <a:solidFill>
                  <a:srgbClr val="002060"/>
                </a:solidFill>
              </a:rPr>
              <a:t> </a:t>
            </a:r>
            <a:endParaRPr lang="bg-BG" sz="2000" dirty="0">
              <a:solidFill>
                <a:srgbClr val="002060"/>
              </a:solidFill>
            </a:endParaRPr>
          </a:p>
          <a:p>
            <a:pPr marL="285750" indent="-285750" algn="just">
              <a:buFontTx/>
              <a:buChar char="-"/>
            </a:pPr>
            <a:r>
              <a:rPr lang="ru-RU" sz="2000" dirty="0">
                <a:solidFill>
                  <a:srgbClr val="002060"/>
                </a:solidFill>
              </a:rPr>
              <a:t>Конкретна, </a:t>
            </a:r>
            <a:r>
              <a:rPr lang="ru-RU" sz="2000" dirty="0" err="1">
                <a:solidFill>
                  <a:srgbClr val="002060"/>
                </a:solidFill>
              </a:rPr>
              <a:t>персонализирана</a:t>
            </a:r>
            <a:r>
              <a:rPr lang="ru-RU" sz="2000" dirty="0">
                <a:solidFill>
                  <a:srgbClr val="002060"/>
                </a:solidFill>
              </a:rPr>
              <a:t> обратна </a:t>
            </a:r>
            <a:r>
              <a:rPr lang="ru-RU" sz="2000" dirty="0" err="1">
                <a:solidFill>
                  <a:srgbClr val="002060"/>
                </a:solidFill>
              </a:rPr>
              <a:t>връзка</a:t>
            </a:r>
            <a:r>
              <a:rPr lang="ru-RU" sz="2000" dirty="0">
                <a:solidFill>
                  <a:srgbClr val="002060"/>
                </a:solidFill>
              </a:rPr>
              <a:t>, </a:t>
            </a:r>
            <a:r>
              <a:rPr lang="ru-RU" sz="2000" dirty="0" err="1">
                <a:solidFill>
                  <a:srgbClr val="002060"/>
                </a:solidFill>
              </a:rPr>
              <a:t>добри</a:t>
            </a:r>
            <a:r>
              <a:rPr lang="ru-RU" sz="2000" dirty="0">
                <a:solidFill>
                  <a:srgbClr val="002060"/>
                </a:solidFill>
              </a:rPr>
              <a:t> практики и опит от европейски </a:t>
            </a:r>
            <a:r>
              <a:rPr lang="ru-RU" sz="2000" dirty="0" err="1">
                <a:solidFill>
                  <a:srgbClr val="002060"/>
                </a:solidFill>
              </a:rPr>
              <a:t>партньори</a:t>
            </a:r>
            <a:r>
              <a:rPr lang="ru-RU" sz="2000" dirty="0">
                <a:solidFill>
                  <a:srgbClr val="002060"/>
                </a:solidFill>
              </a:rPr>
              <a:t> за </a:t>
            </a:r>
            <a:r>
              <a:rPr lang="ru-RU" sz="2000" dirty="0" err="1">
                <a:solidFill>
                  <a:srgbClr val="002060"/>
                </a:solidFill>
              </a:rPr>
              <a:t>директно</a:t>
            </a:r>
            <a:r>
              <a:rPr lang="ru-RU" sz="2000" dirty="0">
                <a:solidFill>
                  <a:srgbClr val="002060"/>
                </a:solidFill>
              </a:rPr>
              <a:t> </a:t>
            </a:r>
            <a:r>
              <a:rPr lang="ru-RU" sz="2000" dirty="0" err="1">
                <a:solidFill>
                  <a:srgbClr val="002060"/>
                </a:solidFill>
              </a:rPr>
              <a:t>справяне</a:t>
            </a:r>
            <a:r>
              <a:rPr lang="ru-RU" sz="2000" dirty="0">
                <a:solidFill>
                  <a:srgbClr val="002060"/>
                </a:solidFill>
              </a:rPr>
              <a:t> с трите </a:t>
            </a:r>
            <a:r>
              <a:rPr lang="ru-RU" sz="2000" dirty="0" err="1">
                <a:solidFill>
                  <a:srgbClr val="002060"/>
                </a:solidFill>
              </a:rPr>
              <a:t>предизвикателства</a:t>
            </a:r>
            <a:r>
              <a:rPr lang="en-US" sz="2000" dirty="0">
                <a:solidFill>
                  <a:srgbClr val="002060"/>
                </a:solidFill>
              </a:rPr>
              <a:t>. </a:t>
            </a:r>
            <a:endParaRPr lang="bg-BG" sz="2000" dirty="0">
              <a:solidFill>
                <a:srgbClr val="002060"/>
              </a:solidFill>
            </a:endParaRPr>
          </a:p>
          <a:p>
            <a:pPr marL="285750" indent="-285750" algn="just">
              <a:buFontTx/>
              <a:buChar char="-"/>
            </a:pPr>
            <a:r>
              <a:rPr lang="ru-RU" sz="2000" dirty="0">
                <a:solidFill>
                  <a:srgbClr val="002060"/>
                </a:solidFill>
              </a:rPr>
              <a:t>Постоянна </a:t>
            </a:r>
            <a:r>
              <a:rPr lang="ru-RU" sz="2000" dirty="0" err="1">
                <a:solidFill>
                  <a:srgbClr val="002060"/>
                </a:solidFill>
              </a:rPr>
              <a:t>експертна</a:t>
            </a:r>
            <a:r>
              <a:rPr lang="ru-RU" sz="2000" dirty="0">
                <a:solidFill>
                  <a:srgbClr val="002060"/>
                </a:solidFill>
              </a:rPr>
              <a:t> </a:t>
            </a:r>
            <a:r>
              <a:rPr lang="ru-RU" sz="2000" dirty="0" err="1">
                <a:solidFill>
                  <a:srgbClr val="002060"/>
                </a:solidFill>
              </a:rPr>
              <a:t>подкрепа</a:t>
            </a:r>
            <a:r>
              <a:rPr lang="ru-RU" sz="2000" dirty="0">
                <a:solidFill>
                  <a:srgbClr val="002060"/>
                </a:solidFill>
              </a:rPr>
              <a:t>, </a:t>
            </a:r>
            <a:r>
              <a:rPr lang="ru-RU" sz="2000" dirty="0" err="1">
                <a:solidFill>
                  <a:srgbClr val="002060"/>
                </a:solidFill>
              </a:rPr>
              <a:t>насоки</a:t>
            </a:r>
            <a:r>
              <a:rPr lang="ru-RU" sz="2000" dirty="0">
                <a:solidFill>
                  <a:srgbClr val="002060"/>
                </a:solidFill>
              </a:rPr>
              <a:t> и </a:t>
            </a:r>
            <a:r>
              <a:rPr lang="ru-RU" sz="2000" dirty="0" err="1">
                <a:solidFill>
                  <a:srgbClr val="002060"/>
                </a:solidFill>
              </a:rPr>
              <a:t>съвети</a:t>
            </a:r>
            <a:r>
              <a:rPr lang="ru-RU" sz="2000" dirty="0">
                <a:solidFill>
                  <a:srgbClr val="002060"/>
                </a:solidFill>
              </a:rPr>
              <a:t> от </a:t>
            </a:r>
            <a:r>
              <a:rPr lang="ru-RU" sz="2000" dirty="0" err="1">
                <a:solidFill>
                  <a:srgbClr val="002060"/>
                </a:solidFill>
              </a:rPr>
              <a:t>екипа</a:t>
            </a:r>
            <a:r>
              <a:rPr lang="ru-RU" sz="2000" dirty="0">
                <a:solidFill>
                  <a:srgbClr val="002060"/>
                </a:solidFill>
              </a:rPr>
              <a:t> от </a:t>
            </a:r>
            <a:r>
              <a:rPr lang="ru-RU" sz="2000" dirty="0" err="1">
                <a:solidFill>
                  <a:srgbClr val="002060"/>
                </a:solidFill>
              </a:rPr>
              <a:t>одобрени</a:t>
            </a:r>
            <a:r>
              <a:rPr lang="ru-RU" sz="2000" dirty="0">
                <a:solidFill>
                  <a:srgbClr val="002060"/>
                </a:solidFill>
              </a:rPr>
              <a:t> </a:t>
            </a:r>
            <a:r>
              <a:rPr lang="ru-RU" sz="2000" dirty="0" err="1">
                <a:solidFill>
                  <a:srgbClr val="002060"/>
                </a:solidFill>
              </a:rPr>
              <a:t>експерти</a:t>
            </a:r>
            <a:r>
              <a:rPr lang="ru-RU" sz="2000" dirty="0">
                <a:solidFill>
                  <a:srgbClr val="002060"/>
                </a:solidFill>
              </a:rPr>
              <a:t> на EUI </a:t>
            </a:r>
            <a:r>
              <a:rPr lang="ru-RU" sz="2000" dirty="0" err="1">
                <a:solidFill>
                  <a:srgbClr val="002060"/>
                </a:solidFill>
              </a:rPr>
              <a:t>преди</a:t>
            </a:r>
            <a:r>
              <a:rPr lang="ru-RU" sz="2000" dirty="0">
                <a:solidFill>
                  <a:srgbClr val="002060"/>
                </a:solidFill>
              </a:rPr>
              <a:t>, по </a:t>
            </a:r>
            <a:r>
              <a:rPr lang="ru-RU" sz="2000" dirty="0" err="1">
                <a:solidFill>
                  <a:srgbClr val="002060"/>
                </a:solidFill>
              </a:rPr>
              <a:t>време</a:t>
            </a:r>
            <a:r>
              <a:rPr lang="ru-RU" sz="2000" dirty="0">
                <a:solidFill>
                  <a:srgbClr val="002060"/>
                </a:solidFill>
              </a:rPr>
              <a:t> и след </a:t>
            </a:r>
            <a:r>
              <a:rPr lang="ru-RU" sz="2000">
                <a:solidFill>
                  <a:srgbClr val="002060"/>
                </a:solidFill>
              </a:rPr>
              <a:t>събитието</a:t>
            </a:r>
            <a:r>
              <a:rPr lang="en-US" sz="2000">
                <a:solidFill>
                  <a:srgbClr val="002060"/>
                </a:solidFill>
              </a:rPr>
              <a:t>. </a:t>
            </a:r>
            <a:endParaRPr lang="bg-BG" sz="2000" dirty="0">
              <a:solidFill>
                <a:srgbClr val="002060"/>
              </a:solidFill>
            </a:endParaRPr>
          </a:p>
          <a:p>
            <a:pPr algn="just"/>
            <a:r>
              <a:rPr lang="bg-BG" sz="2000" b="1" dirty="0">
                <a:solidFill>
                  <a:srgbClr val="002060"/>
                </a:solidFill>
              </a:rPr>
              <a:t>За рецензенти</a:t>
            </a:r>
          </a:p>
          <a:p>
            <a:pPr marL="285750" indent="-285750" algn="just">
              <a:buFontTx/>
              <a:buChar char="-"/>
            </a:pPr>
            <a:r>
              <a:rPr lang="ru-RU" sz="2000" dirty="0" err="1">
                <a:solidFill>
                  <a:srgbClr val="002060"/>
                </a:solidFill>
              </a:rPr>
              <a:t>Рецензентите</a:t>
            </a:r>
            <a:r>
              <a:rPr lang="ru-RU" sz="2000" dirty="0">
                <a:solidFill>
                  <a:srgbClr val="002060"/>
                </a:solidFill>
              </a:rPr>
              <a:t> подкрепят и </a:t>
            </a:r>
            <a:r>
              <a:rPr lang="ru-RU" sz="2000" dirty="0" err="1">
                <a:solidFill>
                  <a:srgbClr val="002060"/>
                </a:solidFill>
              </a:rPr>
              <a:t>вдъхновяват</a:t>
            </a:r>
            <a:r>
              <a:rPr lang="ru-RU" sz="2000" dirty="0">
                <a:solidFill>
                  <a:srgbClr val="002060"/>
                </a:solidFill>
              </a:rPr>
              <a:t> с опита си, но и учат от </a:t>
            </a:r>
            <a:r>
              <a:rPr lang="ru-RU" sz="2000" dirty="0" err="1">
                <a:solidFill>
                  <a:srgbClr val="002060"/>
                </a:solidFill>
              </a:rPr>
              <a:t>другите</a:t>
            </a:r>
            <a:r>
              <a:rPr lang="ru-RU" sz="2000" dirty="0">
                <a:solidFill>
                  <a:srgbClr val="002060"/>
                </a:solidFill>
              </a:rPr>
              <a:t> </a:t>
            </a:r>
            <a:r>
              <a:rPr lang="ru-RU" sz="2000" dirty="0" err="1">
                <a:solidFill>
                  <a:srgbClr val="002060"/>
                </a:solidFill>
              </a:rPr>
              <a:t>градове</a:t>
            </a:r>
            <a:r>
              <a:rPr lang="ru-RU" sz="2000" dirty="0">
                <a:solidFill>
                  <a:srgbClr val="002060"/>
                </a:solidFill>
              </a:rPr>
              <a:t> - </a:t>
            </a:r>
            <a:r>
              <a:rPr lang="ru-RU" sz="2000" dirty="0" err="1">
                <a:solidFill>
                  <a:srgbClr val="002060"/>
                </a:solidFill>
              </a:rPr>
              <a:t>процесът</a:t>
            </a:r>
            <a:r>
              <a:rPr lang="ru-RU" sz="2000" dirty="0">
                <a:solidFill>
                  <a:srgbClr val="002060"/>
                </a:solidFill>
              </a:rPr>
              <a:t> </a:t>
            </a:r>
            <a:r>
              <a:rPr lang="ru-RU" sz="2000" dirty="0" err="1">
                <a:solidFill>
                  <a:srgbClr val="002060"/>
                </a:solidFill>
              </a:rPr>
              <a:t>винаги</a:t>
            </a:r>
            <a:r>
              <a:rPr lang="ru-RU" sz="2000" dirty="0">
                <a:solidFill>
                  <a:srgbClr val="002060"/>
                </a:solidFill>
              </a:rPr>
              <a:t> е </a:t>
            </a:r>
            <a:r>
              <a:rPr lang="ru-RU" sz="2000" dirty="0" err="1">
                <a:solidFill>
                  <a:srgbClr val="002060"/>
                </a:solidFill>
              </a:rPr>
              <a:t>двупосочен</a:t>
            </a:r>
            <a:r>
              <a:rPr lang="en-US" sz="2000" dirty="0">
                <a:solidFill>
                  <a:srgbClr val="002060"/>
                </a:solidFill>
              </a:rPr>
              <a:t>.</a:t>
            </a:r>
            <a:endParaRPr lang="bg-BG" sz="2000" dirty="0">
              <a:solidFill>
                <a:srgbClr val="002060"/>
              </a:solidFill>
            </a:endParaRPr>
          </a:p>
          <a:p>
            <a:pPr marL="2571750" lvl="5" indent="-285750" algn="just">
              <a:buFontTx/>
              <a:buChar char="-"/>
            </a:pPr>
            <a:r>
              <a:rPr lang="ru-RU" sz="2000" dirty="0">
                <a:solidFill>
                  <a:srgbClr val="002060"/>
                </a:solidFill>
              </a:rPr>
              <a:t>Чрез </a:t>
            </a:r>
            <a:r>
              <a:rPr lang="ru-RU" sz="2000" dirty="0" err="1">
                <a:solidFill>
                  <a:srgbClr val="002060"/>
                </a:solidFill>
              </a:rPr>
              <a:t>процеса</a:t>
            </a:r>
            <a:r>
              <a:rPr lang="ru-RU" sz="2000" dirty="0">
                <a:solidFill>
                  <a:srgbClr val="002060"/>
                </a:solidFill>
              </a:rPr>
              <a:t> на </a:t>
            </a:r>
            <a:r>
              <a:rPr lang="ru-RU" sz="2000" dirty="0" err="1">
                <a:solidFill>
                  <a:srgbClr val="002060"/>
                </a:solidFill>
              </a:rPr>
              <a:t>споделяне</a:t>
            </a:r>
            <a:r>
              <a:rPr lang="ru-RU" sz="2000" dirty="0">
                <a:solidFill>
                  <a:srgbClr val="002060"/>
                </a:solidFill>
              </a:rPr>
              <a:t> на </a:t>
            </a:r>
            <a:r>
              <a:rPr lang="ru-RU" sz="2000" dirty="0" err="1">
                <a:solidFill>
                  <a:srgbClr val="002060"/>
                </a:solidFill>
              </a:rPr>
              <a:t>собствените</a:t>
            </a:r>
            <a:r>
              <a:rPr lang="ru-RU" sz="2000" dirty="0">
                <a:solidFill>
                  <a:srgbClr val="002060"/>
                </a:solidFill>
              </a:rPr>
              <a:t> си подходи и практики, </a:t>
            </a:r>
            <a:r>
              <a:rPr lang="ru-RU" sz="2000" dirty="0" err="1">
                <a:solidFill>
                  <a:srgbClr val="002060"/>
                </a:solidFill>
              </a:rPr>
              <a:t>рецензентите</a:t>
            </a:r>
            <a:r>
              <a:rPr lang="ru-RU" sz="2000" dirty="0">
                <a:solidFill>
                  <a:srgbClr val="002060"/>
                </a:solidFill>
              </a:rPr>
              <a:t> се </a:t>
            </a:r>
            <a:r>
              <a:rPr lang="ru-RU" sz="2000" dirty="0" err="1">
                <a:solidFill>
                  <a:srgbClr val="002060"/>
                </a:solidFill>
              </a:rPr>
              <a:t>насърчават</a:t>
            </a:r>
            <a:r>
              <a:rPr lang="ru-RU" sz="2000" dirty="0">
                <a:solidFill>
                  <a:srgbClr val="002060"/>
                </a:solidFill>
              </a:rPr>
              <a:t> да </a:t>
            </a:r>
            <a:r>
              <a:rPr lang="ru-RU" sz="2000" dirty="0" err="1">
                <a:solidFill>
                  <a:srgbClr val="002060"/>
                </a:solidFill>
              </a:rPr>
              <a:t>разсъждават</a:t>
            </a:r>
            <a:r>
              <a:rPr lang="ru-RU" sz="2000" dirty="0">
                <a:solidFill>
                  <a:srgbClr val="002060"/>
                </a:solidFill>
              </a:rPr>
              <a:t> критично </a:t>
            </a:r>
            <a:r>
              <a:rPr lang="ru-RU" sz="2000" dirty="0" err="1">
                <a:solidFill>
                  <a:srgbClr val="002060"/>
                </a:solidFill>
              </a:rPr>
              <a:t>върху</a:t>
            </a:r>
            <a:r>
              <a:rPr lang="ru-RU" sz="2000" dirty="0">
                <a:solidFill>
                  <a:srgbClr val="002060"/>
                </a:solidFill>
              </a:rPr>
              <a:t> </a:t>
            </a:r>
            <a:r>
              <a:rPr lang="ru-RU" sz="2000" dirty="0" err="1">
                <a:solidFill>
                  <a:srgbClr val="002060"/>
                </a:solidFill>
              </a:rPr>
              <a:t>собствените</a:t>
            </a:r>
            <a:r>
              <a:rPr lang="ru-RU" sz="2000" dirty="0">
                <a:solidFill>
                  <a:srgbClr val="002060"/>
                </a:solidFill>
              </a:rPr>
              <a:t> си успехи и </a:t>
            </a:r>
            <a:r>
              <a:rPr lang="ru-RU" sz="2000" dirty="0" err="1">
                <a:solidFill>
                  <a:srgbClr val="002060"/>
                </a:solidFill>
              </a:rPr>
              <a:t>оставащите</a:t>
            </a:r>
            <a:r>
              <a:rPr lang="ru-RU" sz="2000" dirty="0">
                <a:solidFill>
                  <a:srgbClr val="002060"/>
                </a:solidFill>
              </a:rPr>
              <a:t> </a:t>
            </a:r>
            <a:r>
              <a:rPr lang="ru-RU" sz="2000" dirty="0" err="1">
                <a:solidFill>
                  <a:srgbClr val="002060"/>
                </a:solidFill>
              </a:rPr>
              <a:t>предизвикателства</a:t>
            </a:r>
            <a:r>
              <a:rPr lang="ru-RU" sz="2000" dirty="0">
                <a:solidFill>
                  <a:srgbClr val="002060"/>
                </a:solidFill>
              </a:rPr>
              <a:t>.</a:t>
            </a:r>
          </a:p>
          <a:p>
            <a:pPr marL="2571750" lvl="5" indent="-285750" algn="just">
              <a:buFontTx/>
              <a:buChar char="-"/>
            </a:pPr>
            <a:r>
              <a:rPr lang="ru-RU" sz="2000" dirty="0">
                <a:solidFill>
                  <a:srgbClr val="002060"/>
                </a:solidFill>
              </a:rPr>
              <a:t>EUI </a:t>
            </a:r>
            <a:r>
              <a:rPr lang="ru-RU" sz="2000" dirty="0" err="1">
                <a:solidFill>
                  <a:srgbClr val="002060"/>
                </a:solidFill>
              </a:rPr>
              <a:t>връчва</a:t>
            </a:r>
            <a:r>
              <a:rPr lang="ru-RU" sz="2000" dirty="0">
                <a:solidFill>
                  <a:srgbClr val="002060"/>
                </a:solidFill>
              </a:rPr>
              <a:t> </a:t>
            </a:r>
            <a:r>
              <a:rPr lang="ru-RU" sz="2000" dirty="0" err="1">
                <a:solidFill>
                  <a:srgbClr val="002060"/>
                </a:solidFill>
              </a:rPr>
              <a:t>сертификати</a:t>
            </a:r>
            <a:r>
              <a:rPr lang="ru-RU" sz="2000" dirty="0">
                <a:solidFill>
                  <a:srgbClr val="002060"/>
                </a:solidFill>
              </a:rPr>
              <a:t> на </a:t>
            </a:r>
            <a:r>
              <a:rPr lang="ru-RU" sz="2000" dirty="0" err="1">
                <a:solidFill>
                  <a:srgbClr val="002060"/>
                </a:solidFill>
              </a:rPr>
              <a:t>всеки</a:t>
            </a:r>
            <a:r>
              <a:rPr lang="ru-RU" sz="2000" dirty="0">
                <a:solidFill>
                  <a:srgbClr val="002060"/>
                </a:solidFill>
              </a:rPr>
              <a:t> </a:t>
            </a:r>
            <a:r>
              <a:rPr lang="ru-RU" sz="2000" dirty="0" err="1">
                <a:solidFill>
                  <a:srgbClr val="002060"/>
                </a:solidFill>
              </a:rPr>
              <a:t>експерт</a:t>
            </a:r>
            <a:r>
              <a:rPr lang="ru-RU" sz="2000" dirty="0">
                <a:solidFill>
                  <a:srgbClr val="002060"/>
                </a:solidFill>
              </a:rPr>
              <a:t> след </a:t>
            </a:r>
            <a:r>
              <a:rPr lang="ru-RU" sz="2000" dirty="0" err="1">
                <a:solidFill>
                  <a:srgbClr val="002060"/>
                </a:solidFill>
              </a:rPr>
              <a:t>събитието</a:t>
            </a:r>
            <a:endParaRPr lang="en-US" sz="2000" dirty="0">
              <a:solidFill>
                <a:srgbClr val="002060"/>
              </a:solidFill>
            </a:endParaRPr>
          </a:p>
        </p:txBody>
      </p:sp>
      <p:sp>
        <p:nvSpPr>
          <p:cNvPr id="24" name="Title 1">
            <a:extLst>
              <a:ext uri="{FF2B5EF4-FFF2-40B4-BE49-F238E27FC236}">
                <a16:creationId xmlns:a16="http://schemas.microsoft.com/office/drawing/2014/main" id="{85DCD999-1B04-440D-2E8F-D04144793666}"/>
              </a:ext>
            </a:extLst>
          </p:cNvPr>
          <p:cNvSpPr txBox="1">
            <a:spLocks/>
          </p:cNvSpPr>
          <p:nvPr/>
        </p:nvSpPr>
        <p:spPr>
          <a:xfrm>
            <a:off x="838199" y="365125"/>
            <a:ext cx="10363199" cy="1184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pPr lvl="0">
              <a:defRPr/>
            </a:pPr>
            <a:r>
              <a:rPr lang="bg-BG" dirty="0">
                <a:solidFill>
                  <a:srgbClr val="1CAF96"/>
                </a:solidFill>
                <a:latin typeface="Ubuntu" panose="020B0504030602030204" pitchFamily="34" charset="0"/>
              </a:rPr>
              <a:t>Защо партньорският преглед може да е от полза за вас</a:t>
            </a:r>
            <a:r>
              <a:rPr kumimoji="0" lang="en-US" b="1" i="0" u="none" strike="noStrike" kern="1200" cap="none" spc="0" normalizeH="0" baseline="0" noProof="0" dirty="0">
                <a:ln>
                  <a:noFill/>
                </a:ln>
                <a:solidFill>
                  <a:srgbClr val="1CAF96"/>
                </a:solidFill>
                <a:effectLst/>
                <a:uLnTx/>
                <a:uFillTx/>
                <a:latin typeface="Ubuntu" panose="020B0504030602030204" pitchFamily="34" charset="0"/>
                <a:ea typeface="+mj-ea"/>
                <a:cs typeface="+mj-cs"/>
              </a:rPr>
              <a:t>?</a:t>
            </a:r>
            <a:endParaRPr kumimoji="0" lang="en-US" b="1" i="0" u="none" strike="noStrike" kern="1200" cap="none" spc="0" normalizeH="0" baseline="0" noProof="0" dirty="0">
              <a:ln>
                <a:noFill/>
              </a:ln>
              <a:solidFill>
                <a:srgbClr val="1CAF96"/>
              </a:solidFill>
              <a:effectLst/>
              <a:uLnTx/>
              <a:uFillTx/>
              <a:latin typeface="Tahoma"/>
              <a:ea typeface="+mj-ea"/>
              <a:cs typeface="+mj-cs"/>
            </a:endParaRPr>
          </a:p>
        </p:txBody>
      </p:sp>
    </p:spTree>
    <p:extLst>
      <p:ext uri="{BB962C8B-B14F-4D97-AF65-F5344CB8AC3E}">
        <p14:creationId xmlns:p14="http://schemas.microsoft.com/office/powerpoint/2010/main" val="97562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FE725-CBB1-E008-98DB-6FB39D18884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7734AC-C9FA-844B-FC18-6439F88B3416}"/>
              </a:ext>
            </a:extLst>
          </p:cNvPr>
          <p:cNvSpPr/>
          <p:nvPr/>
        </p:nvSpPr>
        <p:spPr>
          <a:xfrm>
            <a:off x="0" y="-27886"/>
            <a:ext cx="12192000" cy="685799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11AC83BC-D682-43BD-C6E7-9BA8B0A82059}"/>
              </a:ext>
            </a:extLst>
          </p:cNvPr>
          <p:cNvSpPr/>
          <p:nvPr/>
        </p:nvSpPr>
        <p:spPr>
          <a:xfrm>
            <a:off x="533265" y="1627701"/>
            <a:ext cx="497310" cy="450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Ubuntu" panose="020B0504030602030204" pitchFamily="34" charset="0"/>
                <a:ea typeface="+mn-ea"/>
                <a:cs typeface="+mn-cs"/>
                <a:sym typeface="Arial"/>
              </a:rPr>
              <a:t>1</a:t>
            </a:r>
          </a:p>
        </p:txBody>
      </p:sp>
      <p:sp>
        <p:nvSpPr>
          <p:cNvPr id="14" name="Google Shape;119;p11">
            <a:extLst>
              <a:ext uri="{FF2B5EF4-FFF2-40B4-BE49-F238E27FC236}">
                <a16:creationId xmlns:a16="http://schemas.microsoft.com/office/drawing/2014/main" id="{B27ED4B9-12EC-1551-A630-268C98BA5564}"/>
              </a:ext>
            </a:extLst>
          </p:cNvPr>
          <p:cNvSpPr txBox="1"/>
          <p:nvPr/>
        </p:nvSpPr>
        <p:spPr>
          <a:xfrm>
            <a:off x="259612" y="-51111"/>
            <a:ext cx="12192000" cy="584735"/>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sz="3200" b="1" kern="0" dirty="0">
                <a:solidFill>
                  <a:srgbClr val="FFFFFF"/>
                </a:solidFill>
                <a:latin typeface="Ubuntu" panose="020B0504030602030204" pitchFamily="34" charset="0"/>
                <a:ea typeface="Tahoma"/>
                <a:cs typeface="Tahoma"/>
                <a:sym typeface="Tahoma"/>
              </a:rPr>
              <a:t>Нововъведения</a:t>
            </a:r>
            <a:endParaRPr kumimoji="0" sz="3200" b="0" i="0" u="none" strike="noStrike" kern="0" cap="none" spc="0" normalizeH="0" baseline="0" noProof="0" dirty="0">
              <a:ln>
                <a:noFill/>
              </a:ln>
              <a:solidFill>
                <a:srgbClr val="FFFFFF"/>
              </a:solidFill>
              <a:effectLst/>
              <a:uLnTx/>
              <a:uFillTx/>
              <a:latin typeface="Ubuntu" panose="020B0504030602030204" pitchFamily="34" charset="0"/>
              <a:cs typeface="Arial"/>
              <a:sym typeface="Arial"/>
            </a:endParaRPr>
          </a:p>
        </p:txBody>
      </p:sp>
      <p:sp>
        <p:nvSpPr>
          <p:cNvPr id="24" name="Rectangle: Rounded Corners 23">
            <a:extLst>
              <a:ext uri="{FF2B5EF4-FFF2-40B4-BE49-F238E27FC236}">
                <a16:creationId xmlns:a16="http://schemas.microsoft.com/office/drawing/2014/main" id="{2CA84760-65AE-5417-6B84-DA6CC28823D3}"/>
              </a:ext>
            </a:extLst>
          </p:cNvPr>
          <p:cNvSpPr/>
          <p:nvPr/>
        </p:nvSpPr>
        <p:spPr>
          <a:xfrm>
            <a:off x="1133453" y="703725"/>
            <a:ext cx="9938738" cy="538896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Clr>
                <a:srgbClr val="000000"/>
              </a:buClr>
              <a:defRPr/>
            </a:pPr>
            <a:r>
              <a:rPr lang="ru-RU" b="1" kern="0" dirty="0" err="1">
                <a:solidFill>
                  <a:srgbClr val="0C114D"/>
                </a:solidFill>
                <a:latin typeface="Ubuntu" panose="020B0504030602030204" pitchFamily="34" charset="0"/>
                <a:sym typeface="Arial"/>
              </a:rPr>
              <a:t>Специфични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тематични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прегледи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първото</a:t>
            </a:r>
            <a:r>
              <a:rPr lang="ru-RU" b="1" kern="0" dirty="0">
                <a:solidFill>
                  <a:srgbClr val="0C114D"/>
                </a:solidFill>
                <a:latin typeface="Ubuntu" panose="020B0504030602030204" pitchFamily="34" charset="0"/>
                <a:sym typeface="Arial"/>
              </a:rPr>
              <a:t> от </a:t>
            </a:r>
            <a:r>
              <a:rPr lang="ru-RU" b="1" kern="0" dirty="0" err="1">
                <a:solidFill>
                  <a:srgbClr val="0C114D"/>
                </a:solidFill>
                <a:latin typeface="Ubuntu" panose="020B0504030602030204" pitchFamily="34" charset="0"/>
                <a:sym typeface="Arial"/>
              </a:rPr>
              <a:t>този</a:t>
            </a:r>
            <a:r>
              <a:rPr lang="ru-RU" b="1" kern="0" dirty="0">
                <a:solidFill>
                  <a:srgbClr val="0C114D"/>
                </a:solidFill>
                <a:latin typeface="Ubuntu" panose="020B0504030602030204" pitchFamily="34" charset="0"/>
                <a:sym typeface="Arial"/>
              </a:rPr>
              <a:t> род в Перуджа </a:t>
            </a:r>
            <a:r>
              <a:rPr lang="ru-RU" b="1" kern="0" dirty="0" err="1">
                <a:solidFill>
                  <a:srgbClr val="0C114D"/>
                </a:solidFill>
                <a:latin typeface="Ubuntu" panose="020B0504030602030204" pitchFamily="34" charset="0"/>
                <a:sym typeface="Arial"/>
              </a:rPr>
              <a:t>този</a:t>
            </a:r>
            <a:r>
              <a:rPr lang="ru-RU" b="1" kern="0" dirty="0">
                <a:solidFill>
                  <a:srgbClr val="0C114D"/>
                </a:solidFill>
                <a:latin typeface="Ubuntu" panose="020B0504030602030204" pitchFamily="34" charset="0"/>
                <a:sym typeface="Arial"/>
              </a:rPr>
              <a:t> юли </a:t>
            </a:r>
            <a:r>
              <a:rPr lang="ru-RU" b="1" kern="0" dirty="0" err="1">
                <a:solidFill>
                  <a:srgbClr val="0C114D"/>
                </a:solidFill>
                <a:latin typeface="Ubuntu" panose="020B0504030602030204" pitchFamily="34" charset="0"/>
                <a:sym typeface="Arial"/>
              </a:rPr>
              <a:t>т.г</a:t>
            </a:r>
            <a:r>
              <a:rPr lang="ru-RU" b="1" kern="0" dirty="0">
                <a:solidFill>
                  <a:srgbClr val="0C114D"/>
                </a:solidFill>
                <a:latin typeface="Ubuntu" panose="020B0504030602030204" pitchFamily="34" charset="0"/>
                <a:sym typeface="Arial"/>
              </a:rPr>
              <a:t>.</a:t>
            </a:r>
          </a:p>
          <a:p>
            <a:pPr lvl="0">
              <a:buClr>
                <a:srgbClr val="000000"/>
              </a:buClr>
              <a:defRPr/>
            </a:pPr>
            <a:r>
              <a:rPr lang="ru-RU" b="1" kern="0" dirty="0" err="1">
                <a:solidFill>
                  <a:srgbClr val="0C114D"/>
                </a:solidFill>
                <a:latin typeface="Ubuntu" panose="020B0504030602030204" pitchFamily="34" charset="0"/>
                <a:sym typeface="Arial"/>
              </a:rPr>
              <a:t>Събра</a:t>
            </a:r>
            <a:r>
              <a:rPr lang="ru-RU" b="1" kern="0" dirty="0">
                <a:solidFill>
                  <a:srgbClr val="0C114D"/>
                </a:solidFill>
                <a:latin typeface="Ubuntu" panose="020B0504030602030204" pitchFamily="34" charset="0"/>
                <a:sym typeface="Arial"/>
              </a:rPr>
              <a:t> под формата на </a:t>
            </a:r>
            <a:r>
              <a:rPr lang="ru-RU" b="1" kern="0" dirty="0" err="1">
                <a:solidFill>
                  <a:srgbClr val="0C114D"/>
                </a:solidFill>
                <a:latin typeface="Ubuntu" panose="020B0504030602030204" pitchFamily="34" charset="0"/>
                <a:sym typeface="Arial"/>
              </a:rPr>
              <a:t>уъркшоп</a:t>
            </a:r>
            <a:r>
              <a:rPr lang="ru-RU" b="1" kern="0" dirty="0">
                <a:solidFill>
                  <a:srgbClr val="0C114D"/>
                </a:solidFill>
                <a:latin typeface="Ubuntu" panose="020B0504030602030204" pitchFamily="34" charset="0"/>
                <a:sym typeface="Arial"/>
              </a:rPr>
              <a:t> 4 града – </a:t>
            </a:r>
            <a:r>
              <a:rPr lang="ru-RU" b="1" kern="0" dirty="0" err="1">
                <a:solidFill>
                  <a:srgbClr val="0C114D"/>
                </a:solidFill>
                <a:latin typeface="Ubuntu" panose="020B0504030602030204" pitchFamily="34" charset="0"/>
                <a:sym typeface="Arial"/>
              </a:rPr>
              <a:t>градски</a:t>
            </a:r>
            <a:r>
              <a:rPr lang="ru-RU" b="1" kern="0" dirty="0">
                <a:solidFill>
                  <a:srgbClr val="0C114D"/>
                </a:solidFill>
                <a:latin typeface="Ubuntu" panose="020B0504030602030204" pitchFamily="34" charset="0"/>
                <a:sym typeface="Arial"/>
              </a:rPr>
              <a:t> и </a:t>
            </a:r>
            <a:r>
              <a:rPr lang="ru-RU" b="1" kern="0" dirty="0" err="1">
                <a:solidFill>
                  <a:srgbClr val="0C114D"/>
                </a:solidFill>
                <a:latin typeface="Ubuntu" panose="020B0504030602030204" pitchFamily="34" charset="0"/>
                <a:sym typeface="Arial"/>
              </a:rPr>
              <a:t>селски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райони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обединени</a:t>
            </a:r>
            <a:r>
              <a:rPr lang="ru-RU" b="1" kern="0" dirty="0">
                <a:solidFill>
                  <a:srgbClr val="0C114D"/>
                </a:solidFill>
                <a:latin typeface="Ubuntu" panose="020B0504030602030204" pitchFamily="34" charset="0"/>
                <a:sym typeface="Arial"/>
              </a:rPr>
              <a:t> под </a:t>
            </a:r>
            <a:r>
              <a:rPr lang="ru-RU" b="1" kern="0" dirty="0" err="1">
                <a:solidFill>
                  <a:srgbClr val="0C114D"/>
                </a:solidFill>
                <a:latin typeface="Ubuntu" panose="020B0504030602030204" pitchFamily="34" charset="0"/>
                <a:sym typeface="Arial"/>
              </a:rPr>
              <a:t>темата</a:t>
            </a:r>
            <a:r>
              <a:rPr lang="ru-RU" b="1" kern="0" dirty="0">
                <a:solidFill>
                  <a:srgbClr val="0C114D"/>
                </a:solidFill>
                <a:latin typeface="Ubuntu" panose="020B0504030602030204" pitchFamily="34" charset="0"/>
                <a:sym typeface="Arial"/>
              </a:rPr>
              <a:t> за </a:t>
            </a:r>
            <a:r>
              <a:rPr lang="ru-RU" b="1" kern="0" dirty="0" err="1">
                <a:solidFill>
                  <a:srgbClr val="0C114D"/>
                </a:solidFill>
                <a:latin typeface="Ubuntu" panose="020B0504030602030204" pitchFamily="34" charset="0"/>
                <a:sym typeface="Arial"/>
              </a:rPr>
              <a:t>връзката</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градск-селски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райони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са</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обсъдени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специфични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въпроси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като</a:t>
            </a:r>
            <a:r>
              <a:rPr lang="ru-RU" b="1" kern="0" dirty="0">
                <a:solidFill>
                  <a:srgbClr val="0C114D"/>
                </a:solidFill>
                <a:latin typeface="Ubuntu" panose="020B0504030602030204" pitchFamily="34" charset="0"/>
                <a:sym typeface="Arial"/>
              </a:rPr>
              <a:t> управление, </a:t>
            </a:r>
            <a:r>
              <a:rPr lang="ru-RU" b="1" kern="0" dirty="0" err="1">
                <a:solidFill>
                  <a:srgbClr val="0C114D"/>
                </a:solidFill>
                <a:latin typeface="Ubuntu" panose="020B0504030602030204" pitchFamily="34" charset="0"/>
                <a:sym typeface="Arial"/>
              </a:rPr>
              <a:t>финансиране</a:t>
            </a:r>
            <a:r>
              <a:rPr lang="ru-RU" b="1" kern="0" dirty="0">
                <a:solidFill>
                  <a:srgbClr val="0C114D"/>
                </a:solidFill>
                <a:latin typeface="Ubuntu" panose="020B0504030602030204" pitchFamily="34" charset="0"/>
                <a:sym typeface="Arial"/>
              </a:rPr>
              <a:t>, участие на </a:t>
            </a:r>
            <a:r>
              <a:rPr lang="ru-RU" b="1" kern="0" dirty="0" err="1">
                <a:solidFill>
                  <a:srgbClr val="0C114D"/>
                </a:solidFill>
                <a:latin typeface="Ubuntu" panose="020B0504030602030204" pitchFamily="34" charset="0"/>
                <a:sym typeface="Arial"/>
              </a:rPr>
              <a:t>заинтересовани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страни</a:t>
            </a:r>
            <a:r>
              <a:rPr lang="ru-RU" b="1" kern="0" dirty="0">
                <a:solidFill>
                  <a:srgbClr val="0C114D"/>
                </a:solidFill>
                <a:latin typeface="Ubuntu" panose="020B0504030602030204" pitchFamily="34" charset="0"/>
                <a:sym typeface="Arial"/>
              </a:rPr>
              <a:t> в </a:t>
            </a:r>
            <a:r>
              <a:rPr lang="ru-RU" b="1" kern="0" dirty="0" err="1">
                <a:solidFill>
                  <a:srgbClr val="0C114D"/>
                </a:solidFill>
                <a:latin typeface="Ubuntu" panose="020B0504030602030204" pitchFamily="34" charset="0"/>
                <a:sym typeface="Arial"/>
              </a:rPr>
              <a:t>Стратегиите</a:t>
            </a:r>
            <a:r>
              <a:rPr lang="ru-RU" b="1" kern="0" dirty="0">
                <a:solidFill>
                  <a:srgbClr val="0C114D"/>
                </a:solidFill>
                <a:latin typeface="Ubuntu" panose="020B0504030602030204" pitchFamily="34" charset="0"/>
                <a:sym typeface="Arial"/>
              </a:rPr>
              <a:t> за устойчиво управление</a:t>
            </a:r>
            <a:endParaRPr lang="en-US" b="1" kern="0" dirty="0">
              <a:solidFill>
                <a:srgbClr val="0C114D"/>
              </a:solidFill>
              <a:latin typeface="Ubuntu" panose="020B0504030602030204" pitchFamily="34" charset="0"/>
              <a:sym typeface="Arial"/>
            </a:endParaRPr>
          </a:p>
          <a:p>
            <a:pPr lvl="0">
              <a:buClr>
                <a:srgbClr val="000000"/>
              </a:buClr>
              <a:defRPr/>
            </a:pPr>
            <a:endParaRPr lang="en-US" b="1" kern="0" dirty="0">
              <a:solidFill>
                <a:srgbClr val="0C114D"/>
              </a:solidFill>
              <a:latin typeface="Ubuntu" panose="020B0504030602030204" pitchFamily="34" charset="0"/>
              <a:sym typeface="Arial"/>
            </a:endParaRPr>
          </a:p>
          <a:p>
            <a:pPr>
              <a:buClr>
                <a:srgbClr val="000000"/>
              </a:buClr>
              <a:defRPr/>
            </a:pPr>
            <a:r>
              <a:rPr lang="ru-RU" b="1" kern="0" dirty="0" err="1">
                <a:solidFill>
                  <a:srgbClr val="0C114D"/>
                </a:solidFill>
                <a:latin typeface="Ubuntu" panose="020B0504030602030204" pitchFamily="34" charset="0"/>
                <a:sym typeface="Arial"/>
              </a:rPr>
              <a:t>Удължаване</a:t>
            </a:r>
            <a:r>
              <a:rPr lang="ru-RU" b="1" kern="0" dirty="0">
                <a:solidFill>
                  <a:srgbClr val="0C114D"/>
                </a:solidFill>
                <a:latin typeface="Ubuntu" panose="020B0504030602030204" pitchFamily="34" charset="0"/>
                <a:sym typeface="Arial"/>
              </a:rPr>
              <a:t> на </a:t>
            </a:r>
            <a:r>
              <a:rPr lang="ru-RU" b="1" kern="0" dirty="0" err="1">
                <a:solidFill>
                  <a:srgbClr val="0C114D"/>
                </a:solidFill>
                <a:latin typeface="Ubuntu" panose="020B0504030602030204" pitchFamily="34" charset="0"/>
                <a:sym typeface="Arial"/>
              </a:rPr>
              <a:t>продължителността</a:t>
            </a:r>
            <a:r>
              <a:rPr lang="ru-RU" b="1" kern="0" dirty="0">
                <a:solidFill>
                  <a:srgbClr val="0C114D"/>
                </a:solidFill>
                <a:latin typeface="Ubuntu" panose="020B0504030602030204" pitchFamily="34" charset="0"/>
                <a:sym typeface="Arial"/>
              </a:rPr>
              <a:t> и </a:t>
            </a:r>
            <a:r>
              <a:rPr lang="ru-RU" b="1" kern="0" dirty="0" err="1">
                <a:solidFill>
                  <a:srgbClr val="0C114D"/>
                </a:solidFill>
                <a:latin typeface="Ubuntu" panose="020B0504030602030204" pitchFamily="34" charset="0"/>
                <a:sym typeface="Arial"/>
              </a:rPr>
              <a:t>включване</a:t>
            </a:r>
            <a:r>
              <a:rPr lang="ru-RU" b="1" kern="0" dirty="0">
                <a:solidFill>
                  <a:srgbClr val="0C114D"/>
                </a:solidFill>
                <a:latin typeface="Ubuntu" panose="020B0504030602030204" pitchFamily="34" charset="0"/>
                <a:sym typeface="Arial"/>
              </a:rPr>
              <a:t> на </a:t>
            </a:r>
            <a:r>
              <a:rPr lang="ru-RU" b="1" kern="0" dirty="0" err="1">
                <a:solidFill>
                  <a:srgbClr val="0C114D"/>
                </a:solidFill>
                <a:latin typeface="Ubuntu" panose="020B0504030602030204" pitchFamily="34" charset="0"/>
                <a:sym typeface="Arial"/>
              </a:rPr>
              <a:t>повече</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интерактивни</a:t>
            </a:r>
            <a:r>
              <a:rPr lang="ru-RU" b="1" kern="0" dirty="0">
                <a:solidFill>
                  <a:srgbClr val="0C114D"/>
                </a:solidFill>
                <a:latin typeface="Ubuntu" panose="020B0504030602030204" pitchFamily="34" charset="0"/>
                <a:sym typeface="Arial"/>
              </a:rPr>
              <a:t> и практически </a:t>
            </a:r>
            <a:r>
              <a:rPr lang="ru-RU" b="1" kern="0" dirty="0" err="1">
                <a:solidFill>
                  <a:srgbClr val="0C114D"/>
                </a:solidFill>
                <a:latin typeface="Ubuntu" panose="020B0504030602030204" pitchFamily="34" charset="0"/>
                <a:sym typeface="Arial"/>
              </a:rPr>
              <a:t>сесии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Удължава</a:t>
            </a:r>
            <a:r>
              <a:rPr lang="ru-RU" b="1" kern="0" dirty="0">
                <a:solidFill>
                  <a:srgbClr val="0C114D"/>
                </a:solidFill>
                <a:latin typeface="Ubuntu" panose="020B0504030602030204" pitchFamily="34" charset="0"/>
                <a:sym typeface="Arial"/>
              </a:rPr>
              <a:t> се </a:t>
            </a:r>
            <a:r>
              <a:rPr lang="ru-RU" b="1" kern="0" dirty="0" err="1">
                <a:solidFill>
                  <a:srgbClr val="0C114D"/>
                </a:solidFill>
                <a:latin typeface="Ubuntu" panose="020B0504030602030204" pitchFamily="34" charset="0"/>
                <a:sym typeface="Arial"/>
              </a:rPr>
              <a:t>възможната</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продължителност</a:t>
            </a:r>
            <a:r>
              <a:rPr lang="ru-RU" b="1" kern="0" dirty="0">
                <a:solidFill>
                  <a:srgbClr val="0C114D"/>
                </a:solidFill>
                <a:latin typeface="Ubuntu" panose="020B0504030602030204" pitchFamily="34" charset="0"/>
                <a:sym typeface="Arial"/>
              </a:rPr>
              <a:t> на </a:t>
            </a:r>
            <a:r>
              <a:rPr lang="ru-RU" b="1" kern="0" dirty="0" err="1">
                <a:solidFill>
                  <a:srgbClr val="0C114D"/>
                </a:solidFill>
                <a:latin typeface="Ubuntu" panose="020B0504030602030204" pitchFamily="34" charset="0"/>
                <a:sym typeface="Arial"/>
              </a:rPr>
              <a:t>събитието</a:t>
            </a:r>
            <a:r>
              <a:rPr lang="ru-RU" b="1" kern="0" dirty="0">
                <a:solidFill>
                  <a:srgbClr val="0C114D"/>
                </a:solidFill>
                <a:latin typeface="Ubuntu" panose="020B0504030602030204" pitchFamily="34" charset="0"/>
                <a:sym typeface="Arial"/>
              </a:rPr>
              <a:t> до 3 дни в случай на 4+ града под </a:t>
            </a:r>
            <a:r>
              <a:rPr lang="ru-RU" b="1" kern="0" dirty="0" err="1">
                <a:solidFill>
                  <a:srgbClr val="0C114D"/>
                </a:solidFill>
                <a:latin typeface="Ubuntu" panose="020B0504030602030204" pitchFamily="34" charset="0"/>
                <a:sym typeface="Arial"/>
              </a:rPr>
              <a:t>преглед</a:t>
            </a:r>
            <a:r>
              <a:rPr lang="ru-RU" b="1" kern="0" dirty="0">
                <a:solidFill>
                  <a:srgbClr val="0C114D"/>
                </a:solidFill>
                <a:latin typeface="Ubuntu" panose="020B0504030602030204" pitchFamily="34" charset="0"/>
                <a:sym typeface="Arial"/>
              </a:rPr>
              <a:t>.</a:t>
            </a:r>
            <a:endParaRPr lang="en-US" b="1" kern="0" dirty="0">
              <a:solidFill>
                <a:srgbClr val="0C114D"/>
              </a:solidFill>
              <a:latin typeface="Ubuntu" panose="020B0504030602030204" pitchFamily="34" charset="0"/>
              <a:sym typeface="Arial"/>
            </a:endParaRPr>
          </a:p>
          <a:p>
            <a:pPr>
              <a:buClr>
                <a:srgbClr val="000000"/>
              </a:buClr>
              <a:defRPr/>
            </a:pPr>
            <a:endParaRPr lang="en-US" b="1" kern="0" dirty="0">
              <a:solidFill>
                <a:srgbClr val="0C114D"/>
              </a:solidFill>
              <a:latin typeface="Ubuntu" panose="020B0504030602030204" pitchFamily="34" charset="0"/>
              <a:sym typeface="Arial"/>
            </a:endParaRPr>
          </a:p>
          <a:p>
            <a:pPr>
              <a:buClr>
                <a:srgbClr val="000000"/>
              </a:buClr>
              <a:defRPr/>
            </a:pPr>
            <a:r>
              <a:rPr lang="ru-RU" b="1" kern="0" dirty="0" err="1">
                <a:solidFill>
                  <a:srgbClr val="0C114D"/>
                </a:solidFill>
                <a:latin typeface="Ubuntu" panose="020B0504030602030204" pitchFamily="34" charset="0"/>
                <a:sym typeface="Arial"/>
              </a:rPr>
              <a:t>Подобрена</a:t>
            </a:r>
            <a:r>
              <a:rPr lang="ru-RU" b="1" kern="0" dirty="0">
                <a:solidFill>
                  <a:srgbClr val="0C114D"/>
                </a:solidFill>
                <a:latin typeface="Ubuntu" panose="020B0504030602030204" pitchFamily="34" charset="0"/>
                <a:sym typeface="Arial"/>
              </a:rPr>
              <a:t> фаза на </a:t>
            </a:r>
            <a:r>
              <a:rPr lang="ru-RU" b="1" kern="0" dirty="0" err="1">
                <a:solidFill>
                  <a:srgbClr val="0C114D"/>
                </a:solidFill>
                <a:latin typeface="Ubuntu" panose="020B0504030602030204" pitchFamily="34" charset="0"/>
                <a:sym typeface="Arial"/>
              </a:rPr>
              <a:t>последващи</a:t>
            </a:r>
            <a:r>
              <a:rPr lang="ru-RU" b="1" kern="0" dirty="0">
                <a:solidFill>
                  <a:srgbClr val="0C114D"/>
                </a:solidFill>
                <a:latin typeface="Ubuntu" panose="020B0504030602030204" pitchFamily="34" charset="0"/>
                <a:sym typeface="Arial"/>
              </a:rPr>
              <a:t> действия:  </a:t>
            </a:r>
            <a:r>
              <a:rPr lang="ru-RU" b="1" kern="0" dirty="0" err="1">
                <a:solidFill>
                  <a:srgbClr val="0C114D"/>
                </a:solidFill>
                <a:latin typeface="Ubuntu" panose="020B0504030602030204" pitchFamily="34" charset="0"/>
                <a:sym typeface="Arial"/>
              </a:rPr>
              <a:t>Ще</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бъде</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изградена</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пътната</a:t>
            </a:r>
            <a:r>
              <a:rPr lang="ru-RU" b="1" kern="0" dirty="0">
                <a:solidFill>
                  <a:srgbClr val="0C114D"/>
                </a:solidFill>
                <a:latin typeface="Ubuntu" panose="020B0504030602030204" pitchFamily="34" charset="0"/>
                <a:sym typeface="Arial"/>
              </a:rPr>
              <a:t> карта за </a:t>
            </a:r>
            <a:r>
              <a:rPr lang="ru-RU" b="1" kern="0" dirty="0" err="1">
                <a:solidFill>
                  <a:srgbClr val="0C114D"/>
                </a:solidFill>
                <a:latin typeface="Ubuntu" panose="020B0504030602030204" pitchFamily="34" charset="0"/>
                <a:sym typeface="Arial"/>
              </a:rPr>
              <a:t>изпълнение</a:t>
            </a:r>
            <a:r>
              <a:rPr lang="ru-RU" b="1" kern="0" dirty="0">
                <a:solidFill>
                  <a:srgbClr val="0C114D"/>
                </a:solidFill>
                <a:latin typeface="Ubuntu" panose="020B0504030602030204" pitchFamily="34" charset="0"/>
                <a:sym typeface="Arial"/>
              </a:rPr>
              <a:t> и </a:t>
            </a:r>
            <a:r>
              <a:rPr lang="ru-RU" b="1" kern="0" dirty="0" err="1">
                <a:solidFill>
                  <a:srgbClr val="0C114D"/>
                </a:solidFill>
                <a:latin typeface="Ubuntu" panose="020B0504030602030204" pitchFamily="34" charset="0"/>
                <a:sym typeface="Arial"/>
              </a:rPr>
              <a:t>въведен</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втори</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последващ</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уебинар</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първият</a:t>
            </a:r>
            <a:r>
              <a:rPr lang="ru-RU" b="1" kern="0" dirty="0">
                <a:solidFill>
                  <a:srgbClr val="0C114D"/>
                </a:solidFill>
                <a:latin typeface="Ubuntu" panose="020B0504030602030204" pitchFamily="34" charset="0"/>
                <a:sym typeface="Arial"/>
              </a:rPr>
              <a:t> - след 6 </a:t>
            </a:r>
            <a:r>
              <a:rPr lang="ru-RU" b="1" kern="0" dirty="0" err="1">
                <a:solidFill>
                  <a:srgbClr val="0C114D"/>
                </a:solidFill>
                <a:latin typeface="Ubuntu" panose="020B0504030602030204" pitchFamily="34" charset="0"/>
                <a:sym typeface="Arial"/>
              </a:rPr>
              <a:t>месеца</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ще</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бъде</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уебинар</a:t>
            </a:r>
            <a:r>
              <a:rPr lang="ru-RU" b="1" kern="0" dirty="0">
                <a:solidFill>
                  <a:srgbClr val="0C114D"/>
                </a:solidFill>
                <a:latin typeface="Ubuntu" panose="020B0504030602030204" pitchFamily="34" charset="0"/>
                <a:sym typeface="Arial"/>
              </a:rPr>
              <a:t> за </a:t>
            </a:r>
            <a:r>
              <a:rPr lang="ru-RU" b="1" kern="0" dirty="0" err="1">
                <a:solidFill>
                  <a:srgbClr val="0C114D"/>
                </a:solidFill>
                <a:latin typeface="Ubuntu" panose="020B0504030602030204" pitchFamily="34" charset="0"/>
                <a:sym typeface="Arial"/>
              </a:rPr>
              <a:t>напредъка</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вторият</a:t>
            </a:r>
            <a:r>
              <a:rPr lang="ru-RU" b="1" kern="0" dirty="0">
                <a:solidFill>
                  <a:srgbClr val="0C114D"/>
                </a:solidFill>
                <a:latin typeface="Ubuntu" panose="020B0504030602030204" pitchFamily="34" charset="0"/>
                <a:sym typeface="Arial"/>
              </a:rPr>
              <a:t> - след 12 </a:t>
            </a:r>
            <a:r>
              <a:rPr lang="ru-RU" b="1" kern="0" dirty="0" err="1">
                <a:solidFill>
                  <a:srgbClr val="0C114D"/>
                </a:solidFill>
                <a:latin typeface="Ubuntu" panose="020B0504030602030204" pitchFamily="34" charset="0"/>
                <a:sym typeface="Arial"/>
              </a:rPr>
              <a:t>месеца</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ще</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бъде</a:t>
            </a:r>
            <a:r>
              <a:rPr lang="ru-RU" b="1" kern="0" dirty="0">
                <a:solidFill>
                  <a:srgbClr val="0C114D"/>
                </a:solidFill>
                <a:latin typeface="Ubuntu" panose="020B0504030602030204" pitchFamily="34" charset="0"/>
                <a:sym typeface="Arial"/>
              </a:rPr>
              <a:t> </a:t>
            </a:r>
            <a:r>
              <a:rPr lang="ru-RU" b="1" kern="0" dirty="0" err="1">
                <a:solidFill>
                  <a:srgbClr val="0C114D"/>
                </a:solidFill>
                <a:latin typeface="Ubuntu" panose="020B0504030602030204" pitchFamily="34" charset="0"/>
                <a:sym typeface="Arial"/>
              </a:rPr>
              <a:t>уебинар</a:t>
            </a:r>
            <a:r>
              <a:rPr lang="ru-RU" b="1" kern="0" dirty="0">
                <a:solidFill>
                  <a:srgbClr val="0C114D"/>
                </a:solidFill>
                <a:latin typeface="Ubuntu" panose="020B0504030602030204" pitchFamily="34" charset="0"/>
                <a:sym typeface="Arial"/>
              </a:rPr>
              <a:t> за </a:t>
            </a:r>
            <a:r>
              <a:rPr lang="ru-RU" b="1" kern="0" dirty="0" err="1">
                <a:solidFill>
                  <a:srgbClr val="0C114D"/>
                </a:solidFill>
                <a:latin typeface="Ubuntu" panose="020B0504030602030204" pitchFamily="34" charset="0"/>
                <a:sym typeface="Arial"/>
              </a:rPr>
              <a:t>въздействието</a:t>
            </a:r>
            <a:r>
              <a:rPr lang="ru-RU" b="1" kern="0" dirty="0">
                <a:solidFill>
                  <a:srgbClr val="0C114D"/>
                </a:solidFill>
                <a:latin typeface="Ubuntu" panose="020B0504030602030204" pitchFamily="34" charset="0"/>
                <a:sym typeface="Arial"/>
              </a:rPr>
              <a:t>).</a:t>
            </a:r>
            <a:endParaRPr lang="en-GB" b="1" kern="0" dirty="0">
              <a:solidFill>
                <a:srgbClr val="0C114D"/>
              </a:solidFill>
              <a:latin typeface="Ubuntu" panose="020B0504030602030204" pitchFamily="34" charset="0"/>
              <a:sym typeface="Arial"/>
            </a:endParaRPr>
          </a:p>
          <a:p>
            <a:pPr>
              <a:buClr>
                <a:srgbClr val="000000"/>
              </a:buClr>
              <a:defRPr/>
            </a:pPr>
            <a:endParaRPr lang="en-GB" sz="1600" b="1" kern="0" dirty="0">
              <a:solidFill>
                <a:srgbClr val="0C114D"/>
              </a:solidFill>
              <a:highlight>
                <a:srgbClr val="FFFF00"/>
              </a:highlight>
              <a:latin typeface="Ubuntu" panose="020B0504030602030204" pitchFamily="34" charset="0"/>
              <a:sym typeface="Arial"/>
            </a:endParaRPr>
          </a:p>
          <a:p>
            <a:pPr lvl="0">
              <a:buClr>
                <a:srgbClr val="000000"/>
              </a:buClr>
              <a:defRPr/>
            </a:pPr>
            <a:endParaRPr kumimoji="0" lang="en-GB" sz="16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sp>
        <p:nvSpPr>
          <p:cNvPr id="13" name="Oval 12">
            <a:extLst>
              <a:ext uri="{FF2B5EF4-FFF2-40B4-BE49-F238E27FC236}">
                <a16:creationId xmlns:a16="http://schemas.microsoft.com/office/drawing/2014/main" id="{FA86F34C-A7E1-F8F7-A85A-FCDFD10E02EF}"/>
              </a:ext>
            </a:extLst>
          </p:cNvPr>
          <p:cNvSpPr/>
          <p:nvPr/>
        </p:nvSpPr>
        <p:spPr>
          <a:xfrm>
            <a:off x="533265" y="3073157"/>
            <a:ext cx="497310" cy="450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Ubuntu" panose="020B0504030602030204" pitchFamily="34" charset="0"/>
                <a:ea typeface="+mn-ea"/>
                <a:cs typeface="+mn-cs"/>
                <a:sym typeface="Arial"/>
              </a:rPr>
              <a:t>2</a:t>
            </a:r>
          </a:p>
        </p:txBody>
      </p:sp>
      <p:sp>
        <p:nvSpPr>
          <p:cNvPr id="19" name="Oval 18">
            <a:extLst>
              <a:ext uri="{FF2B5EF4-FFF2-40B4-BE49-F238E27FC236}">
                <a16:creationId xmlns:a16="http://schemas.microsoft.com/office/drawing/2014/main" id="{93FCD240-1C5F-33A8-8C28-B2F54321378C}"/>
              </a:ext>
            </a:extLst>
          </p:cNvPr>
          <p:cNvSpPr/>
          <p:nvPr/>
        </p:nvSpPr>
        <p:spPr>
          <a:xfrm>
            <a:off x="533265" y="4429162"/>
            <a:ext cx="497310" cy="450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rgbClr val="FFFFFF"/>
                </a:solidFill>
                <a:latin typeface="Ubuntu" panose="020B0504030602030204" pitchFamily="34" charset="0"/>
                <a:sym typeface="Arial"/>
              </a:rPr>
              <a:t>3</a:t>
            </a:r>
            <a:endParaRPr kumimoji="0" lang="en-GB" sz="2800" b="1" i="0" u="none" strike="noStrike" kern="0" cap="none" spc="0" normalizeH="0" baseline="0" noProof="0" dirty="0">
              <a:ln>
                <a:noFill/>
              </a:ln>
              <a:solidFill>
                <a:srgbClr val="FFFFFF"/>
              </a:solidFill>
              <a:effectLst/>
              <a:uLnTx/>
              <a:uFillTx/>
              <a:latin typeface="Ubuntu" panose="020B0504030602030204" pitchFamily="34" charset="0"/>
              <a:ea typeface="+mn-ea"/>
              <a:cs typeface="+mn-cs"/>
              <a:sym typeface="Arial"/>
            </a:endParaRPr>
          </a:p>
        </p:txBody>
      </p:sp>
    </p:spTree>
    <p:extLst>
      <p:ext uri="{BB962C8B-B14F-4D97-AF65-F5344CB8AC3E}">
        <p14:creationId xmlns:p14="http://schemas.microsoft.com/office/powerpoint/2010/main" val="416504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28D8E-5EB6-D039-137E-F969BB95AD3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A9B459D-37AD-5432-2F3B-39C14511E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42" y="-349285"/>
            <a:ext cx="12413025" cy="6858000"/>
          </a:xfrm>
          <a:prstGeom prst="rect">
            <a:avLst/>
          </a:prstGeom>
        </p:spPr>
      </p:pic>
      <p:sp>
        <p:nvSpPr>
          <p:cNvPr id="24" name="Rectangle: Rounded Corners 23">
            <a:extLst>
              <a:ext uri="{FF2B5EF4-FFF2-40B4-BE49-F238E27FC236}">
                <a16:creationId xmlns:a16="http://schemas.microsoft.com/office/drawing/2014/main" id="{E5663BE5-7DAC-9607-D6C2-A4DF40CBB6AB}"/>
              </a:ext>
            </a:extLst>
          </p:cNvPr>
          <p:cNvSpPr/>
          <p:nvPr/>
        </p:nvSpPr>
        <p:spPr>
          <a:xfrm>
            <a:off x="1610532" y="720633"/>
            <a:ext cx="10236913" cy="57169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
                <a:srgbClr val="000000"/>
              </a:buClr>
              <a:defRPr/>
            </a:pPr>
            <a:r>
              <a:rPr lang="ru-RU" kern="0" dirty="0" err="1">
                <a:solidFill>
                  <a:srgbClr val="1CAF96"/>
                </a:solidFill>
                <a:latin typeface="Ubuntu" panose="020B0504030602030204" pitchFamily="34" charset="0"/>
                <a:sym typeface="Arial"/>
              </a:rPr>
              <a:t>Наръчникът</a:t>
            </a:r>
            <a:r>
              <a:rPr lang="ru-RU" kern="0" dirty="0">
                <a:solidFill>
                  <a:srgbClr val="1CAF96"/>
                </a:solidFill>
                <a:latin typeface="Ubuntu" panose="020B0504030602030204" pitchFamily="34" charset="0"/>
                <a:sym typeface="Arial"/>
              </a:rPr>
              <a:t> за стратегии за устойчиво </a:t>
            </a:r>
            <a:r>
              <a:rPr lang="ru-RU" kern="0" dirty="0" err="1">
                <a:solidFill>
                  <a:srgbClr val="1CAF96"/>
                </a:solidFill>
                <a:latin typeface="Ubuntu" panose="020B0504030602030204" pitchFamily="34" charset="0"/>
                <a:sym typeface="Arial"/>
              </a:rPr>
              <a:t>градско</a:t>
            </a:r>
            <a:r>
              <a:rPr lang="ru-RU" kern="0" dirty="0">
                <a:solidFill>
                  <a:srgbClr val="1CAF96"/>
                </a:solidFill>
                <a:latin typeface="Ubuntu" panose="020B0504030602030204" pitchFamily="34" charset="0"/>
                <a:sym typeface="Arial"/>
              </a:rPr>
              <a:t> развитие на JRC</a:t>
            </a:r>
          </a:p>
          <a:p>
            <a:pPr lvl="0" algn="just">
              <a:buClr>
                <a:srgbClr val="000000"/>
              </a:buClr>
              <a:defRPr/>
            </a:pPr>
            <a:r>
              <a:rPr lang="bg-BG" b="1" kern="0" dirty="0">
                <a:solidFill>
                  <a:srgbClr val="002060"/>
                </a:solidFill>
                <a:latin typeface="Ubuntu" panose="020B0504030602030204" pitchFamily="34" charset="0"/>
                <a:sym typeface="Arial"/>
                <a:hlinkClick r:id="rId4">
                  <a:extLst>
                    <a:ext uri="{A12FA001-AC4F-418D-AE19-62706E023703}">
                      <ahyp:hlinkClr xmlns:ahyp="http://schemas.microsoft.com/office/drawing/2018/hyperlinkcolor" val="tx"/>
                    </a:ext>
                  </a:extLst>
                </a:hlinkClick>
              </a:rPr>
              <a:t>линк към документа</a:t>
            </a:r>
            <a:r>
              <a:rPr lang="bg-BG" b="1" kern="0" dirty="0">
                <a:solidFill>
                  <a:srgbClr val="002060"/>
                </a:solidFill>
                <a:latin typeface="Ubuntu" panose="020B0504030602030204" pitchFamily="34" charset="0"/>
                <a:sym typeface="Arial"/>
              </a:rPr>
              <a:t> </a:t>
            </a:r>
          </a:p>
          <a:p>
            <a:pPr lvl="0" algn="just">
              <a:buClr>
                <a:srgbClr val="000000"/>
              </a:buClr>
              <a:defRPr/>
            </a:pPr>
            <a:r>
              <a:rPr lang="ru-RU" kern="0" dirty="0" err="1">
                <a:solidFill>
                  <a:srgbClr val="002060"/>
                </a:solidFill>
                <a:latin typeface="Ubuntu" panose="020B0504030602030204" pitchFamily="34" charset="0"/>
                <a:sym typeface="Arial"/>
              </a:rPr>
              <a:t>Наръчникът</a:t>
            </a:r>
            <a:r>
              <a:rPr lang="ru-RU" kern="0" dirty="0">
                <a:solidFill>
                  <a:srgbClr val="002060"/>
                </a:solidFill>
                <a:latin typeface="Ubuntu" panose="020B0504030602030204" pitchFamily="34" charset="0"/>
                <a:sym typeface="Arial"/>
              </a:rPr>
              <a:t> определя </a:t>
            </a:r>
            <a:r>
              <a:rPr lang="ru-RU" kern="0" dirty="0" err="1">
                <a:solidFill>
                  <a:srgbClr val="002060"/>
                </a:solidFill>
                <a:latin typeface="Ubuntu" panose="020B0504030602030204" pitchFamily="34" charset="0"/>
                <a:sym typeface="Arial"/>
              </a:rPr>
              <a:t>следните</a:t>
            </a:r>
            <a:r>
              <a:rPr lang="ru-RU" kern="0" dirty="0">
                <a:solidFill>
                  <a:srgbClr val="002060"/>
                </a:solidFill>
                <a:latin typeface="Ubuntu" panose="020B0504030602030204" pitchFamily="34" charset="0"/>
                <a:sym typeface="Arial"/>
              </a:rPr>
              <a:t> „шест </a:t>
            </a:r>
            <a:r>
              <a:rPr lang="ru-RU" kern="0" dirty="0" err="1">
                <a:solidFill>
                  <a:srgbClr val="002060"/>
                </a:solidFill>
                <a:latin typeface="Ubuntu" panose="020B0504030602030204" pitchFamily="34" charset="0"/>
                <a:sym typeface="Arial"/>
              </a:rPr>
              <a:t>градивни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елемента</a:t>
            </a:r>
            <a:r>
              <a:rPr lang="ru-RU" kern="0" dirty="0">
                <a:solidFill>
                  <a:srgbClr val="002060"/>
                </a:solidFill>
                <a:latin typeface="Ubuntu" panose="020B0504030602030204" pitchFamily="34" charset="0"/>
                <a:sym typeface="Arial"/>
              </a:rPr>
              <a:t> на подхода на ЕС </a:t>
            </a:r>
            <a:r>
              <a:rPr lang="ru-RU" kern="0" dirty="0" err="1">
                <a:solidFill>
                  <a:srgbClr val="002060"/>
                </a:solidFill>
                <a:latin typeface="Ubuntu" panose="020B0504030602030204" pitchFamily="34" charset="0"/>
                <a:sym typeface="Arial"/>
              </a:rPr>
              <a:t>към</a:t>
            </a:r>
            <a:r>
              <a:rPr lang="ru-RU" kern="0" dirty="0">
                <a:solidFill>
                  <a:srgbClr val="002060"/>
                </a:solidFill>
                <a:latin typeface="Ubuntu" panose="020B0504030602030204" pitchFamily="34" charset="0"/>
                <a:sym typeface="Arial"/>
              </a:rPr>
              <a:t> устойчиво и </a:t>
            </a:r>
            <a:r>
              <a:rPr lang="ru-RU" kern="0" dirty="0" err="1">
                <a:solidFill>
                  <a:srgbClr val="002060"/>
                </a:solidFill>
                <a:latin typeface="Ubuntu" panose="020B0504030602030204" pitchFamily="34" charset="0"/>
                <a:sym typeface="Arial"/>
              </a:rPr>
              <a:t>интегрирано</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градско</a:t>
            </a:r>
            <a:r>
              <a:rPr lang="ru-RU" kern="0" dirty="0">
                <a:solidFill>
                  <a:srgbClr val="002060"/>
                </a:solidFill>
                <a:latin typeface="Ubuntu" panose="020B0504030602030204" pitchFamily="34" charset="0"/>
                <a:sym typeface="Arial"/>
              </a:rPr>
              <a:t> развитие“:</a:t>
            </a:r>
          </a:p>
          <a:p>
            <a:pPr marL="342900" lvl="0" indent="-342900" algn="just">
              <a:buClr>
                <a:srgbClr val="000000"/>
              </a:buClr>
              <a:buAutoNum type="arabicPeriod"/>
              <a:defRPr/>
            </a:pPr>
            <a:r>
              <a:rPr lang="ru-RU" kern="0" dirty="0">
                <a:solidFill>
                  <a:srgbClr val="002060"/>
                </a:solidFill>
                <a:latin typeface="Ubuntu" panose="020B0504030602030204" pitchFamily="34" charset="0"/>
                <a:sym typeface="Arial"/>
              </a:rPr>
              <a:t>Диагноза на </a:t>
            </a:r>
            <a:r>
              <a:rPr lang="ru-RU" kern="0" dirty="0" err="1">
                <a:solidFill>
                  <a:srgbClr val="002060"/>
                </a:solidFill>
                <a:latin typeface="Ubuntu" panose="020B0504030602030204" pitchFamily="34" charset="0"/>
                <a:sym typeface="Arial"/>
              </a:rPr>
              <a:t>градската</a:t>
            </a:r>
            <a:r>
              <a:rPr lang="ru-RU" kern="0" dirty="0">
                <a:solidFill>
                  <a:srgbClr val="002060"/>
                </a:solidFill>
                <a:latin typeface="Ubuntu" panose="020B0504030602030204" pitchFamily="34" charset="0"/>
                <a:sym typeface="Arial"/>
              </a:rPr>
              <a:t> зона и </a:t>
            </a:r>
            <a:r>
              <a:rPr lang="ru-RU" kern="0" dirty="0" err="1">
                <a:solidFill>
                  <a:srgbClr val="002060"/>
                </a:solidFill>
                <a:latin typeface="Ubuntu" panose="020B0504030602030204" pitchFamily="34" charset="0"/>
                <a:sym typeface="Arial"/>
              </a:rPr>
              <a:t>стратегическа</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визия</a:t>
            </a:r>
            <a:r>
              <a:rPr lang="ru-RU" kern="0" dirty="0">
                <a:solidFill>
                  <a:srgbClr val="002060"/>
                </a:solidFill>
                <a:latin typeface="Ubuntu" panose="020B0504030602030204" pitchFamily="34" charset="0"/>
                <a:sym typeface="Arial"/>
              </a:rPr>
              <a:t> за </a:t>
            </a:r>
            <a:r>
              <a:rPr lang="ru-RU" kern="0" dirty="0" err="1">
                <a:solidFill>
                  <a:srgbClr val="002060"/>
                </a:solidFill>
                <a:latin typeface="Ubuntu" panose="020B0504030602030204" pitchFamily="34" charset="0"/>
                <a:sym typeface="Arial"/>
              </a:rPr>
              <a:t>нейното</a:t>
            </a:r>
            <a:r>
              <a:rPr lang="ru-RU" kern="0" dirty="0">
                <a:solidFill>
                  <a:srgbClr val="002060"/>
                </a:solidFill>
                <a:latin typeface="Ubuntu" panose="020B0504030602030204" pitchFamily="34" charset="0"/>
                <a:sym typeface="Arial"/>
              </a:rPr>
              <a:t> развитие (</a:t>
            </a:r>
            <a:r>
              <a:rPr lang="ru-RU" kern="0" dirty="0" err="1">
                <a:solidFill>
                  <a:srgbClr val="002060"/>
                </a:solidFill>
                <a:latin typeface="Ubuntu" panose="020B0504030602030204" pitchFamily="34" charset="0"/>
                <a:sym typeface="Arial"/>
              </a:rPr>
              <a:t>Стратегическо</a:t>
            </a:r>
            <a:r>
              <a:rPr lang="ru-RU" kern="0" dirty="0">
                <a:solidFill>
                  <a:srgbClr val="002060"/>
                </a:solidFill>
                <a:latin typeface="Ubuntu" panose="020B0504030602030204" pitchFamily="34" charset="0"/>
                <a:sym typeface="Arial"/>
              </a:rPr>
              <a:t> измерение).</a:t>
            </a:r>
          </a:p>
          <a:p>
            <a:pPr marL="342900" lvl="0" indent="-342900" algn="just">
              <a:buClr>
                <a:srgbClr val="000000"/>
              </a:buClr>
              <a:buAutoNum type="arabicPeriod"/>
              <a:defRPr/>
            </a:pPr>
            <a:r>
              <a:rPr lang="ru-RU" kern="0" dirty="0" err="1">
                <a:solidFill>
                  <a:srgbClr val="002060"/>
                </a:solidFill>
                <a:latin typeface="Ubuntu" panose="020B0504030602030204" pitchFamily="34" charset="0"/>
                <a:sym typeface="Arial"/>
              </a:rPr>
              <a:t>Избор</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целевата</a:t>
            </a:r>
            <a:r>
              <a:rPr lang="ru-RU" kern="0" dirty="0">
                <a:solidFill>
                  <a:srgbClr val="002060"/>
                </a:solidFill>
                <a:latin typeface="Ubuntu" panose="020B0504030602030204" pitchFamily="34" charset="0"/>
                <a:sym typeface="Arial"/>
              </a:rPr>
              <a:t>(</a:t>
            </a:r>
            <a:r>
              <a:rPr lang="ru-RU" kern="0" dirty="0" err="1">
                <a:solidFill>
                  <a:srgbClr val="002060"/>
                </a:solidFill>
                <a:latin typeface="Ubuntu" panose="020B0504030602030204" pitchFamily="34" charset="0"/>
                <a:sym typeface="Arial"/>
              </a:rPr>
              <a:t>ите</a:t>
            </a:r>
            <a:r>
              <a:rPr lang="ru-RU" kern="0" dirty="0">
                <a:solidFill>
                  <a:srgbClr val="002060"/>
                </a:solidFill>
                <a:latin typeface="Ubuntu" panose="020B0504030602030204" pitchFamily="34" charset="0"/>
                <a:sym typeface="Arial"/>
              </a:rPr>
              <a:t>) зона(и), </a:t>
            </a:r>
            <a:r>
              <a:rPr lang="ru-RU" kern="0" dirty="0" err="1">
                <a:solidFill>
                  <a:srgbClr val="002060"/>
                </a:solidFill>
                <a:latin typeface="Ubuntu" panose="020B0504030602030204" pitchFamily="34" charset="0"/>
                <a:sym typeface="Arial"/>
              </a:rPr>
              <a:t>включително</a:t>
            </a:r>
            <a:r>
              <a:rPr lang="ru-RU" kern="0" dirty="0">
                <a:solidFill>
                  <a:srgbClr val="002060"/>
                </a:solidFill>
                <a:latin typeface="Ubuntu" panose="020B0504030602030204" pitchFamily="34" charset="0"/>
                <a:sym typeface="Arial"/>
              </a:rPr>
              <a:t> интеграция в </a:t>
            </a:r>
            <a:r>
              <a:rPr lang="ru-RU" kern="0" dirty="0" err="1">
                <a:solidFill>
                  <a:srgbClr val="002060"/>
                </a:solidFill>
                <a:latin typeface="Ubuntu" panose="020B0504030602030204" pitchFamily="34" charset="0"/>
                <a:sym typeface="Arial"/>
              </a:rPr>
              <a:t>различни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мащаби</a:t>
            </a:r>
            <a:r>
              <a:rPr lang="ru-RU" kern="0" dirty="0">
                <a:solidFill>
                  <a:srgbClr val="002060"/>
                </a:solidFill>
                <a:latin typeface="Ubuntu" panose="020B0504030602030204" pitchFamily="34" charset="0"/>
                <a:sym typeface="Arial"/>
              </a:rPr>
              <a:t>, от </a:t>
            </a:r>
            <a:r>
              <a:rPr lang="ru-RU" kern="0" dirty="0" err="1">
                <a:solidFill>
                  <a:srgbClr val="002060"/>
                </a:solidFill>
                <a:latin typeface="Ubuntu" panose="020B0504030602030204" pitchFamily="34" charset="0"/>
                <a:sym typeface="Arial"/>
              </a:rPr>
              <a:t>квартали</a:t>
            </a:r>
            <a:r>
              <a:rPr lang="ru-RU" kern="0" dirty="0">
                <a:solidFill>
                  <a:srgbClr val="002060"/>
                </a:solidFill>
                <a:latin typeface="Ubuntu" panose="020B0504030602030204" pitchFamily="34" charset="0"/>
                <a:sym typeface="Arial"/>
              </a:rPr>
              <a:t> до </a:t>
            </a:r>
            <a:r>
              <a:rPr lang="ru-RU" kern="0" dirty="0" err="1">
                <a:solidFill>
                  <a:srgbClr val="002060"/>
                </a:solidFill>
                <a:latin typeface="Ubuntu" panose="020B0504030602030204" pitchFamily="34" charset="0"/>
                <a:sym typeface="Arial"/>
              </a:rPr>
              <a:t>по-широки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територии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Териториален</a:t>
            </a:r>
            <a:r>
              <a:rPr lang="ru-RU" kern="0" dirty="0">
                <a:solidFill>
                  <a:srgbClr val="002060"/>
                </a:solidFill>
                <a:latin typeface="Ubuntu" panose="020B0504030602030204" pitchFamily="34" charset="0"/>
                <a:sym typeface="Arial"/>
              </a:rPr>
              <a:t> фокус) </a:t>
            </a:r>
          </a:p>
          <a:p>
            <a:pPr marL="342900" lvl="0" indent="-342900" algn="just">
              <a:buClr>
                <a:srgbClr val="000000"/>
              </a:buClr>
              <a:buAutoNum type="arabicPeriod"/>
              <a:defRPr/>
            </a:pPr>
            <a:r>
              <a:rPr lang="ru-RU" kern="0" dirty="0">
                <a:solidFill>
                  <a:srgbClr val="002060"/>
                </a:solidFill>
                <a:latin typeface="Ubuntu" panose="020B0504030602030204" pitchFamily="34" charset="0"/>
                <a:sym typeface="Arial"/>
              </a:rPr>
              <a:t>Многостепенно управление и подход с </a:t>
            </a:r>
            <a:r>
              <a:rPr lang="ru-RU" kern="0" dirty="0" err="1">
                <a:solidFill>
                  <a:srgbClr val="002060"/>
                </a:solidFill>
                <a:latin typeface="Ubuntu" panose="020B0504030602030204" pitchFamily="34" charset="0"/>
                <a:sym typeface="Arial"/>
              </a:rPr>
              <a:t>участието</a:t>
            </a:r>
            <a:r>
              <a:rPr lang="ru-RU" kern="0" dirty="0">
                <a:solidFill>
                  <a:srgbClr val="002060"/>
                </a:solidFill>
                <a:latin typeface="Ubuntu" panose="020B0504030602030204" pitchFamily="34" charset="0"/>
                <a:sym typeface="Arial"/>
              </a:rPr>
              <a:t> на множество </a:t>
            </a:r>
            <a:r>
              <a:rPr lang="ru-RU" kern="0" dirty="0" err="1">
                <a:solidFill>
                  <a:srgbClr val="002060"/>
                </a:solidFill>
                <a:latin typeface="Ubuntu" panose="020B0504030602030204" pitchFamily="34" charset="0"/>
                <a:sym typeface="Arial"/>
              </a:rPr>
              <a:t>заинтересовани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страни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осигуряващ</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ангажираност</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гражданите</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Модел</a:t>
            </a:r>
            <a:r>
              <a:rPr lang="ru-RU" kern="0" dirty="0">
                <a:solidFill>
                  <a:srgbClr val="002060"/>
                </a:solidFill>
                <a:latin typeface="Ubuntu" panose="020B0504030602030204" pitchFamily="34" charset="0"/>
                <a:sym typeface="Arial"/>
              </a:rPr>
              <a:t> на управление).</a:t>
            </a:r>
          </a:p>
          <a:p>
            <a:pPr marL="342900" lvl="0" indent="-342900" algn="just">
              <a:buClr>
                <a:srgbClr val="000000"/>
              </a:buClr>
              <a:buAutoNum type="arabicPeriod"/>
              <a:defRPr/>
            </a:pPr>
            <a:r>
              <a:rPr lang="ru-RU" kern="0" dirty="0">
                <a:solidFill>
                  <a:srgbClr val="002060"/>
                </a:solidFill>
                <a:latin typeface="Ubuntu" panose="020B0504030602030204" pitchFamily="34" charset="0"/>
                <a:sym typeface="Arial"/>
              </a:rPr>
              <a:t>Интеграция между </a:t>
            </a:r>
            <a:r>
              <a:rPr lang="ru-RU" kern="0" dirty="0" err="1">
                <a:solidFill>
                  <a:srgbClr val="002060"/>
                </a:solidFill>
                <a:latin typeface="Ubuntu" panose="020B0504030602030204" pitchFamily="34" charset="0"/>
                <a:sym typeface="Arial"/>
              </a:rPr>
              <a:t>секторите</a:t>
            </a:r>
            <a:r>
              <a:rPr lang="ru-RU" kern="0" dirty="0">
                <a:solidFill>
                  <a:srgbClr val="002060"/>
                </a:solidFill>
                <a:latin typeface="Ubuntu" panose="020B0504030602030204" pitchFamily="34" charset="0"/>
                <a:sym typeface="Arial"/>
              </a:rPr>
              <a:t> и </a:t>
            </a:r>
            <a:r>
              <a:rPr lang="ru-RU" kern="0" dirty="0" err="1">
                <a:solidFill>
                  <a:srgbClr val="002060"/>
                </a:solidFill>
                <a:latin typeface="Ubuntu" panose="020B0504030602030204" pitchFamily="34" charset="0"/>
                <a:sym typeface="Arial"/>
              </a:rPr>
              <a:t>областите</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политиката</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Междусекторна</a:t>
            </a:r>
            <a:r>
              <a:rPr lang="ru-RU" kern="0" dirty="0">
                <a:solidFill>
                  <a:srgbClr val="002060"/>
                </a:solidFill>
                <a:latin typeface="Ubuntu" panose="020B0504030602030204" pitchFamily="34" charset="0"/>
                <a:sym typeface="Arial"/>
              </a:rPr>
              <a:t> интеграция) </a:t>
            </a:r>
          </a:p>
          <a:p>
            <a:pPr marL="342900" lvl="0" indent="-342900" algn="just">
              <a:buClr>
                <a:srgbClr val="000000"/>
              </a:buClr>
              <a:buAutoNum type="arabicPeriod"/>
              <a:defRPr/>
            </a:pPr>
            <a:r>
              <a:rPr lang="ru-RU" kern="0" dirty="0" err="1">
                <a:solidFill>
                  <a:srgbClr val="002060"/>
                </a:solidFill>
                <a:latin typeface="Ubuntu" panose="020B0504030602030204" pitchFamily="34" charset="0"/>
                <a:sym typeface="Arial"/>
              </a:rPr>
              <a:t>Интегриране</a:t>
            </a:r>
            <a:r>
              <a:rPr lang="ru-RU" kern="0" dirty="0">
                <a:solidFill>
                  <a:srgbClr val="002060"/>
                </a:solidFill>
                <a:latin typeface="Ubuntu" panose="020B0504030602030204" pitchFamily="34" charset="0"/>
                <a:sym typeface="Arial"/>
              </a:rPr>
              <a:t> на множество </a:t>
            </a:r>
            <a:r>
              <a:rPr lang="ru-RU" kern="0" dirty="0" err="1">
                <a:solidFill>
                  <a:srgbClr val="002060"/>
                </a:solidFill>
                <a:latin typeface="Ubuntu" panose="020B0504030602030204" pitchFamily="34" charset="0"/>
                <a:sym typeface="Arial"/>
              </a:rPr>
              <a:t>източници</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финансиране</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включително</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приоритизиране</a:t>
            </a:r>
            <a:r>
              <a:rPr lang="ru-RU" kern="0" dirty="0">
                <a:solidFill>
                  <a:srgbClr val="002060"/>
                </a:solidFill>
                <a:latin typeface="Ubuntu" panose="020B0504030602030204" pitchFamily="34" charset="0"/>
                <a:sym typeface="Arial"/>
              </a:rPr>
              <a:t> на действия, </a:t>
            </a:r>
            <a:r>
              <a:rPr lang="ru-RU" kern="0" dirty="0" err="1">
                <a:solidFill>
                  <a:srgbClr val="002060"/>
                </a:solidFill>
                <a:latin typeface="Ubuntu" panose="020B0504030602030204" pitchFamily="34" charset="0"/>
                <a:sym typeface="Arial"/>
              </a:rPr>
              <a:t>които</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ще</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бъдат</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подкрепяни</a:t>
            </a:r>
            <a:r>
              <a:rPr lang="ru-RU" kern="0" dirty="0">
                <a:solidFill>
                  <a:srgbClr val="002060"/>
                </a:solidFill>
                <a:latin typeface="Ubuntu" panose="020B0504030602030204" pitchFamily="34" charset="0"/>
                <a:sym typeface="Arial"/>
              </a:rPr>
              <a:t> от </a:t>
            </a:r>
            <a:r>
              <a:rPr lang="ru-RU" kern="0" dirty="0" err="1">
                <a:solidFill>
                  <a:srgbClr val="002060"/>
                </a:solidFill>
                <a:latin typeface="Ubuntu" panose="020B0504030602030204" pitchFamily="34" charset="0"/>
                <a:sym typeface="Arial"/>
              </a:rPr>
              <a:t>фондовете</a:t>
            </a:r>
            <a:r>
              <a:rPr lang="ru-RU" kern="0" dirty="0">
                <a:solidFill>
                  <a:srgbClr val="002060"/>
                </a:solidFill>
                <a:latin typeface="Ubuntu" panose="020B0504030602030204" pitchFamily="34" charset="0"/>
                <a:sym typeface="Arial"/>
              </a:rPr>
              <a:t> на ЕС (</a:t>
            </a:r>
            <a:r>
              <a:rPr lang="ru-RU" kern="0" dirty="0" err="1">
                <a:solidFill>
                  <a:srgbClr val="002060"/>
                </a:solidFill>
                <a:latin typeface="Ubuntu" panose="020B0504030602030204" pitchFamily="34" charset="0"/>
                <a:sym typeface="Arial"/>
              </a:rPr>
              <a:t>Финансиране</a:t>
            </a:r>
            <a:r>
              <a:rPr lang="ru-RU" kern="0" dirty="0">
                <a:solidFill>
                  <a:srgbClr val="002060"/>
                </a:solidFill>
                <a:latin typeface="Ubuntu" panose="020B0504030602030204" pitchFamily="34" charset="0"/>
                <a:sym typeface="Arial"/>
              </a:rPr>
              <a:t>) </a:t>
            </a:r>
          </a:p>
          <a:p>
            <a:pPr marL="342900" lvl="0" indent="-342900" algn="just">
              <a:buClr>
                <a:srgbClr val="000000"/>
              </a:buClr>
              <a:buAutoNum type="arabicPeriod"/>
              <a:defRPr/>
            </a:pPr>
            <a:r>
              <a:rPr lang="ru-RU" kern="0" dirty="0" err="1">
                <a:solidFill>
                  <a:srgbClr val="002060"/>
                </a:solidFill>
                <a:latin typeface="Ubuntu" panose="020B0504030602030204" pitchFamily="34" charset="0"/>
                <a:sym typeface="Arial"/>
              </a:rPr>
              <a:t>Ориентирана</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към</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резултатите</a:t>
            </a:r>
            <a:r>
              <a:rPr lang="ru-RU" kern="0" dirty="0">
                <a:solidFill>
                  <a:srgbClr val="002060"/>
                </a:solidFill>
                <a:latin typeface="Ubuntu" panose="020B0504030602030204" pitchFamily="34" charset="0"/>
                <a:sym typeface="Arial"/>
              </a:rPr>
              <a:t> логика и рамка за мониторинг и оценка, </a:t>
            </a:r>
            <a:r>
              <a:rPr lang="ru-RU" kern="0" dirty="0" err="1">
                <a:solidFill>
                  <a:srgbClr val="002060"/>
                </a:solidFill>
                <a:latin typeface="Ubuntu" panose="020B0504030602030204" pitchFamily="34" charset="0"/>
                <a:sym typeface="Arial"/>
              </a:rPr>
              <a:t>свързваща</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показателите</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оперативната</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програма</a:t>
            </a:r>
            <a:r>
              <a:rPr lang="ru-RU" kern="0" dirty="0">
                <a:solidFill>
                  <a:srgbClr val="002060"/>
                </a:solidFill>
                <a:latin typeface="Ubuntu" panose="020B0504030602030204" pitchFamily="34" charset="0"/>
                <a:sym typeface="Arial"/>
              </a:rPr>
              <a:t> и </a:t>
            </a:r>
            <a:r>
              <a:rPr lang="ru-RU" kern="0" dirty="0" err="1">
                <a:solidFill>
                  <a:srgbClr val="002060"/>
                </a:solidFill>
                <a:latin typeface="Ubuntu" panose="020B0504030602030204" pitchFamily="34" charset="0"/>
                <a:sym typeface="Arial"/>
              </a:rPr>
              <a:t>специфичните</a:t>
            </a:r>
            <a:r>
              <a:rPr lang="ru-RU" kern="0" dirty="0">
                <a:solidFill>
                  <a:srgbClr val="002060"/>
                </a:solidFill>
                <a:latin typeface="Ubuntu" panose="020B0504030602030204" pitchFamily="34" charset="0"/>
                <a:sym typeface="Arial"/>
              </a:rPr>
              <a:t> за </a:t>
            </a:r>
            <a:r>
              <a:rPr lang="ru-RU" kern="0" dirty="0" err="1">
                <a:solidFill>
                  <a:srgbClr val="002060"/>
                </a:solidFill>
                <a:latin typeface="Ubuntu" panose="020B0504030602030204" pitchFamily="34" charset="0"/>
                <a:sym typeface="Arial"/>
              </a:rPr>
              <a:t>стратегията</a:t>
            </a:r>
            <a:r>
              <a:rPr lang="ru-RU" kern="0" dirty="0">
                <a:solidFill>
                  <a:srgbClr val="002060"/>
                </a:solidFill>
                <a:latin typeface="Ubuntu" panose="020B0504030602030204" pitchFamily="34" charset="0"/>
                <a:sym typeface="Arial"/>
              </a:rPr>
              <a:t> показатели (Система за мониторинг)</a:t>
            </a:r>
          </a:p>
        </p:txBody>
      </p:sp>
      <p:sp>
        <p:nvSpPr>
          <p:cNvPr id="14" name="Google Shape;119;p11">
            <a:extLst>
              <a:ext uri="{FF2B5EF4-FFF2-40B4-BE49-F238E27FC236}">
                <a16:creationId xmlns:a16="http://schemas.microsoft.com/office/drawing/2014/main" id="{F8ED5E15-0C16-8045-BADC-5823DC9B1D57}"/>
              </a:ext>
            </a:extLst>
          </p:cNvPr>
          <p:cNvSpPr txBox="1"/>
          <p:nvPr/>
        </p:nvSpPr>
        <p:spPr>
          <a:xfrm>
            <a:off x="1918250" y="349285"/>
            <a:ext cx="10891169" cy="584735"/>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sz="3200" b="1" i="0" u="none" strike="noStrike" kern="0" cap="none" spc="0" normalizeH="0" baseline="0" noProof="0" dirty="0">
                <a:ln>
                  <a:noFill/>
                </a:ln>
                <a:solidFill>
                  <a:srgbClr val="002060"/>
                </a:solidFill>
                <a:effectLst/>
                <a:uLnTx/>
                <a:uFillTx/>
                <a:latin typeface="Ubuntu" panose="020B0504030602030204" pitchFamily="34" charset="0"/>
                <a:ea typeface="Tahoma"/>
                <a:cs typeface="Tahoma"/>
                <a:sym typeface="Tahoma"/>
              </a:rPr>
              <a:t>Избор на теми за </a:t>
            </a:r>
            <a:r>
              <a:rPr lang="en-US" sz="3200" b="1" kern="0" dirty="0">
                <a:solidFill>
                  <a:srgbClr val="002060"/>
                </a:solidFill>
                <a:latin typeface="Ubuntu" panose="020B0504030602030204" pitchFamily="34" charset="0"/>
                <a:ea typeface="Tahoma"/>
                <a:cs typeface="Tahoma"/>
                <a:sym typeface="Tahoma"/>
              </a:rPr>
              <a:t>Peer Review</a:t>
            </a:r>
            <a:endParaRPr kumimoji="0" sz="3200" b="0" i="0" u="none" strike="noStrike" kern="0" cap="none" spc="0" normalizeH="0" baseline="0" noProof="0" dirty="0">
              <a:ln>
                <a:noFill/>
              </a:ln>
              <a:solidFill>
                <a:srgbClr val="002060"/>
              </a:solidFill>
              <a:effectLst/>
              <a:uLnTx/>
              <a:uFillTx/>
              <a:latin typeface="Ubuntu" panose="020B0504030602030204" pitchFamily="34" charset="0"/>
              <a:cs typeface="Arial"/>
              <a:sym typeface="Arial"/>
            </a:endParaRPr>
          </a:p>
        </p:txBody>
      </p:sp>
    </p:spTree>
    <p:extLst>
      <p:ext uri="{BB962C8B-B14F-4D97-AF65-F5344CB8AC3E}">
        <p14:creationId xmlns:p14="http://schemas.microsoft.com/office/powerpoint/2010/main" val="209407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0FBC6-41FE-08BB-B18B-D5B525BF156F}"/>
            </a:ext>
          </a:extLst>
        </p:cNvPr>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0080F91A-FE25-D073-BF4B-6D35D9B44724}"/>
              </a:ext>
            </a:extLst>
          </p:cNvPr>
          <p:cNvSpPr/>
          <p:nvPr/>
        </p:nvSpPr>
        <p:spPr>
          <a:xfrm>
            <a:off x="1272601" y="791762"/>
            <a:ext cx="10236913" cy="57169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ангажираме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съответните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заинтересовани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страни</a:t>
            </a:r>
            <a:r>
              <a:rPr lang="ru-RU" kern="0" dirty="0">
                <a:solidFill>
                  <a:srgbClr val="1CAF96"/>
                </a:solidFill>
                <a:latin typeface="Ubuntu" panose="020B0504030602030204" pitchFamily="34" charset="0"/>
                <a:sym typeface="Arial"/>
              </a:rPr>
              <a:t>, за да </a:t>
            </a:r>
            <a:r>
              <a:rPr lang="ru-RU" kern="0" dirty="0" err="1">
                <a:solidFill>
                  <a:srgbClr val="1CAF96"/>
                </a:solidFill>
                <a:latin typeface="Ubuntu" panose="020B0504030602030204" pitchFamily="34" charset="0"/>
                <a:sym typeface="Arial"/>
              </a:rPr>
              <a:t>стимулираме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прилагането</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стратегиите</a:t>
            </a:r>
            <a:r>
              <a:rPr lang="ru-RU" kern="0" dirty="0">
                <a:solidFill>
                  <a:srgbClr val="1CAF96"/>
                </a:solidFill>
                <a:latin typeface="Ubuntu" panose="020B0504030602030204" pitchFamily="34" charset="0"/>
                <a:sym typeface="Arial"/>
              </a:rPr>
              <a:t> за </a:t>
            </a:r>
            <a:r>
              <a:rPr lang="bg-BG" kern="0" dirty="0">
                <a:solidFill>
                  <a:srgbClr val="1CAF96"/>
                </a:solidFill>
                <a:latin typeface="Ubuntu" panose="020B0504030602030204" pitchFamily="34" charset="0"/>
                <a:sym typeface="Arial"/>
              </a:rPr>
              <a:t>устойчиво развитие</a:t>
            </a:r>
            <a:r>
              <a:rPr lang="ru-RU" kern="0" dirty="0">
                <a:solidFill>
                  <a:srgbClr val="1CAF96"/>
                </a:solidFill>
                <a:latin typeface="Ubuntu" panose="020B0504030602030204" pitchFamily="34" charset="0"/>
                <a:sym typeface="Arial"/>
              </a:rPr>
              <a:t>? </a:t>
            </a:r>
            <a:endParaRPr lang="en-US"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изградим</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разбиране</a:t>
            </a:r>
            <a:r>
              <a:rPr lang="ru-RU" kern="0" dirty="0">
                <a:solidFill>
                  <a:srgbClr val="1CAF96"/>
                </a:solidFill>
                <a:latin typeface="Ubuntu" panose="020B0504030602030204" pitchFamily="34" charset="0"/>
                <a:sym typeface="Arial"/>
              </a:rPr>
              <a:t> за </a:t>
            </a:r>
            <a:r>
              <a:rPr lang="ru-RU" kern="0" dirty="0" err="1">
                <a:solidFill>
                  <a:srgbClr val="1CAF96"/>
                </a:solidFill>
                <a:latin typeface="Ubuntu" panose="020B0504030602030204" pitchFamily="34" charset="0"/>
                <a:sym typeface="Arial"/>
              </a:rPr>
              <a:t>стратегията</a:t>
            </a:r>
            <a:r>
              <a:rPr lang="ru-RU" kern="0" dirty="0">
                <a:solidFill>
                  <a:srgbClr val="1CAF96"/>
                </a:solidFill>
                <a:latin typeface="Ubuntu" panose="020B0504030602030204" pitchFamily="34" charset="0"/>
                <a:sym typeface="Arial"/>
              </a:rPr>
              <a:t> за </a:t>
            </a:r>
            <a:r>
              <a:rPr lang="bg-BG" kern="0" dirty="0">
                <a:solidFill>
                  <a:srgbClr val="1CAF96"/>
                </a:solidFill>
                <a:latin typeface="Ubuntu" panose="020B0504030602030204" pitchFamily="34" charset="0"/>
                <a:sym typeface="Arial"/>
              </a:rPr>
              <a:t>устойчиво развитие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като</a:t>
            </a:r>
            <a:r>
              <a:rPr lang="ru-RU" kern="0" dirty="0">
                <a:solidFill>
                  <a:srgbClr val="1CAF96"/>
                </a:solidFill>
                <a:latin typeface="Ubuntu" panose="020B0504030602030204" pitchFamily="34" charset="0"/>
                <a:sym typeface="Arial"/>
              </a:rPr>
              <a:t> инструмент за </a:t>
            </a:r>
            <a:r>
              <a:rPr lang="ru-RU" kern="0" dirty="0" err="1">
                <a:solidFill>
                  <a:srgbClr val="1CAF96"/>
                </a:solidFill>
                <a:latin typeface="Ubuntu" panose="020B0504030602030204" pitchFamily="34" charset="0"/>
                <a:sym typeface="Arial"/>
              </a:rPr>
              <a:t>градска</a:t>
            </a:r>
            <a:r>
              <a:rPr lang="ru-RU" kern="0" dirty="0">
                <a:solidFill>
                  <a:srgbClr val="1CAF96"/>
                </a:solidFill>
                <a:latin typeface="Ubuntu" panose="020B0504030602030204" pitchFamily="34" charset="0"/>
                <a:sym typeface="Arial"/>
              </a:rPr>
              <a:t> трансформация и да </a:t>
            </a:r>
            <a:r>
              <a:rPr lang="ru-RU" kern="0" dirty="0" err="1">
                <a:solidFill>
                  <a:srgbClr val="1CAF96"/>
                </a:solidFill>
                <a:latin typeface="Ubuntu" panose="020B0504030602030204" pitchFamily="34" charset="0"/>
                <a:sym typeface="Arial"/>
              </a:rPr>
              <a:t>засилим</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вътрешното</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сътрудничество</a:t>
            </a:r>
            <a:r>
              <a:rPr lang="ru-RU" kern="0" dirty="0">
                <a:solidFill>
                  <a:srgbClr val="1CAF96"/>
                </a:solidFill>
                <a:latin typeface="Ubuntu" panose="020B0504030602030204" pitchFamily="34" charset="0"/>
                <a:sym typeface="Arial"/>
              </a:rPr>
              <a:t> и </a:t>
            </a:r>
            <a:r>
              <a:rPr lang="ru-RU" kern="0" dirty="0" err="1">
                <a:solidFill>
                  <a:srgbClr val="1CAF96"/>
                </a:solidFill>
                <a:latin typeface="Ubuntu" panose="020B0504030602030204" pitchFamily="34" charset="0"/>
                <a:sym typeface="Arial"/>
              </a:rPr>
              <a:t>ангажираност</a:t>
            </a:r>
            <a:r>
              <a:rPr lang="ru-RU" kern="0" dirty="0">
                <a:solidFill>
                  <a:srgbClr val="1CAF96"/>
                </a:solidFill>
                <a:latin typeface="Ubuntu" panose="020B0504030602030204" pitchFamily="34" charset="0"/>
                <a:sym typeface="Arial"/>
              </a:rPr>
              <a:t> между </a:t>
            </a:r>
            <a:r>
              <a:rPr lang="ru-RU" kern="0" dirty="0" err="1">
                <a:solidFill>
                  <a:srgbClr val="1CAF96"/>
                </a:solidFill>
                <a:latin typeface="Ubuntu" panose="020B0504030602030204" pitchFamily="34" charset="0"/>
                <a:sym typeface="Arial"/>
              </a:rPr>
              <a:t>всички</a:t>
            </a:r>
            <a:r>
              <a:rPr lang="ru-RU" kern="0" dirty="0">
                <a:solidFill>
                  <a:srgbClr val="1CAF96"/>
                </a:solidFill>
                <a:latin typeface="Ubuntu" panose="020B0504030602030204" pitchFamily="34" charset="0"/>
                <a:sym typeface="Arial"/>
              </a:rPr>
              <a:t> общински отдели? </a:t>
            </a:r>
            <a:endParaRPr lang="en-US"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бъдем</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по-ефективни</a:t>
            </a:r>
            <a:r>
              <a:rPr lang="ru-RU" kern="0" dirty="0">
                <a:solidFill>
                  <a:srgbClr val="1CAF96"/>
                </a:solidFill>
                <a:latin typeface="Ubuntu" panose="020B0504030602030204" pitchFamily="34" charset="0"/>
                <a:sym typeface="Arial"/>
              </a:rPr>
              <a:t> в </a:t>
            </a:r>
            <a:r>
              <a:rPr lang="ru-RU" kern="0" dirty="0" err="1">
                <a:solidFill>
                  <a:srgbClr val="1CAF96"/>
                </a:solidFill>
                <a:latin typeface="Ubuntu" panose="020B0504030602030204" pitchFamily="34" charset="0"/>
                <a:sym typeface="Arial"/>
              </a:rPr>
              <a:t>дългосрочното</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планиране</a:t>
            </a:r>
            <a:r>
              <a:rPr lang="ru-RU" kern="0" dirty="0">
                <a:solidFill>
                  <a:srgbClr val="1CAF96"/>
                </a:solidFill>
                <a:latin typeface="Ubuntu" panose="020B0504030602030204" pitchFamily="34" charset="0"/>
                <a:sym typeface="Arial"/>
              </a:rPr>
              <a:t> и </a:t>
            </a:r>
            <a:r>
              <a:rPr lang="ru-RU" kern="0" dirty="0" err="1">
                <a:solidFill>
                  <a:srgbClr val="1CAF96"/>
                </a:solidFill>
                <a:latin typeface="Ubuntu" panose="020B0504030602030204" pitchFamily="34" charset="0"/>
                <a:sym typeface="Arial"/>
              </a:rPr>
              <a:t>непрекъснатостта</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мерките</a:t>
            </a:r>
            <a:r>
              <a:rPr lang="ru-RU" kern="0" dirty="0">
                <a:solidFill>
                  <a:srgbClr val="1CAF96"/>
                </a:solidFill>
                <a:latin typeface="Ubuntu" panose="020B0504030602030204" pitchFamily="34" charset="0"/>
                <a:sym typeface="Arial"/>
              </a:rPr>
              <a:t> за </a:t>
            </a:r>
            <a:r>
              <a:rPr lang="bg-BG" kern="0" dirty="0">
                <a:solidFill>
                  <a:srgbClr val="1CAF96"/>
                </a:solidFill>
                <a:latin typeface="Ubuntu" panose="020B0504030602030204" pitchFamily="34" charset="0"/>
                <a:sym typeface="Arial"/>
              </a:rPr>
              <a:t>устойчиво развитие</a:t>
            </a:r>
            <a:r>
              <a:rPr lang="ru-RU" kern="0" dirty="0">
                <a:solidFill>
                  <a:srgbClr val="1CAF96"/>
                </a:solidFill>
                <a:latin typeface="Ubuntu" panose="020B0504030602030204" pitchFamily="34" charset="0"/>
                <a:sym typeface="Arial"/>
              </a:rPr>
              <a:t>? </a:t>
            </a:r>
            <a:endParaRPr lang="en-US"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a:t>
            </a:r>
            <a:r>
              <a:rPr lang="ru-RU" kern="0" dirty="0" err="1">
                <a:solidFill>
                  <a:srgbClr val="1CAF96"/>
                </a:solidFill>
                <a:latin typeface="Ubuntu" panose="020B0504030602030204" pitchFamily="34" charset="0"/>
                <a:sym typeface="Arial"/>
              </a:rPr>
              <a:t>частният</a:t>
            </a:r>
            <a:r>
              <a:rPr lang="ru-RU" kern="0" dirty="0">
                <a:solidFill>
                  <a:srgbClr val="1CAF96"/>
                </a:solidFill>
                <a:latin typeface="Ubuntu" panose="020B0504030602030204" pitchFamily="34" charset="0"/>
                <a:sym typeface="Arial"/>
              </a:rPr>
              <a:t> сектор и </a:t>
            </a:r>
            <a:r>
              <a:rPr lang="ru-RU" kern="0" dirty="0" err="1">
                <a:solidFill>
                  <a:srgbClr val="1CAF96"/>
                </a:solidFill>
                <a:latin typeface="Ubuntu" panose="020B0504030602030204" pitchFamily="34" charset="0"/>
                <a:sym typeface="Arial"/>
              </a:rPr>
              <a:t>други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източници</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финансиране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освен</a:t>
            </a:r>
            <a:r>
              <a:rPr lang="ru-RU" kern="0" dirty="0">
                <a:solidFill>
                  <a:srgbClr val="1CAF96"/>
                </a:solidFill>
                <a:latin typeface="Ubuntu" panose="020B0504030602030204" pitchFamily="34" charset="0"/>
                <a:sym typeface="Arial"/>
              </a:rPr>
              <a:t> ЕС) </a:t>
            </a:r>
            <a:r>
              <a:rPr lang="ru-RU" kern="0" dirty="0" err="1">
                <a:solidFill>
                  <a:srgbClr val="1CAF96"/>
                </a:solidFill>
                <a:latin typeface="Ubuntu" panose="020B0504030602030204" pitchFamily="34" charset="0"/>
                <a:sym typeface="Arial"/>
              </a:rPr>
              <a:t>могат</a:t>
            </a:r>
            <a:r>
              <a:rPr lang="ru-RU" kern="0" dirty="0">
                <a:solidFill>
                  <a:srgbClr val="1CAF96"/>
                </a:solidFill>
                <a:latin typeface="Ubuntu" panose="020B0504030602030204" pitchFamily="34" charset="0"/>
                <a:sym typeface="Arial"/>
              </a:rPr>
              <a:t> да </a:t>
            </a:r>
            <a:r>
              <a:rPr lang="ru-RU" kern="0" dirty="0" err="1">
                <a:solidFill>
                  <a:srgbClr val="1CAF96"/>
                </a:solidFill>
                <a:latin typeface="Ubuntu" panose="020B0504030602030204" pitchFamily="34" charset="0"/>
                <a:sym typeface="Arial"/>
              </a:rPr>
              <a:t>бъдат</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включени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във</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финансирането</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действията</a:t>
            </a:r>
            <a:r>
              <a:rPr lang="ru-RU" kern="0" dirty="0">
                <a:solidFill>
                  <a:srgbClr val="1CAF96"/>
                </a:solidFill>
                <a:latin typeface="Ubuntu" panose="020B0504030602030204" pitchFamily="34" charset="0"/>
                <a:sym typeface="Arial"/>
              </a:rPr>
              <a:t> и </a:t>
            </a:r>
            <a:r>
              <a:rPr lang="ru-RU" kern="0" dirty="0" err="1">
                <a:solidFill>
                  <a:srgbClr val="1CAF96"/>
                </a:solidFill>
                <a:latin typeface="Ubuntu" panose="020B0504030602030204" pitchFamily="34" charset="0"/>
                <a:sym typeface="Arial"/>
              </a:rPr>
              <a:t>услугите</a:t>
            </a:r>
            <a:r>
              <a:rPr lang="ru-RU" kern="0" dirty="0">
                <a:solidFill>
                  <a:srgbClr val="1CAF96"/>
                </a:solidFill>
                <a:latin typeface="Ubuntu" panose="020B0504030602030204" pitchFamily="34" charset="0"/>
                <a:sym typeface="Arial"/>
              </a:rPr>
              <a:t> по </a:t>
            </a:r>
            <a:r>
              <a:rPr lang="ru-RU" kern="0" dirty="0" err="1">
                <a:solidFill>
                  <a:srgbClr val="1CAF96"/>
                </a:solidFill>
                <a:latin typeface="Ubuntu" panose="020B0504030602030204" pitchFamily="34" charset="0"/>
                <a:sym typeface="Arial"/>
              </a:rPr>
              <a:t>стратегията</a:t>
            </a:r>
            <a:r>
              <a:rPr lang="ru-RU" kern="0" dirty="0">
                <a:solidFill>
                  <a:srgbClr val="1CAF96"/>
                </a:solidFill>
                <a:latin typeface="Ubuntu" panose="020B0504030602030204" pitchFamily="34" charset="0"/>
                <a:sym typeface="Arial"/>
              </a:rPr>
              <a:t> за </a:t>
            </a:r>
            <a:r>
              <a:rPr lang="bg-BG" kern="0" dirty="0">
                <a:solidFill>
                  <a:srgbClr val="1CAF96"/>
                </a:solidFill>
                <a:latin typeface="Ubuntu" panose="020B0504030602030204" pitchFamily="34" charset="0"/>
                <a:sym typeface="Arial"/>
              </a:rPr>
              <a:t>устойчиво развитие</a:t>
            </a:r>
            <a:r>
              <a:rPr lang="ru-RU" kern="0" dirty="0">
                <a:solidFill>
                  <a:srgbClr val="1CAF96"/>
                </a:solidFill>
                <a:latin typeface="Ubuntu" panose="020B0504030602030204" pitchFamily="34" charset="0"/>
                <a:sym typeface="Arial"/>
              </a:rPr>
              <a:t>? </a:t>
            </a:r>
            <a:endParaRPr lang="en-US"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гарантираме</a:t>
            </a:r>
            <a:r>
              <a:rPr lang="ru-RU" kern="0" dirty="0">
                <a:solidFill>
                  <a:srgbClr val="1CAF96"/>
                </a:solidFill>
                <a:latin typeface="Ubuntu" panose="020B0504030602030204" pitchFamily="34" charset="0"/>
                <a:sym typeface="Arial"/>
              </a:rPr>
              <a:t>, че </a:t>
            </a:r>
            <a:r>
              <a:rPr lang="ru-RU" kern="0" dirty="0" err="1">
                <a:solidFill>
                  <a:srgbClr val="1CAF96"/>
                </a:solidFill>
                <a:latin typeface="Ubuntu" panose="020B0504030602030204" pitchFamily="34" charset="0"/>
                <a:sym typeface="Arial"/>
              </a:rPr>
              <a:t>крайградските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райони</a:t>
            </a:r>
            <a:r>
              <a:rPr lang="ru-RU" kern="0" dirty="0">
                <a:solidFill>
                  <a:srgbClr val="1CAF96"/>
                </a:solidFill>
                <a:latin typeface="Ubuntu" panose="020B0504030602030204" pitchFamily="34" charset="0"/>
                <a:sym typeface="Arial"/>
              </a:rPr>
              <a:t> се </a:t>
            </a:r>
            <a:r>
              <a:rPr lang="ru-RU" kern="0" dirty="0" err="1">
                <a:solidFill>
                  <a:srgbClr val="1CAF96"/>
                </a:solidFill>
                <a:latin typeface="Ubuntu" panose="020B0504030602030204" pitchFamily="34" charset="0"/>
                <a:sym typeface="Arial"/>
              </a:rPr>
              <a:t>възползват</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еднакво</a:t>
            </a:r>
            <a:r>
              <a:rPr lang="ru-RU" kern="0" dirty="0">
                <a:solidFill>
                  <a:srgbClr val="1CAF96"/>
                </a:solidFill>
                <a:latin typeface="Ubuntu" panose="020B0504030602030204" pitchFamily="34" charset="0"/>
                <a:sym typeface="Arial"/>
              </a:rPr>
              <a:t> от </a:t>
            </a:r>
            <a:r>
              <a:rPr lang="ru-RU" kern="0" dirty="0" err="1">
                <a:solidFill>
                  <a:srgbClr val="1CAF96"/>
                </a:solidFill>
                <a:latin typeface="Ubuntu" panose="020B0504030602030204" pitchFamily="34" charset="0"/>
                <a:sym typeface="Arial"/>
              </a:rPr>
              <a:t>инвестициите</a:t>
            </a:r>
            <a:r>
              <a:rPr lang="ru-RU" kern="0" dirty="0">
                <a:solidFill>
                  <a:srgbClr val="1CAF96"/>
                </a:solidFill>
                <a:latin typeface="Ubuntu" panose="020B0504030602030204" pitchFamily="34" charset="0"/>
                <a:sym typeface="Arial"/>
              </a:rPr>
              <a:t> на ЕС/</a:t>
            </a:r>
            <a:r>
              <a:rPr lang="ru-RU" kern="0" dirty="0" err="1">
                <a:solidFill>
                  <a:srgbClr val="1CAF96"/>
                </a:solidFill>
                <a:latin typeface="Ubuntu" panose="020B0504030602030204" pitchFamily="34" charset="0"/>
                <a:sym typeface="Arial"/>
              </a:rPr>
              <a:t>националните</a:t>
            </a:r>
            <a:r>
              <a:rPr lang="ru-RU" kern="0" dirty="0">
                <a:solidFill>
                  <a:srgbClr val="1CAF96"/>
                </a:solidFill>
                <a:latin typeface="Ubuntu" panose="020B0504030602030204" pitchFamily="34" charset="0"/>
                <a:sym typeface="Arial"/>
              </a:rPr>
              <a:t> инвестиции?</a:t>
            </a: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осигурим</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устойчивостта</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услугите</a:t>
            </a:r>
            <a:r>
              <a:rPr lang="ru-RU" kern="0" dirty="0">
                <a:solidFill>
                  <a:srgbClr val="1CAF96"/>
                </a:solidFill>
                <a:latin typeface="Ubuntu" panose="020B0504030602030204" pitchFamily="34" charset="0"/>
                <a:sym typeface="Arial"/>
              </a:rPr>
              <a:t> в контекста на </a:t>
            </a:r>
            <a:r>
              <a:rPr lang="ru-RU" kern="0" dirty="0" err="1">
                <a:solidFill>
                  <a:srgbClr val="1CAF96"/>
                </a:solidFill>
                <a:latin typeface="Ubuntu" panose="020B0504030602030204" pitchFamily="34" charset="0"/>
                <a:sym typeface="Arial"/>
              </a:rPr>
              <a:t>намаляващо</a:t>
            </a:r>
            <a:r>
              <a:rPr lang="ru-RU" kern="0" dirty="0">
                <a:solidFill>
                  <a:srgbClr val="1CAF96"/>
                </a:solidFill>
                <a:latin typeface="Ubuntu" panose="020B0504030602030204" pitchFamily="34" charset="0"/>
                <a:sym typeface="Arial"/>
              </a:rPr>
              <a:t> население? </a:t>
            </a: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идентифицираме</a:t>
            </a:r>
            <a:r>
              <a:rPr lang="ru-RU" kern="0" dirty="0">
                <a:solidFill>
                  <a:srgbClr val="1CAF96"/>
                </a:solidFill>
                <a:latin typeface="Ubuntu" panose="020B0504030602030204" pitchFamily="34" charset="0"/>
                <a:sym typeface="Arial"/>
              </a:rPr>
              <a:t> и </a:t>
            </a:r>
            <a:r>
              <a:rPr lang="ru-RU" kern="0" dirty="0" err="1">
                <a:solidFill>
                  <a:srgbClr val="1CAF96"/>
                </a:solidFill>
                <a:latin typeface="Ubuntu" panose="020B0504030602030204" pitchFamily="34" charset="0"/>
                <a:sym typeface="Arial"/>
              </a:rPr>
              <a:t>комбинираме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ефективно</a:t>
            </a:r>
            <a:r>
              <a:rPr lang="ru-RU" kern="0" dirty="0">
                <a:solidFill>
                  <a:srgbClr val="1CAF96"/>
                </a:solidFill>
                <a:latin typeface="Ubuntu" panose="020B0504030602030204" pitchFamily="34" charset="0"/>
                <a:sym typeface="Arial"/>
              </a:rPr>
              <a:t> множество </a:t>
            </a:r>
            <a:r>
              <a:rPr lang="ru-RU" kern="0" dirty="0" err="1">
                <a:solidFill>
                  <a:srgbClr val="1CAF96"/>
                </a:solidFill>
                <a:latin typeface="Ubuntu" panose="020B0504030602030204" pitchFamily="34" charset="0"/>
                <a:sym typeface="Arial"/>
              </a:rPr>
              <a:t>източници</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финансиране</a:t>
            </a:r>
            <a:r>
              <a:rPr lang="ru-RU" kern="0" dirty="0">
                <a:solidFill>
                  <a:srgbClr val="1CAF96"/>
                </a:solidFill>
                <a:latin typeface="Ubuntu" panose="020B0504030602030204" pitchFamily="34" charset="0"/>
                <a:sym typeface="Arial"/>
              </a:rPr>
              <a:t> и да </a:t>
            </a:r>
            <a:r>
              <a:rPr lang="ru-RU" kern="0" dirty="0" err="1">
                <a:solidFill>
                  <a:srgbClr val="1CAF96"/>
                </a:solidFill>
                <a:latin typeface="Ubuntu" panose="020B0504030602030204" pitchFamily="34" charset="0"/>
                <a:sym typeface="Arial"/>
              </a:rPr>
              <a:t>ги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свържем</a:t>
            </a:r>
            <a:r>
              <a:rPr lang="ru-RU" kern="0" dirty="0">
                <a:solidFill>
                  <a:srgbClr val="1CAF96"/>
                </a:solidFill>
                <a:latin typeface="Ubuntu" panose="020B0504030602030204" pitchFamily="34" charset="0"/>
                <a:sym typeface="Arial"/>
              </a:rPr>
              <a:t> с </a:t>
            </a:r>
            <a:r>
              <a:rPr lang="ru-RU" kern="0" dirty="0" err="1">
                <a:solidFill>
                  <a:srgbClr val="1CAF96"/>
                </a:solidFill>
                <a:latin typeface="Ubuntu" panose="020B0504030602030204" pitchFamily="34" charset="0"/>
                <a:sym typeface="Arial"/>
              </a:rPr>
              <a:t>конкретни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проекти</a:t>
            </a:r>
            <a:r>
              <a:rPr lang="ru-RU" kern="0" dirty="0">
                <a:solidFill>
                  <a:srgbClr val="1CAF96"/>
                </a:solidFill>
                <a:latin typeface="Ubuntu" panose="020B0504030602030204" pitchFamily="34" charset="0"/>
                <a:sym typeface="Arial"/>
              </a:rPr>
              <a:t>? </a:t>
            </a: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стимулираме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ефикасната</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управленска</a:t>
            </a:r>
            <a:r>
              <a:rPr lang="ru-RU" kern="0" dirty="0">
                <a:solidFill>
                  <a:srgbClr val="1CAF96"/>
                </a:solidFill>
                <a:latin typeface="Ubuntu" panose="020B0504030602030204" pitchFamily="34" charset="0"/>
                <a:sym typeface="Arial"/>
              </a:rPr>
              <a:t> интеграция и </a:t>
            </a:r>
            <a:r>
              <a:rPr lang="ru-RU" kern="0" dirty="0" err="1">
                <a:solidFill>
                  <a:srgbClr val="1CAF96"/>
                </a:solidFill>
                <a:latin typeface="Ubuntu" panose="020B0504030602030204" pitchFamily="34" charset="0"/>
                <a:sym typeface="Arial"/>
              </a:rPr>
              <a:t>сътрудничество</a:t>
            </a:r>
            <a:r>
              <a:rPr lang="ru-RU" kern="0" dirty="0">
                <a:solidFill>
                  <a:srgbClr val="1CAF96"/>
                </a:solidFill>
                <a:latin typeface="Ubuntu" panose="020B0504030602030204" pitchFamily="34" charset="0"/>
                <a:sym typeface="Arial"/>
              </a:rPr>
              <a:t> между </a:t>
            </a:r>
            <a:r>
              <a:rPr lang="ru-RU" kern="0" dirty="0" err="1">
                <a:solidFill>
                  <a:srgbClr val="1CAF96"/>
                </a:solidFill>
                <a:latin typeface="Ubuntu" panose="020B0504030602030204" pitchFamily="34" charset="0"/>
                <a:sym typeface="Arial"/>
              </a:rPr>
              <a:t>различните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местни</a:t>
            </a:r>
            <a:r>
              <a:rPr lang="ru-RU" kern="0" dirty="0">
                <a:solidFill>
                  <a:srgbClr val="1CAF96"/>
                </a:solidFill>
                <a:latin typeface="Ubuntu" panose="020B0504030602030204" pitchFamily="34" charset="0"/>
                <a:sym typeface="Arial"/>
              </a:rPr>
              <a:t> власти, за да постигнем </a:t>
            </a:r>
            <a:r>
              <a:rPr lang="ru-RU" kern="0" dirty="0" err="1">
                <a:solidFill>
                  <a:srgbClr val="1CAF96"/>
                </a:solidFill>
                <a:latin typeface="Ubuntu" panose="020B0504030602030204" pitchFamily="34" charset="0"/>
                <a:sym typeface="Arial"/>
              </a:rPr>
              <a:t>единно</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ефективно</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въздействие</a:t>
            </a:r>
            <a:r>
              <a:rPr lang="ru-RU" kern="0" dirty="0">
                <a:solidFill>
                  <a:srgbClr val="1CAF96"/>
                </a:solidFill>
                <a:latin typeface="Ubuntu" panose="020B0504030602030204" pitchFamily="34" charset="0"/>
                <a:sym typeface="Arial"/>
              </a:rPr>
              <a:t>?</a:t>
            </a:r>
            <a:endPar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pic>
        <p:nvPicPr>
          <p:cNvPr id="6" name="Picture 5">
            <a:extLst>
              <a:ext uri="{FF2B5EF4-FFF2-40B4-BE49-F238E27FC236}">
                <a16:creationId xmlns:a16="http://schemas.microsoft.com/office/drawing/2014/main" id="{628CE1B9-325C-D236-7393-8E8EFECB2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42" y="-349285"/>
            <a:ext cx="12413025" cy="6858000"/>
          </a:xfrm>
          <a:prstGeom prst="rect">
            <a:avLst/>
          </a:prstGeom>
        </p:spPr>
      </p:pic>
      <p:sp>
        <p:nvSpPr>
          <p:cNvPr id="14" name="Google Shape;119;p11">
            <a:extLst>
              <a:ext uri="{FF2B5EF4-FFF2-40B4-BE49-F238E27FC236}">
                <a16:creationId xmlns:a16="http://schemas.microsoft.com/office/drawing/2014/main" id="{0CB74DEB-1334-CDD2-EBED-AB9E08507489}"/>
              </a:ext>
            </a:extLst>
          </p:cNvPr>
          <p:cNvSpPr txBox="1"/>
          <p:nvPr/>
        </p:nvSpPr>
        <p:spPr>
          <a:xfrm>
            <a:off x="1918250" y="349285"/>
            <a:ext cx="10891169" cy="584735"/>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sz="3200" b="1" i="0" u="none" strike="noStrike" kern="0" cap="none" spc="0" normalizeH="0" baseline="0" noProof="0" dirty="0">
                <a:ln>
                  <a:noFill/>
                </a:ln>
                <a:solidFill>
                  <a:srgbClr val="002060"/>
                </a:solidFill>
                <a:effectLst/>
                <a:uLnTx/>
                <a:uFillTx/>
                <a:latin typeface="Ubuntu" panose="020B0504030602030204" pitchFamily="34" charset="0"/>
                <a:ea typeface="Tahoma"/>
                <a:cs typeface="Tahoma"/>
                <a:sym typeface="Tahoma"/>
              </a:rPr>
              <a:t>Избор на теми за </a:t>
            </a:r>
            <a:r>
              <a:rPr lang="en-US" sz="3200" b="1" kern="0" dirty="0">
                <a:solidFill>
                  <a:srgbClr val="002060"/>
                </a:solidFill>
                <a:latin typeface="Ubuntu" panose="020B0504030602030204" pitchFamily="34" charset="0"/>
                <a:ea typeface="Tahoma"/>
                <a:cs typeface="Tahoma"/>
                <a:sym typeface="Tahoma"/>
              </a:rPr>
              <a:t>Peer Review</a:t>
            </a:r>
            <a:endParaRPr kumimoji="0" sz="3200" b="0" i="0" u="none" strike="noStrike" kern="0" cap="none" spc="0" normalizeH="0" baseline="0" noProof="0" dirty="0">
              <a:ln>
                <a:noFill/>
              </a:ln>
              <a:solidFill>
                <a:srgbClr val="002060"/>
              </a:solidFill>
              <a:effectLst/>
              <a:uLnTx/>
              <a:uFillTx/>
              <a:latin typeface="Ubuntu" panose="020B0504030602030204" pitchFamily="34" charset="0"/>
              <a:cs typeface="Arial"/>
              <a:sym typeface="Arial"/>
            </a:endParaRPr>
          </a:p>
        </p:txBody>
      </p:sp>
    </p:spTree>
    <p:extLst>
      <p:ext uri="{BB962C8B-B14F-4D97-AF65-F5344CB8AC3E}">
        <p14:creationId xmlns:p14="http://schemas.microsoft.com/office/powerpoint/2010/main" val="2811053600"/>
      </p:ext>
    </p:extLst>
  </p:cSld>
  <p:clrMapOvr>
    <a:masterClrMapping/>
  </p:clrMapOvr>
</p:sld>
</file>

<file path=ppt/theme/theme1.xml><?xml version="1.0" encoding="utf-8"?>
<a:theme xmlns:a="http://schemas.openxmlformats.org/drawingml/2006/main" name="EUI CONTENT SLIDES">
  <a:themeElements>
    <a:clrScheme name="EUI ">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 LAYOUT">
  <a:themeElements>
    <a:clrScheme name="EUI - TEMPLATE">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I - POWERPOINT TEMPLATE - NEUTRE" id="{8FDC6CF4-DE30-8E4F-A912-1E5145E39163}" vid="{C405E423-91B3-624E-84DC-AAEDDCE75679}"/>
    </a:ext>
  </a:extLst>
</a:theme>
</file>

<file path=ppt/theme/theme3.xml><?xml version="1.0" encoding="utf-8"?>
<a:theme xmlns:a="http://schemas.openxmlformats.org/drawingml/2006/main" name="1_EUI CONTENT SLIDES">
  <a:themeElements>
    <a:clrScheme name="EUI - TEMPLATE">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I - POWERPOINT TEMPLATE - NEUTRE" id="{8FDC6CF4-DE30-8E4F-A912-1E5145E39163}" vid="{A661FB4F-4507-C344-98BB-80AF606A75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9eac05-7837-4e93-8ac1-b7ad357d7e20">
      <Terms xmlns="http://schemas.microsoft.com/office/infopath/2007/PartnerControls"/>
    </lcf76f155ced4ddcb4097134ff3c332f>
    <TaxCatchAll xmlns="e3904bdb-a046-4f17-a83b-387fe53b6b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20E13D5ACF84A98BD039A8D934861" ma:contentTypeVersion="14" ma:contentTypeDescription="Create a new document." ma:contentTypeScope="" ma:versionID="c598d23f856b154cde279cb33df23be7">
  <xsd:schema xmlns:xsd="http://www.w3.org/2001/XMLSchema" xmlns:xs="http://www.w3.org/2001/XMLSchema" xmlns:p="http://schemas.microsoft.com/office/2006/metadata/properties" xmlns:ns2="e3904bdb-a046-4f17-a83b-387fe53b6b16" xmlns:ns3="a89eac05-7837-4e93-8ac1-b7ad357d7e20" targetNamespace="http://schemas.microsoft.com/office/2006/metadata/properties" ma:root="true" ma:fieldsID="7c392b9d6c071c2f56fe2e1f1f353854" ns2:_="" ns3:_="">
    <xsd:import namespace="e3904bdb-a046-4f17-a83b-387fe53b6b16"/>
    <xsd:import namespace="a89eac05-7837-4e93-8ac1-b7ad357d7e2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04bdb-a046-4f17-a83b-387fe53b6b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94e7d2a-c2a6-4209-95f8-54f37e08f791}" ma:internalName="TaxCatchAll" ma:showField="CatchAllData" ma:web="e3904bdb-a046-4f17-a83b-387fe53b6b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9eac05-7837-4e93-8ac1-b7ad357d7e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4fd23e0-4e92-4052-93a3-35dc230bb37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837CDF-B3F2-415B-91DE-A3739335FD17}">
  <ds:schemaRefs>
    <ds:schemaRef ds:uri="http://schemas.openxmlformats.org/package/2006/metadata/core-properties"/>
    <ds:schemaRef ds:uri="http://www.w3.org/XML/1998/namespace"/>
    <ds:schemaRef ds:uri="a89eac05-7837-4e93-8ac1-b7ad357d7e20"/>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e3904bdb-a046-4f17-a83b-387fe53b6b16"/>
    <ds:schemaRef ds:uri="http://schemas.microsoft.com/office/2006/metadata/properties"/>
  </ds:schemaRefs>
</ds:datastoreItem>
</file>

<file path=customXml/itemProps2.xml><?xml version="1.0" encoding="utf-8"?>
<ds:datastoreItem xmlns:ds="http://schemas.openxmlformats.org/officeDocument/2006/customXml" ds:itemID="{7EEFD55B-29E9-4AAF-B1FB-972735E2A680}">
  <ds:schemaRefs>
    <ds:schemaRef ds:uri="http://schemas.microsoft.com/sharepoint/v3/contenttype/forms"/>
  </ds:schemaRefs>
</ds:datastoreItem>
</file>

<file path=customXml/itemProps3.xml><?xml version="1.0" encoding="utf-8"?>
<ds:datastoreItem xmlns:ds="http://schemas.openxmlformats.org/officeDocument/2006/customXml" ds:itemID="{BC52BD07-E660-4160-9762-3D0AD9B2C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904bdb-a046-4f17-a83b-387fe53b6b16"/>
    <ds:schemaRef ds:uri="a89eac05-7837-4e93-8ac1-b7ad357d7e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5756</TotalTime>
  <Words>2498</Words>
  <Application>Microsoft Office PowerPoint</Application>
  <PresentationFormat>Widescreen</PresentationFormat>
  <Paragraphs>236</Paragraphs>
  <Slides>21</Slides>
  <Notes>20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Aptos</vt:lpstr>
      <vt:lpstr>Arial</vt:lpstr>
      <vt:lpstr>Calibri</vt:lpstr>
      <vt:lpstr>Calibri Light</vt:lpstr>
      <vt:lpstr>Symbol</vt:lpstr>
      <vt:lpstr>Tahoma</vt:lpstr>
      <vt:lpstr>Ubuntu</vt:lpstr>
      <vt:lpstr>Ubuntu Light</vt:lpstr>
      <vt:lpstr>Wingdings</vt:lpstr>
      <vt:lpstr>EUI CONTENT SLIDES</vt:lpstr>
      <vt:lpstr>SIMPLE - LAYOUT</vt:lpstr>
      <vt:lpstr>1_EUI CONTENT SLIDES</vt:lpstr>
      <vt:lpstr>Office Theme</vt:lpstr>
      <vt:lpstr>PowerPoint Presentation</vt:lpstr>
      <vt:lpstr>PowerPoint Presentation</vt:lpstr>
      <vt:lpstr>PowerPoint Presentation</vt:lpstr>
      <vt:lpstr>Какво е Peer Review?</vt:lpstr>
      <vt:lpstr>PowerPoint Presentation</vt:lpstr>
      <vt:lpstr>PowerPoint Presentation</vt:lpstr>
      <vt:lpstr>PowerPoint Presentation</vt:lpstr>
      <vt:lpstr>PowerPoint Presentation</vt:lpstr>
      <vt:lpstr>PowerPoint Presentation</vt:lpstr>
      <vt:lpstr>PowerPoint Presentation</vt:lpstr>
      <vt:lpstr>Какво конкретно правите на партньорския преглед?</vt:lpstr>
      <vt:lpstr>PowerPoint Presentation</vt:lpstr>
      <vt:lpstr>PowerPoint Presentation</vt:lpstr>
      <vt:lpstr>PowerPoint Presentation</vt:lpstr>
      <vt:lpstr>ИСКАТЕ ЛИ ДА СТЕ СЛЕДВАЩИЯТ КАНДИДАТ ЗА  city to city exchange</vt:lpstr>
      <vt:lpstr>ИСКАТЕ ЛИ ДА СТЕ СЛЕДВАЩИЯТ КАНДИДАТ ЗА  city to city exchange</vt:lpstr>
      <vt:lpstr>Още за city to city exchange </vt:lpstr>
      <vt:lpstr>Какъв вид подкрепа предоставя EUI?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BAIDAN</dc:creator>
  <cp:lastModifiedBy>Яна Николаева Дочева</cp:lastModifiedBy>
  <cp:revision>168</cp:revision>
  <dcterms:created xsi:type="dcterms:W3CDTF">2023-08-29T06:47:43Z</dcterms:created>
  <dcterms:modified xsi:type="dcterms:W3CDTF">2025-10-09T06:42:14Z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0x01010058120E13D5ACF84A98BD039A8D934861</vt:lpwstr>
  </property>
</Properties>
</file>