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08" r:id="rId6"/>
    <p:sldMasterId id="2147483737" r:id="rId7"/>
  </p:sldMasterIdLst>
  <p:notesMasterIdLst>
    <p:notesMasterId r:id="rId35"/>
  </p:notesMasterIdLst>
  <p:sldIdLst>
    <p:sldId id="256" r:id="rId8"/>
    <p:sldId id="263" r:id="rId9"/>
    <p:sldId id="2134804619" r:id="rId10"/>
    <p:sldId id="2134804620" r:id="rId11"/>
    <p:sldId id="2134804621" r:id="rId12"/>
    <p:sldId id="2134804622" r:id="rId13"/>
    <p:sldId id="2134804623" r:id="rId14"/>
    <p:sldId id="2134804624" r:id="rId15"/>
    <p:sldId id="2134804625" r:id="rId16"/>
    <p:sldId id="2134804626" r:id="rId17"/>
    <p:sldId id="2134804627" r:id="rId18"/>
    <p:sldId id="2134804628" r:id="rId19"/>
    <p:sldId id="2134804610" r:id="rId20"/>
    <p:sldId id="604" r:id="rId21"/>
    <p:sldId id="2134804615" r:id="rId22"/>
    <p:sldId id="2134804609" r:id="rId23"/>
    <p:sldId id="2134804616" r:id="rId24"/>
    <p:sldId id="2134804617" r:id="rId25"/>
    <p:sldId id="2134804618" r:id="rId26"/>
    <p:sldId id="2134804614" r:id="rId27"/>
    <p:sldId id="407" r:id="rId28"/>
    <p:sldId id="619" r:id="rId29"/>
    <p:sldId id="2134804612" r:id="rId30"/>
    <p:sldId id="2134804611" r:id="rId31"/>
    <p:sldId id="620" r:id="rId32"/>
    <p:sldId id="2134804613"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Peer Reviews" id="{6E108334-DF5C-4896-8822-A19355D0DA3F}">
          <p14:sldIdLst>
            <p14:sldId id="256"/>
            <p14:sldId id="263"/>
            <p14:sldId id="2134804619"/>
            <p14:sldId id="2134804620"/>
            <p14:sldId id="2134804621"/>
            <p14:sldId id="2134804622"/>
            <p14:sldId id="2134804623"/>
            <p14:sldId id="2134804624"/>
            <p14:sldId id="2134804625"/>
            <p14:sldId id="2134804626"/>
            <p14:sldId id="2134804627"/>
            <p14:sldId id="2134804628"/>
            <p14:sldId id="2134804610"/>
            <p14:sldId id="604"/>
            <p14:sldId id="2134804615"/>
            <p14:sldId id="2134804609"/>
            <p14:sldId id="2134804616"/>
            <p14:sldId id="2134804617"/>
            <p14:sldId id="2134804618"/>
            <p14:sldId id="2134804614"/>
            <p14:sldId id="407"/>
          </p14:sldIdLst>
        </p14:section>
        <p14:section name="Your journey - what do you concretely have to do" id="{9B891747-2BB9-4A90-B801-3A4C4E7C807C}">
          <p14:sldIdLst>
            <p14:sldId id="619"/>
            <p14:sldId id="2134804612"/>
            <p14:sldId id="2134804611"/>
            <p14:sldId id="620"/>
            <p14:sldId id="2134804613"/>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00F154-A3F7-96F8-3333-E9B7F8D74DB7}" name="Raluca Toma" initials="RT" userId="S::Raluca@urban-initiative.eu::049feb3a-608d-443e-813c-ef650b6424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14D"/>
    <a:srgbClr val="1AA795"/>
    <a:srgbClr val="009E87"/>
    <a:srgbClr val="C60075"/>
    <a:srgbClr val="1CAF96"/>
    <a:srgbClr val="C856FD"/>
    <a:srgbClr val="C59EE2"/>
    <a:srgbClr val="FEFBFF"/>
    <a:srgbClr val="E52231"/>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358" autoAdjust="0"/>
  </p:normalViewPr>
  <p:slideViewPr>
    <p:cSldViewPr snapToGrid="0">
      <p:cViewPr varScale="1">
        <p:scale>
          <a:sx n="96" d="100"/>
          <a:sy n="96" d="100"/>
        </p:scale>
        <p:origin x="216" y="90"/>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AF1CB-A7EE-438A-91BF-94AF98D66C0A}" type="datetimeFigureOut">
              <a:rPr lang="en-GB" smtClean="0"/>
              <a:t>10/10/2025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6FD8B-970B-4C9A-AD74-5EE7E0B31AED}" type="slidenum">
              <a:rPr lang="en-GB" smtClean="0"/>
              <a:t>‹#›</a:t>
            </a:fld>
            <a:endParaRPr lang="en-GB"/>
          </a:p>
        </p:txBody>
      </p:sp>
    </p:spTree>
    <p:extLst>
      <p:ext uri="{BB962C8B-B14F-4D97-AF65-F5344CB8AC3E}">
        <p14:creationId xmlns:p14="http://schemas.microsoft.com/office/powerpoint/2010/main" val="73484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58A58-0F0C-64C1-C20F-CC353A1E4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E381F-BB82-A8CF-2F3D-8E233C4FF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CD2D1-956D-4176-C137-BCB562BF122D}"/>
              </a:ext>
            </a:extLst>
          </p:cNvPr>
          <p:cNvSpPr>
            <a:spLocks noGrp="1"/>
          </p:cNvSpPr>
          <p:nvPr>
            <p:ph type="body" idx="1"/>
          </p:nvPr>
        </p:nvSpPr>
        <p:spPr/>
        <p:txBody>
          <a:bodyPr/>
          <a:lstStyle/>
          <a:p>
            <a:r>
              <a:rPr lang="en-GB" dirty="0"/>
              <a:t>A peer review is a two-day event that brings together cities under review and peers (i.e., fellow urban practitioners). The cities under review are benchmarking their SUD strategies and getting insights, recommendations on their SUD strategies from peers.</a:t>
            </a:r>
          </a:p>
          <a:p>
            <a:r>
              <a:rPr lang="en-GB" dirty="0"/>
              <a:t>The aim is to improve the capacity of cities under review in designing and implementing SUD Strategy. The main focus on the activity is SUD strategies, as defined by Cohesion Policy and article 11 of the current Regulation, that means as integrated, participatory, place-based strategies. </a:t>
            </a:r>
          </a:p>
          <a:p>
            <a:r>
              <a:rPr lang="en-GB" dirty="0"/>
              <a:t>We are following a fixed methodology that is implemented in approx. 8-10 months. </a:t>
            </a:r>
          </a:p>
        </p:txBody>
      </p:sp>
      <p:sp>
        <p:nvSpPr>
          <p:cNvPr id="4" name="Slide Number Placeholder 3">
            <a:extLst>
              <a:ext uri="{FF2B5EF4-FFF2-40B4-BE49-F238E27FC236}">
                <a16:creationId xmlns:a16="http://schemas.microsoft.com/office/drawing/2014/main" id="{8A41BF36-F06A-068C-F81C-8F5C255567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54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5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90ED-8018-72AB-5F51-9F79F519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DB04D-54DB-A897-C59E-51E5E7F86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9F6E6-5653-A3E9-137C-7B87DCDAFD1E}"/>
              </a:ext>
            </a:extLst>
          </p:cNvPr>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a:extLst>
              <a:ext uri="{FF2B5EF4-FFF2-40B4-BE49-F238E27FC236}">
                <a16:creationId xmlns:a16="http://schemas.microsoft.com/office/drawing/2014/main" id="{F9DA72A3-9B74-367F-A2EB-A0E578BA2B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60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6E016-3BB7-5971-5175-6D5CB48B1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8DFFE-B30E-130D-BD97-CE40762F0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22250-F601-82FB-A65B-295B68E58C20}"/>
              </a:ext>
            </a:extLst>
          </p:cNvPr>
          <p:cNvSpPr>
            <a:spLocks noGrp="1"/>
          </p:cNvSpPr>
          <p:nvPr>
            <p:ph type="body" idx="1"/>
          </p:nvPr>
        </p:nvSpPr>
        <p:spPr/>
        <p:txBody>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A city-to-city exchange is required to focus on a specific policy challenge related to the implementation of Sustainable Urban Development within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Applicants are required to define in the application form a specific policy challenge that </a:t>
            </a:r>
            <a:r>
              <a:rPr lang="en-GB" sz="1800" b="1" dirty="0">
                <a:effectLst/>
                <a:latin typeface="Tahoma" panose="020B0604030504040204" pitchFamily="34" charset="0"/>
                <a:ea typeface="Calibri" panose="020F0502020204030204" pitchFamily="34" charset="0"/>
                <a:cs typeface="Tahoma" panose="020B0604030504040204" pitchFamily="34" charset="0"/>
              </a:rPr>
              <a:t>consists of thematic and operational issues. </a:t>
            </a:r>
            <a:r>
              <a:rPr lang="en-GB" sz="1800" dirty="0">
                <a:effectLst/>
                <a:latin typeface="Tahoma" panose="020B0604030504040204" pitchFamily="34" charset="0"/>
                <a:ea typeface="Calibri" panose="020F0502020204030204" pitchFamily="34" charset="0"/>
                <a:cs typeface="Tahoma" panose="020B0604030504040204" pitchFamily="34" charset="0"/>
              </a:rPr>
              <a:t>The challenge should be as focused as possible to allow for an effective learning process between the applicant and the peers.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b="1" dirty="0">
              <a:effectLst/>
              <a:latin typeface="Tahoma" panose="020B0604030504040204" pitchFamily="34"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Guidance offer a non-exhaustive list of potential thematic and operational challenges </a:t>
            </a:r>
            <a:r>
              <a:rPr lang="en-GB" sz="1800" b="1" dirty="0">
                <a:effectLst/>
                <a:latin typeface="Tahoma" panose="020B0604030504040204" pitchFamily="34" charset="0"/>
                <a:ea typeface="Calibri" panose="020F0502020204030204" pitchFamily="34" charset="0"/>
              </a:rPr>
              <a:t>related to designing and implementing integrated, place-based strategies </a:t>
            </a:r>
            <a:r>
              <a:rPr lang="en-GB" sz="1800" dirty="0">
                <a:effectLst/>
                <a:latin typeface="Tahoma" panose="020B0604030504040204" pitchFamily="34" charset="0"/>
                <a:ea typeface="Calibri" panose="020F0502020204030204" pitchFamily="34" charset="0"/>
                <a:cs typeface="Tahoma" panose="020B0604030504040204" pitchFamily="34" charset="0"/>
              </a:rPr>
              <a:t>that may be addressed, which cover the full range of policy objectives supported through Cohesion Policy.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en-GB" b="1" dirty="0"/>
          </a:p>
        </p:txBody>
      </p:sp>
      <p:sp>
        <p:nvSpPr>
          <p:cNvPr id="4" name="Slide Number Placeholder 3">
            <a:extLst>
              <a:ext uri="{FF2B5EF4-FFF2-40B4-BE49-F238E27FC236}">
                <a16:creationId xmlns:a16="http://schemas.microsoft.com/office/drawing/2014/main" id="{1981F31E-2F5D-C6D9-0E71-51DF74E8CC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14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add: </a:t>
            </a:r>
          </a:p>
          <a:p>
            <a:pPr marL="285750" lvl="0" indent="-285750" algn="just">
              <a:spcBef>
                <a:spcPts val="1440"/>
              </a:spcBef>
              <a:spcAft>
                <a:spcPts val="600"/>
              </a:spcAft>
              <a:buFontTx/>
              <a:buChar cha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The </a:t>
            </a:r>
            <a:r>
              <a:rPr lang="en-GB" sz="1800" b="1" dirty="0">
                <a:effectLst/>
                <a:latin typeface="Ubuntu Light" panose="020B0304030602030204" pitchFamily="34" charset="0"/>
                <a:ea typeface="Times New Roman" panose="02020603050405020304" pitchFamily="18" charset="0"/>
                <a:cs typeface="Tahoma" panose="020B0604030504040204" pitchFamily="34" charset="0"/>
              </a:rPr>
              <a:t>staff of both urban authorities and stakeholders </a:t>
            </a:r>
            <a:r>
              <a:rPr lang="en-GB" sz="1800" dirty="0">
                <a:effectLst/>
                <a:latin typeface="Ubuntu Light" panose="020B0304030602030204" pitchFamily="34" charset="0"/>
                <a:ea typeface="Times New Roman" panose="02020603050405020304" pitchFamily="18" charset="0"/>
                <a:cs typeface="Tahoma" panose="020B0604030504040204" pitchFamily="34" charset="0"/>
              </a:rPr>
              <a:t>may be among the funded persons for applicants and peer cities</a:t>
            </a:r>
          </a:p>
          <a:p>
            <a:pPr marL="285750" lvl="0" indent="-285750" algn="just">
              <a:spcBef>
                <a:spcPts val="1440"/>
              </a:spcBef>
              <a:spcAft>
                <a:spcPts val="600"/>
              </a:spcAft>
              <a:buFontTx/>
              <a:buChar cha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For each event, a </a:t>
            </a:r>
            <a:r>
              <a:rPr lang="en-GB" sz="1800" b="1" dirty="0">
                <a:effectLst/>
                <a:latin typeface="Ubuntu Light" panose="020B0304030602030204" pitchFamily="34" charset="0"/>
                <a:ea typeface="Times New Roman" panose="02020603050405020304" pitchFamily="18" charset="0"/>
                <a:cs typeface="Tahoma" panose="020B0604030504040204" pitchFamily="34" charset="0"/>
              </a:rPr>
              <a:t>minimum of one person per urban authority </a:t>
            </a:r>
            <a:r>
              <a:rPr lang="en-GB" sz="1800" dirty="0">
                <a:effectLst/>
                <a:latin typeface="Ubuntu Light" panose="020B0304030602030204" pitchFamily="34" charset="0"/>
                <a:ea typeface="Times New Roman" panose="02020603050405020304" pitchFamily="18" charset="0"/>
                <a:cs typeface="Tahoma" panose="020B0604030504040204" pitchFamily="34" charset="0"/>
              </a:rPr>
              <a:t>must participate.</a:t>
            </a:r>
          </a:p>
          <a:p>
            <a:pPr marL="285750" marR="0" lvl="0" indent="-285750" algn="just" defTabSz="914400" rtl="0" eaLnBrk="1" fontAlgn="auto" latinLnBrk="0" hangingPunct="1">
              <a:lnSpc>
                <a:spcPct val="100000"/>
              </a:lnSpc>
              <a:spcBef>
                <a:spcPts val="1440"/>
              </a:spcBef>
              <a:spcAft>
                <a:spcPts val="600"/>
              </a:spcAft>
              <a:buClrTx/>
              <a:buSzTx/>
              <a:buFontTx/>
              <a:buChar char="-"/>
              <a:tabLst/>
              <a:defRPr/>
            </a:pPr>
            <a:r>
              <a:rPr lang="en-GB" sz="1800" dirty="0">
                <a:effectLst/>
                <a:latin typeface="Ubuntu Light" panose="020B0304030602030204" pitchFamily="34" charset="0"/>
                <a:ea typeface="Times New Roman" panose="02020603050405020304" pitchFamily="18" charset="0"/>
                <a:cs typeface="Tahoma" panose="020B0604030504040204" pitchFamily="34" charset="0"/>
              </a:rPr>
              <a:t>Stakeholders (if desired and justified) must be included within the budget and Reimbursement Form of the applicant city and peers. The urban authority concerned is responsible for setting the reimbursement arrangements with its stakeholders. EUI cannot intervene in these arrangements nor reimburse stakeholders directly.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indent="-171450">
              <a:buFontTx/>
              <a:buChar char="-"/>
            </a:pPr>
            <a:r>
              <a:rPr lang="en-GB" dirty="0"/>
              <a:t>Daily rate: </a:t>
            </a:r>
            <a:r>
              <a:rPr lang="en-GB" sz="1800" dirty="0">
                <a:effectLst/>
                <a:latin typeface="Ubuntu Light" panose="020B0304030602030204" pitchFamily="34" charset="0"/>
                <a:ea typeface="Calibri" panose="020F0502020204030204" pitchFamily="34" charset="0"/>
                <a:cs typeface="Times New Roman" panose="02020603050405020304" pitchFamily="18" charset="0"/>
              </a:rPr>
              <a:t>Up to two persons per peer city are entitled to receive a fixed amount of EUR 350 per day for the duration of the exchanges, or for</a:t>
            </a:r>
            <a:r>
              <a:rPr lang="en-GB" sz="1800" b="1" dirty="0">
                <a:effectLst/>
                <a:latin typeface="Ubuntu Light" panose="020B0304030602030204" pitchFamily="34" charset="0"/>
                <a:ea typeface="Calibri" panose="020F0502020204030204" pitchFamily="34" charset="0"/>
                <a:cs typeface="Times New Roman" panose="02020603050405020304" pitchFamily="18" charset="0"/>
              </a:rPr>
              <a:t> one day </a:t>
            </a:r>
            <a:r>
              <a:rPr lang="en-GB" sz="1800" dirty="0">
                <a:effectLst/>
                <a:latin typeface="Ubuntu Light" panose="020B0304030602030204" pitchFamily="34" charset="0"/>
                <a:ea typeface="Calibri" panose="020F0502020204030204" pitchFamily="34" charset="0"/>
                <a:cs typeface="Times New Roman" panose="02020603050405020304" pitchFamily="18" charset="0"/>
              </a:rPr>
              <a:t>in the case of an online exchange. </a:t>
            </a:r>
            <a:endParaRPr lang="en-GB" dirty="0"/>
          </a:p>
          <a:p>
            <a:pPr marL="171450" indent="-171450">
              <a:buFontTx/>
              <a:buChar char="-"/>
            </a:pPr>
            <a:r>
              <a:rPr lang="en-GB" dirty="0"/>
              <a:t>Per diem (accommodation, local transport and subsistence) eligible to be paid for duration of exchange plus ONE travel day</a:t>
            </a:r>
          </a:p>
          <a:p>
            <a:pPr marL="171450" indent="-171450">
              <a:buFontTx/>
              <a:buChar char="-"/>
            </a:pPr>
            <a:r>
              <a:rPr lang="en-GB" dirty="0"/>
              <a:t>Applicants responsible to pre-identify peers</a:t>
            </a:r>
          </a:p>
          <a:p>
            <a:pPr marL="171450" indent="-171450">
              <a:buFontTx/>
              <a:buChar char="-"/>
            </a:pPr>
            <a:r>
              <a:rPr lang="en-GB" dirty="0"/>
              <a:t>100% funding on lump sum basis, no co-financing required</a:t>
            </a:r>
          </a:p>
          <a:p>
            <a:pPr marL="171450" indent="-171450">
              <a:buFontTx/>
              <a:buChar char="-"/>
            </a:pPr>
            <a:r>
              <a:rPr lang="en-GB" dirty="0"/>
              <a:t>EUI appoints (based on thematic/geographical expertise) same week as applicant is notified of approval, pays and oversees work of EUI expert moderator. </a:t>
            </a:r>
          </a:p>
          <a:p>
            <a:pPr marL="171450" indent="-171450">
              <a:buFontTx/>
              <a:buChar char="-"/>
            </a:pPr>
            <a:r>
              <a:rPr lang="en-GB" dirty="0"/>
              <a:t>Expert tasks: </a:t>
            </a:r>
          </a:p>
          <a:p>
            <a:pPr marL="628650" lvl="1" indent="-171450">
              <a:buFontTx/>
              <a:buChar char="-"/>
            </a:pPr>
            <a:r>
              <a:rPr lang="en-GB" dirty="0"/>
              <a:t>Reviewing agenda developed by applicant and proposing improvements if needed to ensure a successful exchange,</a:t>
            </a:r>
          </a:p>
          <a:p>
            <a:pPr marL="628650" lvl="1" indent="-171450">
              <a:buFontTx/>
              <a:buChar char="-"/>
            </a:pPr>
            <a:r>
              <a:rPr lang="en-GB" dirty="0"/>
              <a:t>Leading or participating in a pre-meeting among applicant and peers,</a:t>
            </a:r>
          </a:p>
          <a:p>
            <a:pPr marL="628650" lvl="1" indent="-171450">
              <a:buFontTx/>
              <a:buChar char="-"/>
            </a:pPr>
            <a:r>
              <a:rPr lang="en-GB" dirty="0"/>
              <a:t>Facilitating the exchange between applicant and peers, including use of creative discussion methodologies,</a:t>
            </a:r>
          </a:p>
          <a:p>
            <a:pPr marL="628650" lvl="1" indent="-171450">
              <a:buFontTx/>
              <a:buChar char="-"/>
            </a:pPr>
            <a:r>
              <a:rPr lang="en-GB" dirty="0"/>
              <a:t>Supporting interpretation and adaption of peer recommendations to applicant’s urban context,</a:t>
            </a:r>
          </a:p>
          <a:p>
            <a:pPr marL="628650" lvl="1" indent="-171450">
              <a:buFontTx/>
              <a:buChar char="-"/>
            </a:pPr>
            <a:r>
              <a:rPr lang="en-GB" dirty="0"/>
              <a:t>Supporting applicant in documenting the key recommendations and lessons learned for follow-up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54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27</a:t>
            </a:fld>
            <a:endParaRPr lang="fr-FR"/>
          </a:p>
        </p:txBody>
      </p:sp>
    </p:spTree>
    <p:extLst>
      <p:ext uri="{BB962C8B-B14F-4D97-AF65-F5344CB8AC3E}">
        <p14:creationId xmlns:p14="http://schemas.microsoft.com/office/powerpoint/2010/main" val="225252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2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2353-3BC7-170E-ACC8-6C1618468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77984-5B5F-95EF-0687-763A6ADC2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9104A-BD9E-FEDE-FDCF-0A7725D1F3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A05733-5B0C-2FC8-956A-B871523AD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2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Bef>
                <a:spcPts val="1800"/>
              </a:spcBef>
              <a:spcAft>
                <a:spcPts val="1800"/>
              </a:spcAft>
              <a:buFont typeface="Symbol" panose="05050102010706020507" pitchFamily="18" charset="2"/>
              <a:buBlip>
                <a:blip r:embed="rId3"/>
              </a:buBlip>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50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1224-73BD-1057-365B-14E3C4635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3174A-D9F4-6E30-F45C-1C7073399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BA81F-D5D0-9713-FD4A-26CD21F3DB50}"/>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7F3135-60E4-8B1A-7F1A-8A43A415F54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00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92DC-A9C4-1EB1-D963-285122D44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C5A2F-4B69-C13D-7A1E-87229ABE4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A6E32-7ECA-F6AA-8695-0B32437AF94C}"/>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68A8F2-AC18-E3E3-0151-3FB83B200A7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92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3C5E9-9D52-A8A7-F3B7-27D9B736F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A910E-AA40-008C-1D5F-A9EE4F674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6E50E-E70E-B375-6F18-1E05C26972B3}"/>
              </a:ext>
            </a:extLst>
          </p:cNvPr>
          <p:cNvSpPr>
            <a:spLocks noGrp="1"/>
          </p:cNvSpPr>
          <p:nvPr>
            <p:ph type="body" idx="1"/>
          </p:nvPr>
        </p:nvSpPr>
        <p:spPr/>
        <p:txBody>
          <a:bodyPr/>
          <a:lstStyle/>
          <a:p>
            <a:pPr marL="1143000" lvl="2" indent="-228600" algn="just">
              <a:lnSpc>
                <a:spcPct val="115000"/>
              </a:lnSpc>
              <a:spcBef>
                <a:spcPts val="1800"/>
              </a:spcBef>
              <a:spcAft>
                <a:spcPts val="1800"/>
              </a:spcAft>
              <a:buFont typeface="Wingdings" panose="05000000000000000000" pitchFamily="2" charset="2"/>
              <a:buChar char=""/>
            </a:pPr>
            <a:endParaRPr lang="en-GB" sz="1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7BDC99-1CC6-CE24-755B-3D85E397E7D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EF6B-D27E-FB08-CA09-49F6E5A2A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7B7BE-FA0C-E992-2B84-CF3A50E2A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92EAA-2B41-AD99-D7E6-BE17D01AB3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D3D3E7-BC78-0992-7759-59548A6F64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53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15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2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5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dirty="0"/>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dirty="0"/>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Tree>
    <p:extLst>
      <p:ext uri="{BB962C8B-B14F-4D97-AF65-F5344CB8AC3E}">
        <p14:creationId xmlns:p14="http://schemas.microsoft.com/office/powerpoint/2010/main" val="102574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dirty="0"/>
              <a:t>INSERT </a:t>
            </a:r>
          </a:p>
          <a:p>
            <a:r>
              <a:rPr lang="fr-FR" dirty="0"/>
              <a:t>PICTURE HERE</a:t>
            </a:r>
          </a:p>
        </p:txBody>
      </p:sp>
    </p:spTree>
    <p:extLst>
      <p:ext uri="{BB962C8B-B14F-4D97-AF65-F5344CB8AC3E}">
        <p14:creationId xmlns:p14="http://schemas.microsoft.com/office/powerpoint/2010/main" val="405564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309813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132488" y="1132491"/>
            <a:ext cx="6857997" cy="4593021"/>
          </a:xfrm>
          <a:prstGeom prst="rect">
            <a:avLst/>
          </a:prstGeom>
        </p:spPr>
      </p:pic>
    </p:spTree>
    <p:extLst>
      <p:ext uri="{BB962C8B-B14F-4D97-AF65-F5344CB8AC3E}">
        <p14:creationId xmlns:p14="http://schemas.microsoft.com/office/powerpoint/2010/main" val="13145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5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42705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03098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5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8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00092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54750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64519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95256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572458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49504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01">
  <p:cSld name="TITLE - 01">
    <p:bg>
      <p:bgPr>
        <a:blipFill>
          <a:blip r:embed="rId2">
            <a:alphaModFix/>
            <a:extLst>
              <a:ext uri="{28A0092B-C50C-407E-A947-70E740481C1C}">
                <a14:useLocalDpi xmlns:a14="http://schemas.microsoft.com/office/drawing/2010/main"/>
              </a:ext>
            </a:extLst>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01040" y="1513439"/>
            <a:ext cx="9144000" cy="858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000"/>
              <a:buFont typeface="Tahoma"/>
              <a:buNone/>
              <a:defRPr sz="4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701040" y="2546015"/>
            <a:ext cx="9144000" cy="7324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2"/>
              </a:buClr>
              <a:buSzPts val="3000"/>
              <a:buNone/>
              <a:defRPr sz="4000" b="1">
                <a:solidFill>
                  <a:schemeClr val="dk2"/>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7" name="Google Shape;57;p14"/>
          <p:cNvSpPr txBox="1">
            <a:spLocks noGrp="1"/>
          </p:cNvSpPr>
          <p:nvPr>
            <p:ph type="body" idx="2"/>
          </p:nvPr>
        </p:nvSpPr>
        <p:spPr>
          <a:xfrm>
            <a:off x="701040" y="3579768"/>
            <a:ext cx="91440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106474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SI" smtClean="0"/>
              <a:pPr algn="r"/>
              <a:t>‹#›</a:t>
            </a:fld>
            <a:endParaRPr lang="en-SI"/>
          </a:p>
        </p:txBody>
      </p:sp>
    </p:spTree>
    <p:extLst>
      <p:ext uri="{BB962C8B-B14F-4D97-AF65-F5344CB8AC3E}">
        <p14:creationId xmlns:p14="http://schemas.microsoft.com/office/powerpoint/2010/main" val="3523847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8080" y="365040"/>
            <a:ext cx="10515600" cy="1325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60948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1" name="Google Shape;61;p15"/>
          <p:cNvSpPr txBox="1">
            <a:spLocks noGrp="1"/>
          </p:cNvSpPr>
          <p:nvPr>
            <p:ph type="body" idx="2"/>
          </p:nvPr>
        </p:nvSpPr>
        <p:spPr>
          <a:xfrm>
            <a:off x="6231960" y="160452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2" name="Google Shape;62;p15"/>
          <p:cNvSpPr txBox="1">
            <a:spLocks noGrp="1"/>
          </p:cNvSpPr>
          <p:nvPr>
            <p:ph type="body" idx="3"/>
          </p:nvPr>
        </p:nvSpPr>
        <p:spPr>
          <a:xfrm>
            <a:off x="60948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
        <p:nvSpPr>
          <p:cNvPr id="63" name="Google Shape;63;p15"/>
          <p:cNvSpPr txBox="1">
            <a:spLocks noGrp="1"/>
          </p:cNvSpPr>
          <p:nvPr>
            <p:ph type="body" idx="4"/>
          </p:nvPr>
        </p:nvSpPr>
        <p:spPr>
          <a:xfrm>
            <a:off x="6231960" y="3682080"/>
            <a:ext cx="5354400" cy="1896800"/>
          </a:xfrm>
          <a:prstGeom prst="rect">
            <a:avLst/>
          </a:prstGeom>
          <a:noFill/>
          <a:ln>
            <a:noFill/>
          </a:ln>
        </p:spPr>
        <p:txBody>
          <a:bodyPr spcFirstLastPara="1" wrap="square" lIns="0" tIns="0" rIns="0" bIns="0" anchor="t" anchorCtr="0">
            <a:normAutofit/>
          </a:bodyPr>
          <a:lstStyle>
            <a:lvl1pPr marL="609585" lvl="0" indent="-304792" algn="l" rtl="0">
              <a:spcBef>
                <a:spcPts val="0"/>
              </a:spcBef>
              <a:spcAft>
                <a:spcPts val="0"/>
              </a:spcAft>
              <a:buSzPts val="1800"/>
              <a:buNone/>
              <a:defRPr/>
            </a:lvl1pPr>
            <a:lvl2pPr marL="1219170" lvl="1" indent="-304792" algn="l" rtl="0">
              <a:spcBef>
                <a:spcPts val="1600"/>
              </a:spcBef>
              <a:spcAft>
                <a:spcPts val="0"/>
              </a:spcAft>
              <a:buSzPts val="1400"/>
              <a:buNone/>
              <a:defRPr/>
            </a:lvl2pPr>
            <a:lvl3pPr marL="1828754" lvl="2" indent="-304792" algn="l" rtl="0">
              <a:spcBef>
                <a:spcPts val="1600"/>
              </a:spcBef>
              <a:spcAft>
                <a:spcPts val="0"/>
              </a:spcAft>
              <a:buSzPts val="1400"/>
              <a:buNone/>
              <a:defRPr/>
            </a:lvl3pPr>
            <a:lvl4pPr marL="2438339" lvl="3" indent="-304792" algn="l" rtl="0">
              <a:spcBef>
                <a:spcPts val="1600"/>
              </a:spcBef>
              <a:spcAft>
                <a:spcPts val="0"/>
              </a:spcAft>
              <a:buSzPts val="1400"/>
              <a:buNone/>
              <a:defRPr/>
            </a:lvl4pPr>
            <a:lvl5pPr marL="3047924" lvl="4" indent="-304792" algn="l" rtl="0">
              <a:spcBef>
                <a:spcPts val="1600"/>
              </a:spcBef>
              <a:spcAft>
                <a:spcPts val="0"/>
              </a:spcAft>
              <a:buSzPts val="1400"/>
              <a:buNone/>
              <a:defRPr/>
            </a:lvl5pPr>
            <a:lvl6pPr marL="3657509" lvl="5" indent="-304792" algn="l" rtl="0">
              <a:spcBef>
                <a:spcPts val="1600"/>
              </a:spcBef>
              <a:spcAft>
                <a:spcPts val="0"/>
              </a:spcAft>
              <a:buSzPts val="1400"/>
              <a:buNone/>
              <a:defRPr/>
            </a:lvl6pPr>
            <a:lvl7pPr marL="4267093" lvl="6" indent="-304792" algn="l" rtl="0">
              <a:spcBef>
                <a:spcPts val="1600"/>
              </a:spcBef>
              <a:spcAft>
                <a:spcPts val="0"/>
              </a:spcAft>
              <a:buSzPts val="1400"/>
              <a:buNone/>
              <a:defRPr/>
            </a:lvl7pPr>
            <a:lvl8pPr marL="4876678" lvl="7" indent="-304792" algn="l" rtl="0">
              <a:spcBef>
                <a:spcPts val="1600"/>
              </a:spcBef>
              <a:spcAft>
                <a:spcPts val="0"/>
              </a:spcAft>
              <a:buSzPts val="1400"/>
              <a:buNone/>
              <a:defRPr/>
            </a:lvl8pPr>
            <a:lvl9pPr marL="5486263" lvl="8" indent="-304792" algn="l"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980208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9B9B-1050-4D9B-BEFF-CE77A353E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ADFF97A5-A00A-4DD5-9079-419AD0470392}"/>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8DF803DB-74EC-49DD-8A93-C8CA842C6140}"/>
              </a:ext>
            </a:extLst>
          </p:cNvPr>
          <p:cNvSpPr>
            <a:spLocks noGrp="1"/>
          </p:cNvSpPr>
          <p:nvPr>
            <p:ph type="dt" sz="half" idx="10"/>
          </p:nvPr>
        </p:nvSpPr>
        <p:spPr/>
        <p:txBody>
          <a:bodyPr/>
          <a:lstStyle/>
          <a:p>
            <a:fld id="{2C235F49-16D8-4E52-990D-187087EA7C2A}" type="datetimeFigureOut">
              <a:rPr lang="bg-BG" smtClean="0"/>
              <a:t>10.10.2025 г.</a:t>
            </a:fld>
            <a:endParaRPr lang="bg-BG"/>
          </a:p>
        </p:txBody>
      </p:sp>
      <p:sp>
        <p:nvSpPr>
          <p:cNvPr id="5" name="Footer Placeholder 4">
            <a:extLst>
              <a:ext uri="{FF2B5EF4-FFF2-40B4-BE49-F238E27FC236}">
                <a16:creationId xmlns:a16="http://schemas.microsoft.com/office/drawing/2014/main" id="{3EB9759B-EE3A-4B43-8E5A-5910BCEF11A6}"/>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4817A9D4-FA57-4ACA-9486-21E2C40385FF}"/>
              </a:ext>
            </a:extLst>
          </p:cNvPr>
          <p:cNvSpPr>
            <a:spLocks noGrp="1"/>
          </p:cNvSpPr>
          <p:nvPr>
            <p:ph type="sldNum" sz="quarter" idx="12"/>
          </p:nvPr>
        </p:nvSpPr>
        <p:spPr/>
        <p:txBody>
          <a:bodyPr/>
          <a:lstStyle/>
          <a:p>
            <a:fld id="{F3FC157E-4F17-4191-9296-DE96C27B2522}" type="slidenum">
              <a:rPr lang="bg-BG" smtClean="0"/>
              <a:t>‹#›</a:t>
            </a:fld>
            <a:endParaRPr lang="bg-BG"/>
          </a:p>
        </p:txBody>
      </p:sp>
    </p:spTree>
    <p:extLst>
      <p:ext uri="{BB962C8B-B14F-4D97-AF65-F5344CB8AC3E}">
        <p14:creationId xmlns:p14="http://schemas.microsoft.com/office/powerpoint/2010/main" val="31522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a:prstGeom prst="rect">
            <a:avLst/>
          </a:prstGeo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a:prstGeom prst="rect">
            <a:avLst/>
          </a:prstGeo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22123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2F56F-290D-3053-50A8-0671245925AA}"/>
              </a:ext>
            </a:extLst>
          </p:cNvPr>
          <p:cNvSpPr>
            <a:spLocks noGrp="1"/>
          </p:cNvSpPr>
          <p:nvPr>
            <p:ph type="ctrTitle" hasCustomPrompt="1"/>
          </p:nvPr>
        </p:nvSpPr>
        <p:spPr>
          <a:xfrm>
            <a:off x="701040" y="1513439"/>
            <a:ext cx="9144000" cy="858204"/>
          </a:xfrm>
        </p:spPr>
        <p:txBody>
          <a:bodyPr anchor="b">
            <a:normAutofit/>
          </a:bodyPr>
          <a:lstStyle>
            <a:lvl1pPr algn="l">
              <a:defRPr sz="4000"/>
            </a:lvl1pPr>
          </a:lstStyle>
          <a:p>
            <a:r>
              <a:rPr lang="fr-FR" dirty="0"/>
              <a:t>TITLE _ PART 1</a:t>
            </a:r>
            <a:endParaRPr lang="fr-BE" dirty="0"/>
          </a:p>
        </p:txBody>
      </p:sp>
      <p:sp>
        <p:nvSpPr>
          <p:cNvPr id="3" name="Sous-titre 2">
            <a:extLst>
              <a:ext uri="{FF2B5EF4-FFF2-40B4-BE49-F238E27FC236}">
                <a16:creationId xmlns:a16="http://schemas.microsoft.com/office/drawing/2014/main" id="{D7A6D074-DF0F-1FBB-C64E-0E7574EF26C2}"/>
              </a:ext>
            </a:extLst>
          </p:cNvPr>
          <p:cNvSpPr>
            <a:spLocks noGrp="1"/>
          </p:cNvSpPr>
          <p:nvPr>
            <p:ph type="subTitle" idx="1" hasCustomPrompt="1"/>
          </p:nvPr>
        </p:nvSpPr>
        <p:spPr>
          <a:xfrm>
            <a:off x="701040" y="2546015"/>
            <a:ext cx="9144000" cy="732218"/>
          </a:xfrm>
        </p:spPr>
        <p:txBody>
          <a:bodyPr/>
          <a:lstStyle>
            <a:lvl1pPr marL="0" indent="0" algn="l">
              <a:buNone/>
              <a:defRPr sz="4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TITLE _ PART 2</a:t>
            </a:r>
            <a:endParaRPr lang="fr-BE" dirty="0"/>
          </a:p>
        </p:txBody>
      </p:sp>
      <p:sp>
        <p:nvSpPr>
          <p:cNvPr id="7" name="Espace réservé du texte 2">
            <a:extLst>
              <a:ext uri="{FF2B5EF4-FFF2-40B4-BE49-F238E27FC236}">
                <a16:creationId xmlns:a16="http://schemas.microsoft.com/office/drawing/2014/main" id="{03E84C1C-5B67-F981-4206-C6EEE2996B0F}"/>
              </a:ext>
            </a:extLst>
          </p:cNvPr>
          <p:cNvSpPr>
            <a:spLocks noGrp="1"/>
          </p:cNvSpPr>
          <p:nvPr>
            <p:ph type="body" idx="10" hasCustomPrompt="1"/>
          </p:nvPr>
        </p:nvSpPr>
        <p:spPr>
          <a:xfrm>
            <a:off x="701040" y="3579768"/>
            <a:ext cx="9144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endParaRPr lang="fr-FR" dirty="0"/>
          </a:p>
        </p:txBody>
      </p:sp>
    </p:spTree>
    <p:extLst>
      <p:ext uri="{BB962C8B-B14F-4D97-AF65-F5344CB8AC3E}">
        <p14:creationId xmlns:p14="http://schemas.microsoft.com/office/powerpoint/2010/main" val="380984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8F596A6-983F-C211-C353-314C9EB91AB8}"/>
              </a:ext>
            </a:extLst>
          </p:cNvPr>
          <p:cNvSpPr>
            <a:spLocks noGrp="1"/>
          </p:cNvSpPr>
          <p:nvPr>
            <p:ph idx="1" hasCustomPrompt="1"/>
          </p:nvPr>
        </p:nvSpPr>
        <p:spPr>
          <a:xfrm>
            <a:off x="2958352" y="785308"/>
            <a:ext cx="8395447"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557824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23EC1A8-9EDA-49AD-EAA4-0F714D17061B}"/>
              </a:ext>
            </a:extLst>
          </p:cNvPr>
          <p:cNvSpPr>
            <a:spLocks noGrp="1"/>
          </p:cNvSpPr>
          <p:nvPr>
            <p:ph idx="1" hasCustomPrompt="1"/>
          </p:nvPr>
        </p:nvSpPr>
        <p:spPr>
          <a:xfrm>
            <a:off x="1140311" y="733172"/>
            <a:ext cx="7444292" cy="5391655"/>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218090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F3046938-5E70-2CFC-7ED6-72940DAE059C}"/>
              </a:ext>
            </a:extLst>
          </p:cNvPr>
          <p:cNvSpPr>
            <a:spLocks noGrp="1"/>
          </p:cNvSpPr>
          <p:nvPr>
            <p:ph type="body" idx="10" hasCustomPrompt="1"/>
          </p:nvPr>
        </p:nvSpPr>
        <p:spPr>
          <a:xfrm>
            <a:off x="4797911" y="2277932"/>
            <a:ext cx="2786232" cy="2302136"/>
          </a:xfrm>
        </p:spPr>
        <p:txBody>
          <a:bodyPr>
            <a:normAutofit/>
          </a:bodyPr>
          <a:lstStyle>
            <a:lvl1pPr marL="0" indent="0" algn="ctr">
              <a:buNone/>
              <a:defRPr sz="3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Quote</a:t>
            </a:r>
            <a:endParaRPr lang="fr-FR" dirty="0"/>
          </a:p>
        </p:txBody>
      </p:sp>
    </p:spTree>
    <p:extLst>
      <p:ext uri="{BB962C8B-B14F-4D97-AF65-F5344CB8AC3E}">
        <p14:creationId xmlns:p14="http://schemas.microsoft.com/office/powerpoint/2010/main" val="269765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4264895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E300-904B-AD07-BC92-2261ACFBF76D}"/>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F6E4F5D-C502-4D16-6002-6C1E115D905B}"/>
              </a:ext>
            </a:extLst>
          </p:cNvPr>
          <p:cNvSpPr>
            <a:spLocks noGrp="1"/>
          </p:cNvSpPr>
          <p:nvPr>
            <p:ph idx="1" hasCustomPrompt="1"/>
          </p:nvPr>
        </p:nvSpPr>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184709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271E6-EBB4-4817-444B-F6BAD52D99EA}"/>
              </a:ext>
            </a:extLst>
          </p:cNvPr>
          <p:cNvSpPr>
            <a:spLocks noGrp="1"/>
          </p:cNvSpPr>
          <p:nvPr>
            <p:ph type="title" hasCustomPrompt="1"/>
          </p:nvPr>
        </p:nvSpPr>
        <p:spPr>
          <a:xfrm>
            <a:off x="831850" y="1709738"/>
            <a:ext cx="10515600" cy="2852737"/>
          </a:xfrm>
        </p:spPr>
        <p:txBody>
          <a:bodyPr anchor="b"/>
          <a:lstStyle>
            <a:lvl1pPr>
              <a:defRPr sz="6000"/>
            </a:lvl1pPr>
          </a:lstStyle>
          <a:p>
            <a:r>
              <a:rPr lang="fr-FR" dirty="0"/>
              <a:t>TITLE</a:t>
            </a:r>
            <a:endParaRPr lang="fr-BE" dirty="0"/>
          </a:p>
        </p:txBody>
      </p:sp>
      <p:sp>
        <p:nvSpPr>
          <p:cNvPr id="3" name="Espace réservé du texte 2">
            <a:extLst>
              <a:ext uri="{FF2B5EF4-FFF2-40B4-BE49-F238E27FC236}">
                <a16:creationId xmlns:a16="http://schemas.microsoft.com/office/drawing/2014/main" id="{81B0CBB0-8623-F8A8-C53D-F15DED248340}"/>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Text</a:t>
            </a:r>
            <a:endParaRPr lang="fr-FR" dirty="0"/>
          </a:p>
        </p:txBody>
      </p:sp>
    </p:spTree>
    <p:extLst>
      <p:ext uri="{BB962C8B-B14F-4D97-AF65-F5344CB8AC3E}">
        <p14:creationId xmlns:p14="http://schemas.microsoft.com/office/powerpoint/2010/main" val="1321292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DC30-2D99-D30D-F887-206C27FBFB82}"/>
              </a:ext>
            </a:extLst>
          </p:cNvPr>
          <p:cNvSpPr>
            <a:spLocks noGrp="1"/>
          </p:cNvSpPr>
          <p:nvPr>
            <p:ph type="title" hasCustomPrompt="1"/>
          </p:nvPr>
        </p:nvSpPr>
        <p:spPr/>
        <p:txBody>
          <a:bodyPr/>
          <a:lstStyle/>
          <a:p>
            <a:r>
              <a:rPr lang="fr-FR" dirty="0"/>
              <a:t>TITLE</a:t>
            </a:r>
            <a:endParaRPr lang="fr-BE" dirty="0"/>
          </a:p>
        </p:txBody>
      </p:sp>
      <p:sp>
        <p:nvSpPr>
          <p:cNvPr id="3" name="Espace réservé du contenu 2">
            <a:extLst>
              <a:ext uri="{FF2B5EF4-FFF2-40B4-BE49-F238E27FC236}">
                <a16:creationId xmlns:a16="http://schemas.microsoft.com/office/drawing/2014/main" id="{72C4F195-13F0-13BD-1379-5ED199892B53}"/>
              </a:ext>
            </a:extLst>
          </p:cNvPr>
          <p:cNvSpPr>
            <a:spLocks noGrp="1"/>
          </p:cNvSpPr>
          <p:nvPr>
            <p:ph sz="half" idx="1" hasCustomPrompt="1"/>
          </p:nvPr>
        </p:nvSpPr>
        <p:spPr>
          <a:xfrm>
            <a:off x="838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contenu 3">
            <a:extLst>
              <a:ext uri="{FF2B5EF4-FFF2-40B4-BE49-F238E27FC236}">
                <a16:creationId xmlns:a16="http://schemas.microsoft.com/office/drawing/2014/main" id="{218AF097-CFCA-B87D-3618-DE58B0C4584E}"/>
              </a:ext>
            </a:extLst>
          </p:cNvPr>
          <p:cNvSpPr>
            <a:spLocks noGrp="1"/>
          </p:cNvSpPr>
          <p:nvPr>
            <p:ph sz="half" idx="2" hasCustomPrompt="1"/>
          </p:nvPr>
        </p:nvSpPr>
        <p:spPr>
          <a:xfrm>
            <a:off x="6172200" y="1825625"/>
            <a:ext cx="5181600" cy="4351338"/>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1732692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3A50-A2F7-CED2-44C5-40CD2D1FEB95}"/>
              </a:ext>
            </a:extLst>
          </p:cNvPr>
          <p:cNvSpPr>
            <a:spLocks noGrp="1"/>
          </p:cNvSpPr>
          <p:nvPr>
            <p:ph type="title" hasCustomPrompt="1"/>
          </p:nvPr>
        </p:nvSpPr>
        <p:spPr/>
        <p:txBody>
          <a:bodyPr/>
          <a:lstStyle/>
          <a:p>
            <a:r>
              <a:rPr lang="fr-FR" dirty="0"/>
              <a:t>TITLE</a:t>
            </a:r>
            <a:endParaRPr lang="fr-BE" dirty="0"/>
          </a:p>
        </p:txBody>
      </p:sp>
    </p:spTree>
    <p:extLst>
      <p:ext uri="{BB962C8B-B14F-4D97-AF65-F5344CB8AC3E}">
        <p14:creationId xmlns:p14="http://schemas.microsoft.com/office/powerpoint/2010/main" val="384743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36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83F82-1840-4B55-9B0F-F175889D4CAD}"/>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du contenu 2">
            <a:extLst>
              <a:ext uri="{FF2B5EF4-FFF2-40B4-BE49-F238E27FC236}">
                <a16:creationId xmlns:a16="http://schemas.microsoft.com/office/drawing/2014/main" id="{2B37E4B9-3346-A85B-E8F3-68C72ECBA2C9}"/>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
        <p:nvSpPr>
          <p:cNvPr id="4" name="Espace réservé du texte 3">
            <a:extLst>
              <a:ext uri="{FF2B5EF4-FFF2-40B4-BE49-F238E27FC236}">
                <a16:creationId xmlns:a16="http://schemas.microsoft.com/office/drawing/2014/main" id="{D1BBDA82-B99F-90CF-11ED-9CCF368D976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2304882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24044-5FC5-5531-D740-D48D8D62FF04}"/>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TITLE</a:t>
            </a:r>
            <a:endParaRPr lang="fr-BE" dirty="0"/>
          </a:p>
        </p:txBody>
      </p:sp>
      <p:sp>
        <p:nvSpPr>
          <p:cNvPr id="3" name="Espace réservé pour une image  2">
            <a:extLst>
              <a:ext uri="{FF2B5EF4-FFF2-40B4-BE49-F238E27FC236}">
                <a16:creationId xmlns:a16="http://schemas.microsoft.com/office/drawing/2014/main" id="{7994A134-F1A2-57CB-CB77-C6DB48F30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DBD25DE3-7AD5-9E92-5E02-877E8ED44E3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err="1"/>
              <a:t>Text</a:t>
            </a:r>
            <a:endParaRPr lang="fr-FR" dirty="0"/>
          </a:p>
        </p:txBody>
      </p:sp>
    </p:spTree>
    <p:extLst>
      <p:ext uri="{BB962C8B-B14F-4D97-AF65-F5344CB8AC3E}">
        <p14:creationId xmlns:p14="http://schemas.microsoft.com/office/powerpoint/2010/main" val="2003483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AF79-5085-45E2-AF69-023EAE8315EE}"/>
              </a:ext>
            </a:extLst>
          </p:cNvPr>
          <p:cNvSpPr>
            <a:spLocks noGrp="1"/>
          </p:cNvSpPr>
          <p:nvPr>
            <p:ph type="title" hasCustomPrompt="1"/>
          </p:nvPr>
        </p:nvSpPr>
        <p:spPr/>
        <p:txBody>
          <a:bodyPr/>
          <a:lstStyle/>
          <a:p>
            <a:r>
              <a:rPr lang="fr-FR" dirty="0" err="1"/>
              <a:t>Title</a:t>
            </a:r>
            <a:endParaRPr lang="fr-BE" dirty="0"/>
          </a:p>
        </p:txBody>
      </p:sp>
      <p:sp>
        <p:nvSpPr>
          <p:cNvPr id="8" name="Espace réservé pour une image  2">
            <a:extLst>
              <a:ext uri="{FF2B5EF4-FFF2-40B4-BE49-F238E27FC236}">
                <a16:creationId xmlns:a16="http://schemas.microsoft.com/office/drawing/2014/main" id="{26A7FD4E-470C-DDAC-C0CD-DF816B538DD8}"/>
              </a:ext>
            </a:extLst>
          </p:cNvPr>
          <p:cNvSpPr>
            <a:spLocks noGrp="1"/>
          </p:cNvSpPr>
          <p:nvPr>
            <p:ph type="pic" idx="1"/>
          </p:nvPr>
        </p:nvSpPr>
        <p:spPr>
          <a:xfrm>
            <a:off x="838200" y="2000922"/>
            <a:ext cx="10517188" cy="3860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Tree>
    <p:extLst>
      <p:ext uri="{BB962C8B-B14F-4D97-AF65-F5344CB8AC3E}">
        <p14:creationId xmlns:p14="http://schemas.microsoft.com/office/powerpoint/2010/main" val="1146371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49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3991647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095753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12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243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96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6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85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14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2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27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579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989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065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dirty="0"/>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dirty="0"/>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dirty="0"/>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dirty="0"/>
              <a:t>INSERT PICTURE HERE</a:t>
            </a:r>
          </a:p>
        </p:txBody>
      </p:sp>
    </p:spTree>
    <p:extLst>
      <p:ext uri="{BB962C8B-B14F-4D97-AF65-F5344CB8AC3E}">
        <p14:creationId xmlns:p14="http://schemas.microsoft.com/office/powerpoint/2010/main" val="2500883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dirty="0"/>
              <a:t>INSERT </a:t>
            </a:r>
          </a:p>
          <a:p>
            <a:r>
              <a:rPr lang="fr-FR" dirty="0"/>
              <a:t>PICTURE HERE</a:t>
            </a:r>
          </a:p>
        </p:txBody>
      </p:sp>
    </p:spTree>
    <p:extLst>
      <p:ext uri="{BB962C8B-B14F-4D97-AF65-F5344CB8AC3E}">
        <p14:creationId xmlns:p14="http://schemas.microsoft.com/office/powerpoint/2010/main" val="3649747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80864" y="680863"/>
            <a:ext cx="6857997" cy="5496269"/>
          </a:xfrm>
          <a:prstGeom prst="rect">
            <a:avLst/>
          </a:prstGeom>
        </p:spPr>
      </p:pic>
    </p:spTree>
    <p:extLst>
      <p:ext uri="{BB962C8B-B14F-4D97-AF65-F5344CB8AC3E}">
        <p14:creationId xmlns:p14="http://schemas.microsoft.com/office/powerpoint/2010/main" val="2325730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132488" y="1132491"/>
            <a:ext cx="6857997" cy="4593021"/>
          </a:xfrm>
          <a:prstGeom prst="rect">
            <a:avLst/>
          </a:prstGeom>
        </p:spPr>
      </p:pic>
    </p:spTree>
    <p:extLst>
      <p:ext uri="{BB962C8B-B14F-4D97-AF65-F5344CB8AC3E}">
        <p14:creationId xmlns:p14="http://schemas.microsoft.com/office/powerpoint/2010/main" val="68658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39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66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20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293364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864338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3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3257775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172373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796437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245390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12728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104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 y="0"/>
            <a:ext cx="12190507" cy="6858000"/>
          </a:xfrm>
          <a:prstGeom prst="rect">
            <a:avLst/>
          </a:prstGeom>
        </p:spPr>
      </p:pic>
    </p:spTree>
    <p:extLst>
      <p:ext uri="{BB962C8B-B14F-4D97-AF65-F5344CB8AC3E}">
        <p14:creationId xmlns:p14="http://schemas.microsoft.com/office/powerpoint/2010/main" val="4268162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56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10BF-C940-DB2C-958C-FA7122411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C6DEC-8DF7-BCA2-8EFC-142561A82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23A16A-76DE-1B38-5F4D-E87E20A8D145}"/>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96BE97A5-0BE1-F132-266F-204CB52C6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2F4D7-4776-42F5-BF4C-053D4B322237}"/>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792705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88A2-EBA3-C358-AA13-FFB7AD029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EE2038-6EAA-D2BE-9A48-5B8A64D86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1790E-321F-9C13-A77E-09D93BFBBD5F}"/>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2643E883-C87B-8699-08F1-1C944CBA4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BB9E2-D78D-5CFD-0F7D-0356E3EE39D7}"/>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2770467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DAD1-5CB7-CDF9-96E4-E0ED82FC0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FA50C7-7837-ABE9-D720-642FDB6EC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305E-2FC7-4BCE-B23A-8EE2770FC2D7}"/>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D9820960-8989-F00E-D7D7-B5398677F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14850-CD98-4B9E-4A7A-7C819F70CA1D}"/>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25203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E3D8-1DC6-9D1C-E151-E2166FA62D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A06B67-BF49-A15B-0110-8B83A393C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6D4B87-5A98-40F1-4C29-D372B1448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79E30A-62EA-15C3-38EC-C142E14302E8}"/>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6" name="Footer Placeholder 5">
            <a:extLst>
              <a:ext uri="{FF2B5EF4-FFF2-40B4-BE49-F238E27FC236}">
                <a16:creationId xmlns:a16="http://schemas.microsoft.com/office/drawing/2014/main" id="{793BE939-C1DF-FB1D-C755-3F27BCB7C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6FED1-1286-63BF-B9C7-BD495A7089A9}"/>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907471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3157-3568-4579-47BB-784F767FD5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A0738F-BC17-6147-E575-60261DF5E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591EA-484B-0669-721D-637441D0D7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1FAE2F-FC86-A536-E44D-C91421A30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DB13E-8ED6-3E22-5455-79B021D3C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11094-111D-B75E-07BF-D6BFE9B38A2F}"/>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8" name="Footer Placeholder 7">
            <a:extLst>
              <a:ext uri="{FF2B5EF4-FFF2-40B4-BE49-F238E27FC236}">
                <a16:creationId xmlns:a16="http://schemas.microsoft.com/office/drawing/2014/main" id="{99B39897-2E6F-B13B-9CB6-39FB459EFF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28D495-53FD-DF1B-DA44-973E329BF7ED}"/>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982438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D199-6BD6-2421-A07E-6B28600F49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C1DAB9-548E-D48A-ABEA-CD314603868A}"/>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4" name="Footer Placeholder 3">
            <a:extLst>
              <a:ext uri="{FF2B5EF4-FFF2-40B4-BE49-F238E27FC236}">
                <a16:creationId xmlns:a16="http://schemas.microsoft.com/office/drawing/2014/main" id="{AEF61D3A-975A-0247-D045-D8D24115C8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EEB8FC-57BD-4903-579F-3498DD1B52A0}"/>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01470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C47F4-CC81-9ADA-C891-8F56791EAAE4}"/>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3" name="Footer Placeholder 2">
            <a:extLst>
              <a:ext uri="{FF2B5EF4-FFF2-40B4-BE49-F238E27FC236}">
                <a16:creationId xmlns:a16="http://schemas.microsoft.com/office/drawing/2014/main" id="{4F35F8B8-A57C-88C4-47F2-1BF648D473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566870-E581-0AE7-138E-7B1062DFFD11}"/>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7560288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BBBF-E55C-6EA1-DC1E-AD8282082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165BCB-5A15-9589-B506-4FBD76D35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9ECC92-5E28-29BA-DA69-51AD36AC4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338D1-F5C9-10A8-FD9C-BDED89CB9E5D}"/>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6" name="Footer Placeholder 5">
            <a:extLst>
              <a:ext uri="{FF2B5EF4-FFF2-40B4-BE49-F238E27FC236}">
                <a16:creationId xmlns:a16="http://schemas.microsoft.com/office/drawing/2014/main" id="{DAEC69C6-C0CB-6004-C340-7F4EA41CA9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18C20-904E-E5FE-992F-B49501385FAB}"/>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40307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714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3EB8-CCF2-0CE9-8B00-A9E0337C6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C6C0F4-797D-3626-7C83-48733B583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104B26-FDB7-BA97-E21E-262D2837D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58692-E218-71CC-9A10-D74B08AF1494}"/>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6" name="Footer Placeholder 5">
            <a:extLst>
              <a:ext uri="{FF2B5EF4-FFF2-40B4-BE49-F238E27FC236}">
                <a16:creationId xmlns:a16="http://schemas.microsoft.com/office/drawing/2014/main" id="{8196816C-0EC8-1AD3-D6E5-F49FF2979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9D4FFF-39B0-ACBE-753E-7F1CE09932D6}"/>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3111642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5189-E858-D0F0-B4FB-3C6DF9D6C5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FF19D-CD8F-A26D-8360-B84BE9441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C49832-D314-4AFF-D4EB-22E76728250C}"/>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8EC7DFA3-64F1-617C-B509-4AE2CEF247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F2F26-7AC0-A544-14BD-742D186575DF}"/>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4204217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E22D1-CD3B-B173-57AB-1E693A574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B49D9-D77F-6D6E-0DD2-308935943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90369-8626-97F5-3A89-0DD275055F82}"/>
              </a:ext>
            </a:extLst>
          </p:cNvPr>
          <p:cNvSpPr>
            <a:spLocks noGrp="1"/>
          </p:cNvSpPr>
          <p:nvPr>
            <p:ph type="dt" sz="half" idx="10"/>
          </p:nvPr>
        </p:nvSpPr>
        <p:spPr/>
        <p:txBody>
          <a:body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1B72A179-0D81-C959-BEE7-B4D770348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1DA3A-0439-5101-AE84-E2E8FE8CEDF9}"/>
              </a:ext>
            </a:extLst>
          </p:cNvPr>
          <p:cNvSpPr>
            <a:spLocks noGrp="1"/>
          </p:cNvSpPr>
          <p:nvPr>
            <p:ph type="sldNum" sz="quarter" idx="12"/>
          </p:nvPr>
        </p:nvSpPr>
        <p:spPr/>
        <p:txBody>
          <a:bodyPr/>
          <a:lstStyle/>
          <a:p>
            <a:fld id="{6BB8DFB8-C549-4A59-AED2-00A39DBDC455}" type="slidenum">
              <a:rPr lang="en-GB" smtClean="0"/>
              <a:t>‹#›</a:t>
            </a:fld>
            <a:endParaRPr lang="en-GB"/>
          </a:p>
        </p:txBody>
      </p:sp>
    </p:spTree>
    <p:extLst>
      <p:ext uri="{BB962C8B-B14F-4D97-AF65-F5344CB8AC3E}">
        <p14:creationId xmlns:p14="http://schemas.microsoft.com/office/powerpoint/2010/main" val="11801071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 0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dirty="0"/>
              <a:t>TITLE</a:t>
            </a:r>
            <a:endParaRPr lang="fr-BE" dirty="0"/>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49574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9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5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8" r:id="rId26"/>
    <p:sldLayoutId id="2147483689" r:id="rId27"/>
    <p:sldLayoutId id="2147483690" r:id="rId28"/>
    <p:sldLayoutId id="2147483750" r:id="rId29"/>
    <p:sldLayoutId id="214748375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9AA97A-133B-C6DD-2984-C4607BE90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TITLE</a:t>
            </a:r>
            <a:endParaRPr lang="fr-BE" dirty="0"/>
          </a:p>
        </p:txBody>
      </p:sp>
      <p:sp>
        <p:nvSpPr>
          <p:cNvPr id="3" name="Espace réservé du texte 2">
            <a:extLst>
              <a:ext uri="{FF2B5EF4-FFF2-40B4-BE49-F238E27FC236}">
                <a16:creationId xmlns:a16="http://schemas.microsoft.com/office/drawing/2014/main" id="{5ECEE63F-F4B8-F02D-9246-2ACD2D7B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endParaRPr lang="fr-BE" dirty="0"/>
          </a:p>
        </p:txBody>
      </p:sp>
    </p:spTree>
    <p:extLst>
      <p:ext uri="{BB962C8B-B14F-4D97-AF65-F5344CB8AC3E}">
        <p14:creationId xmlns:p14="http://schemas.microsoft.com/office/powerpoint/2010/main" val="3806082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36" r:id="rId15"/>
  </p:sldLayoutIdLst>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043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D366D-1949-D9FB-2934-DB2761D2D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7F48D2-8A0D-AE79-BE4E-BA1354ACA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D8642-8653-2A63-2672-6BA2EB341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6165-BB6E-4438-9D4A-1A6C2F55F10C}" type="datetimeFigureOut">
              <a:rPr lang="en-GB" smtClean="0"/>
              <a:t>10/10/2025</a:t>
            </a:fld>
            <a:endParaRPr lang="en-GB"/>
          </a:p>
        </p:txBody>
      </p:sp>
      <p:sp>
        <p:nvSpPr>
          <p:cNvPr id="5" name="Footer Placeholder 4">
            <a:extLst>
              <a:ext uri="{FF2B5EF4-FFF2-40B4-BE49-F238E27FC236}">
                <a16:creationId xmlns:a16="http://schemas.microsoft.com/office/drawing/2014/main" id="{BF16BC60-89D4-E668-D61C-40D57C590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66834E-1AC0-94B9-7F13-95611D52E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8DFB8-C549-4A59-AED2-00A39DBDC455}" type="slidenum">
              <a:rPr lang="en-GB" smtClean="0"/>
              <a:t>‹#›</a:t>
            </a:fld>
            <a:endParaRPr lang="en-GB"/>
          </a:p>
        </p:txBody>
      </p:sp>
    </p:spTree>
    <p:extLst>
      <p:ext uri="{BB962C8B-B14F-4D97-AF65-F5344CB8AC3E}">
        <p14:creationId xmlns:p14="http://schemas.microsoft.com/office/powerpoint/2010/main" val="4633814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7.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8.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hyperlink" Target="https://outlook.office365.com/owa/calendar/EUICapacityBuidingBilateralconsultation@nweurope.eu/booking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hyperlink" Target="https://www.urban-initiative.eu/capacity-building/peer-reviews/call-autumn202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www.urban-initiative.eu/article-11-cit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portico.urban-initiative.eu/sites/default/files/2024-05/The%20Handbook%20of%20Sustainable%20Development%20Strategie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8" Type="http://schemas.openxmlformats.org/officeDocument/2006/relationships/hyperlink" Target="https://www.urban-initiative.eu/events/eui-peer-review-6-italy" TargetMode="External"/><Relationship Id="rId13" Type="http://schemas.openxmlformats.org/officeDocument/2006/relationships/image" Target="../media/image18.jpg"/><Relationship Id="rId3" Type="http://schemas.openxmlformats.org/officeDocument/2006/relationships/hyperlink" Target="https://www.urban-initiative.eu/events/eui-first-peer-review" TargetMode="External"/><Relationship Id="rId7" Type="http://schemas.openxmlformats.org/officeDocument/2006/relationships/hyperlink" Target="https://www.urban-initiative.eu/events/16-cities-come-together-cyprus-peer-review-5" TargetMode="External"/><Relationship Id="rId12" Type="http://schemas.openxmlformats.org/officeDocument/2006/relationships/hyperlink" Target="https://www.urban-initiative.eu/events/linking-urban-and-rural-eui-and-jrc-peer-review-perugi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urban-initiative.eu/events/romania-peer-review-4" TargetMode="External"/><Relationship Id="rId11" Type="http://schemas.openxmlformats.org/officeDocument/2006/relationships/hyperlink" Target="https://www.urban-initiative.eu/events/eui-peer-review-9" TargetMode="External"/><Relationship Id="rId5" Type="http://schemas.openxmlformats.org/officeDocument/2006/relationships/hyperlink" Target="https://www.urban-initiative.eu/events/eui-peer-review-kalisz" TargetMode="External"/><Relationship Id="rId10" Type="http://schemas.openxmlformats.org/officeDocument/2006/relationships/hyperlink" Target="https://www.urban-initiative.eu/events/eui-peer-review-8-romania" TargetMode="External"/><Relationship Id="rId4" Type="http://schemas.openxmlformats.org/officeDocument/2006/relationships/hyperlink" Target="https://www.urban-initiative.eu/events/eui-peer-review-coimbra" TargetMode="External"/><Relationship Id="rId9" Type="http://schemas.openxmlformats.org/officeDocument/2006/relationships/hyperlink" Target="https://www.urban-initiative.eu/events/eui-peer-review-7-Spain" TargetMode="External"/><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hyperlink" Target="http://www.linkedin.com/company/eui-and-urbact-bulgaria" TargetMode="Externa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urbact.eu/blgariya" TargetMode="External"/><Relationship Id="rId4" Type="http://schemas.openxmlformats.org/officeDocument/2006/relationships/hyperlink" Target="http://www.urban-initiative.eu/urban-contact-points/bulga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s://urban.jrc.ec.europa.eu/sat4sud/en"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5.png"/><Relationship Id="rId5" Type="http://schemas.openxmlformats.org/officeDocument/2006/relationships/hyperlink" Target="https://www.urban-initiative.eu/capacity-building/pilot-call-c2c-exchanges"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www.urban-initiative.eu/sites/default/files/2024-05/EUI-IA_Call_3_Correspondence_table.xlsx" TargetMode="External"/><Relationship Id="rId2" Type="http://schemas.openxmlformats.org/officeDocument/2006/relationships/notesSlide" Target="../notesSlides/notesSlide11.xml"/><Relationship Id="rId1" Type="http://schemas.openxmlformats.org/officeDocument/2006/relationships/slideLayout" Target="../slideLayouts/slideLayout83.xml"/><Relationship Id="rId5" Type="http://schemas.openxmlformats.org/officeDocument/2006/relationships/image" Target="../media/image18.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3.xml"/><Relationship Id="rId6" Type="http://schemas.openxmlformats.org/officeDocument/2006/relationships/hyperlink" Target="https://portico.urban-initiative.eu/urban-matchmaker" TargetMode="External"/><Relationship Id="rId5" Type="http://schemas.openxmlformats.org/officeDocument/2006/relationships/hyperlink" Target="https://www.urban-initiative.eu/capacity-building/city2city" TargetMode="External"/><Relationship Id="rId4" Type="http://schemas.openxmlformats.org/officeDocument/2006/relationships/hyperlink" Target="https://ec.europa.eu/eusurvey/runner/1-Call-C2C-exchang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rban-initiative.eu/capacity-building/city-to-city-exchanges/call" TargetMode="External"/><Relationship Id="rId2" Type="http://schemas.openxmlformats.org/officeDocument/2006/relationships/notesSlide" Target="../notesSlides/notesSlide13.xml"/><Relationship Id="rId1" Type="http://schemas.openxmlformats.org/officeDocument/2006/relationships/slideLayout" Target="../slideLayouts/slideLayout83.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3.xml"/><Relationship Id="rId5" Type="http://schemas.openxmlformats.org/officeDocument/2006/relationships/hyperlink" Target="https://portico.urban-initiative.eu/our-community"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25FD-F240-E099-3CC9-6D37DC6543F5}"/>
              </a:ext>
            </a:extLst>
          </p:cNvPr>
          <p:cNvSpPr>
            <a:spLocks noGrp="1"/>
          </p:cNvSpPr>
          <p:nvPr>
            <p:ph type="ctrTitle"/>
          </p:nvPr>
        </p:nvSpPr>
        <p:spPr>
          <a:xfrm>
            <a:off x="1524000" y="1413712"/>
            <a:ext cx="9144000" cy="23876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lang="ru-RU" sz="4000" b="1" dirty="0" err="1">
                <a:solidFill>
                  <a:srgbClr val="003399"/>
                </a:solidFill>
                <a:latin typeface="Tahoma" panose="020B0604030504040204" pitchFamily="34" charset="0"/>
                <a:ea typeface="Tahoma" panose="020B0604030504040204" pitchFamily="34" charset="0"/>
                <a:cs typeface="Tahoma" panose="020B0604030504040204" pitchFamily="34" charset="0"/>
              </a:rPr>
              <a:t>Национално</a:t>
            </a:r>
            <a:r>
              <a:rPr lang="ru-RU" sz="4000" b="1" dirty="0">
                <a:solidFill>
                  <a:srgbClr val="003399"/>
                </a:solidFill>
                <a:latin typeface="Tahoma" panose="020B0604030504040204" pitchFamily="34" charset="0"/>
                <a:ea typeface="Tahoma" panose="020B0604030504040204" pitchFamily="34" charset="0"/>
                <a:cs typeface="Tahoma" panose="020B0604030504040204" pitchFamily="34" charset="0"/>
              </a:rPr>
              <a:t> информационно </a:t>
            </a:r>
            <a:r>
              <a:rPr lang="ru-RU" sz="4000" b="1" dirty="0" err="1">
                <a:solidFill>
                  <a:srgbClr val="003399"/>
                </a:solidFill>
                <a:latin typeface="Tahoma" panose="020B0604030504040204" pitchFamily="34" charset="0"/>
                <a:ea typeface="Tahoma" panose="020B0604030504040204" pitchFamily="34" charset="0"/>
                <a:cs typeface="Tahoma" panose="020B0604030504040204" pitchFamily="34" charset="0"/>
              </a:rPr>
              <a:t>събитие</a:t>
            </a:r>
            <a:r>
              <a:rPr lang="ru-RU" sz="4000" b="1" dirty="0">
                <a:solidFill>
                  <a:srgbClr val="003399"/>
                </a:solidFill>
                <a:latin typeface="Tahoma" panose="020B0604030504040204" pitchFamily="34" charset="0"/>
                <a:ea typeface="Tahoma" panose="020B0604030504040204" pitchFamily="34" charset="0"/>
                <a:cs typeface="Tahoma" panose="020B0604030504040204" pitchFamily="34" charset="0"/>
              </a:rPr>
              <a:t> на </a:t>
            </a:r>
            <a:r>
              <a:rPr lang="ru-RU" sz="4000" b="1" dirty="0" err="1">
                <a:solidFill>
                  <a:srgbClr val="003399"/>
                </a:solidFill>
                <a:latin typeface="Tahoma" panose="020B0604030504040204" pitchFamily="34" charset="0"/>
                <a:ea typeface="Tahoma" panose="020B0604030504040204" pitchFamily="34" charset="0"/>
                <a:cs typeface="Tahoma" panose="020B0604030504040204" pitchFamily="34" charset="0"/>
              </a:rPr>
              <a:t>Европейската</a:t>
            </a:r>
            <a:r>
              <a:rPr lang="ru-RU" sz="4000" b="1"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ru-RU" sz="4000" b="1" dirty="0" err="1">
                <a:solidFill>
                  <a:srgbClr val="003399"/>
                </a:solidFill>
                <a:latin typeface="Tahoma" panose="020B0604030504040204" pitchFamily="34" charset="0"/>
                <a:ea typeface="Tahoma" panose="020B0604030504040204" pitchFamily="34" charset="0"/>
                <a:cs typeface="Tahoma" panose="020B0604030504040204" pitchFamily="34" charset="0"/>
              </a:rPr>
              <a:t>градска</a:t>
            </a:r>
            <a:r>
              <a:rPr lang="ru-RU" sz="4000" b="1" dirty="0">
                <a:solidFill>
                  <a:srgbClr val="003399"/>
                </a:solidFill>
                <a:latin typeface="Tahoma" panose="020B0604030504040204" pitchFamily="34" charset="0"/>
                <a:ea typeface="Tahoma" panose="020B0604030504040204" pitchFamily="34" charset="0"/>
                <a:cs typeface="Tahoma" panose="020B0604030504040204" pitchFamily="34" charset="0"/>
              </a:rPr>
              <a:t> инициатива и </a:t>
            </a:r>
            <a:r>
              <a:rPr lang="ru-RU" sz="4000" b="1" dirty="0" err="1">
                <a:solidFill>
                  <a:srgbClr val="003399"/>
                </a:solidFill>
                <a:latin typeface="Tahoma" panose="020B0604030504040204" pitchFamily="34" charset="0"/>
                <a:ea typeface="Tahoma" panose="020B0604030504040204" pitchFamily="34" charset="0"/>
                <a:cs typeface="Tahoma" panose="020B0604030504040204" pitchFamily="34" charset="0"/>
              </a:rPr>
              <a:t>Урбакт</a:t>
            </a:r>
            <a:endParaRPr lang="ru-RU" sz="4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2FF80FB8-A210-E0C0-BA95-69F69842A49A}"/>
              </a:ext>
            </a:extLst>
          </p:cNvPr>
          <p:cNvSpPr>
            <a:spLocks noGrp="1"/>
          </p:cNvSpPr>
          <p:nvPr>
            <p:ph type="subTitle" idx="1"/>
          </p:nvPr>
        </p:nvSpPr>
        <p:spPr>
          <a:xfrm>
            <a:off x="1524000" y="4168568"/>
            <a:ext cx="9144000" cy="1655762"/>
          </a:xfrm>
        </p:spPr>
        <p:txBody>
          <a:bodyPr>
            <a:noAutofit/>
          </a:bodyPr>
          <a:lstStyle/>
          <a:p>
            <a:pPr marL="0" marR="0" algn="ctr">
              <a:lnSpc>
                <a:spcPct val="115000"/>
              </a:lnSpc>
              <a:spcAft>
                <a:spcPts val="800"/>
              </a:spcAft>
              <a:buNone/>
            </a:pPr>
            <a:r>
              <a:rPr lang="bg-BG" sz="2000" b="1" kern="1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000" b="1" dirty="0">
                <a:solidFill>
                  <a:srgbClr val="003399"/>
                </a:solidFill>
                <a:latin typeface="Tahoma" panose="020B0604030504040204" pitchFamily="34" charset="0"/>
                <a:ea typeface="Tahoma" panose="020B0604030504040204" pitchFamily="34" charset="0"/>
                <a:cs typeface="Tahoma" panose="020B0604030504040204" pitchFamily="34" charset="0"/>
              </a:rPr>
              <a:t>ЕВРОПЕЙСКА ГРАДСКА ИНИЦИАТИВА И УРБАКТ – </a:t>
            </a:r>
          </a:p>
          <a:p>
            <a:pPr marL="0" marR="0" algn="ctr">
              <a:lnSpc>
                <a:spcPct val="115000"/>
              </a:lnSpc>
              <a:spcAft>
                <a:spcPts val="800"/>
              </a:spcAft>
              <a:buNone/>
            </a:pPr>
            <a:r>
              <a:rPr lang="ru-RU" sz="2000" b="1" dirty="0">
                <a:solidFill>
                  <a:srgbClr val="003399"/>
                </a:solidFill>
                <a:latin typeface="Tahoma" panose="020B0604030504040204" pitchFamily="34" charset="0"/>
                <a:ea typeface="Tahoma" panose="020B0604030504040204" pitchFamily="34" charset="0"/>
                <a:cs typeface="Tahoma" panose="020B0604030504040204" pitchFamily="34" charset="0"/>
              </a:rPr>
              <a:t>ОБЩИНИ БЕЗ ГРАНИЦИ </a:t>
            </a:r>
          </a:p>
          <a:p>
            <a:pPr marL="0" marR="0" algn="ctr">
              <a:lnSpc>
                <a:spcPct val="115000"/>
              </a:lnSpc>
              <a:spcAft>
                <a:spcPts val="800"/>
              </a:spcAft>
              <a:buNone/>
            </a:pPr>
            <a:r>
              <a:rPr lang="ru-RU" sz="2000" b="1" dirty="0">
                <a:solidFill>
                  <a:srgbClr val="003399"/>
                </a:solidFill>
                <a:latin typeface="Tahoma" panose="020B0604030504040204" pitchFamily="34" charset="0"/>
                <a:ea typeface="Tahoma" panose="020B0604030504040204" pitchFamily="34" charset="0"/>
                <a:cs typeface="Tahoma" panose="020B0604030504040204" pitchFamily="34" charset="0"/>
              </a:rPr>
              <a:t>/12 </a:t>
            </a:r>
            <a:r>
              <a:rPr lang="ru-RU" sz="2000" b="1" dirty="0" err="1">
                <a:solidFill>
                  <a:srgbClr val="003399"/>
                </a:solidFill>
                <a:latin typeface="Tahoma" panose="020B0604030504040204" pitchFamily="34" charset="0"/>
                <a:ea typeface="Tahoma" panose="020B0604030504040204" pitchFamily="34" charset="0"/>
                <a:cs typeface="Tahoma" panose="020B0604030504040204" pitchFamily="34" charset="0"/>
              </a:rPr>
              <a:t>октомври</a:t>
            </a:r>
            <a:r>
              <a:rPr lang="ru-RU" sz="2000" b="1" dirty="0">
                <a:solidFill>
                  <a:srgbClr val="003399"/>
                </a:solidFill>
                <a:latin typeface="Tahoma" panose="020B0604030504040204" pitchFamily="34" charset="0"/>
                <a:ea typeface="Tahoma" panose="020B0604030504040204" pitchFamily="34" charset="0"/>
                <a:cs typeface="Tahoma" panose="020B0604030504040204" pitchFamily="34" charset="0"/>
              </a:rPr>
              <a:t> 2025 г., 11:00 – 13:00 ч./</a:t>
            </a:r>
          </a:p>
          <a:p>
            <a:pPr marL="0" marR="0" algn="ctr">
              <a:lnSpc>
                <a:spcPct val="115000"/>
              </a:lnSpc>
              <a:spcAft>
                <a:spcPts val="800"/>
              </a:spcAft>
              <a:buNone/>
            </a:pPr>
            <a:endParaRPr lang="en-US" sz="2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264C71C-EBF6-EE99-F92D-E1E530096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pic>
        <p:nvPicPr>
          <p:cNvPr id="6" name="Image 8" descr="Une image contenant capture d’écran, Graphique, Caractère coloré, conception&#10;&#10;Description générée automatiquement">
            <a:extLst>
              <a:ext uri="{FF2B5EF4-FFF2-40B4-BE49-F238E27FC236}">
                <a16:creationId xmlns:a16="http://schemas.microsoft.com/office/drawing/2014/main" id="{CF102C9C-FA82-2ED7-E56F-21F3E6E38227}"/>
              </a:ext>
            </a:extLst>
          </p:cNvPr>
          <p:cNvPicPr>
            <a:picLocks noChangeAspect="1"/>
          </p:cNvPicPr>
          <p:nvPr/>
        </p:nvPicPr>
        <p:blipFill>
          <a:blip r:embed="rId3"/>
          <a:stretch>
            <a:fillRect/>
          </a:stretch>
        </p:blipFill>
        <p:spPr>
          <a:xfrm rot="4376253">
            <a:off x="-696787" y="-1544220"/>
            <a:ext cx="3534179" cy="4943170"/>
          </a:xfrm>
          <a:prstGeom prst="rect">
            <a:avLst/>
          </a:prstGeom>
        </p:spPr>
      </p:pic>
      <p:pic>
        <p:nvPicPr>
          <p:cNvPr id="7" name="Image 4">
            <a:extLst>
              <a:ext uri="{FF2B5EF4-FFF2-40B4-BE49-F238E27FC236}">
                <a16:creationId xmlns:a16="http://schemas.microsoft.com/office/drawing/2014/main" id="{5E7E2DC6-EBFE-A9BD-3FD2-6FDC2FB9433C}"/>
              </a:ext>
            </a:extLst>
          </p:cNvPr>
          <p:cNvPicPr>
            <a:picLocks noChangeAspect="1"/>
          </p:cNvPicPr>
          <p:nvPr/>
        </p:nvPicPr>
        <p:blipFill rotWithShape="1">
          <a:blip r:embed="rId4"/>
          <a:srcRect t="-1" b="-5415"/>
          <a:stretch/>
        </p:blipFill>
        <p:spPr>
          <a:xfrm rot="16734585">
            <a:off x="9545867" y="4227057"/>
            <a:ext cx="3188214" cy="3376936"/>
          </a:xfrm>
          <a:prstGeom prst="rect">
            <a:avLst/>
          </a:prstGeom>
        </p:spPr>
      </p:pic>
      <p:pic>
        <p:nvPicPr>
          <p:cNvPr id="8" name="Picture 7">
            <a:extLst>
              <a:ext uri="{FF2B5EF4-FFF2-40B4-BE49-F238E27FC236}">
                <a16:creationId xmlns:a16="http://schemas.microsoft.com/office/drawing/2014/main" id="{4C5E3A7D-F4A6-3A97-C0CC-D92348440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0" y="918952"/>
            <a:ext cx="13239750" cy="1390650"/>
          </a:xfrm>
          <a:prstGeom prst="rect">
            <a:avLst/>
          </a:prstGeom>
        </p:spPr>
      </p:pic>
      <p:pic>
        <p:nvPicPr>
          <p:cNvPr id="10" name="Picture 9">
            <a:extLst>
              <a:ext uri="{FF2B5EF4-FFF2-40B4-BE49-F238E27FC236}">
                <a16:creationId xmlns:a16="http://schemas.microsoft.com/office/drawing/2014/main" id="{32FB44DE-7BB6-9BDC-45FB-ACAA2423F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50" y="5260374"/>
            <a:ext cx="12515850" cy="1390650"/>
          </a:xfrm>
          <a:prstGeom prst="rect">
            <a:avLst/>
          </a:prstGeom>
        </p:spPr>
      </p:pic>
    </p:spTree>
    <p:extLst>
      <p:ext uri="{BB962C8B-B14F-4D97-AF65-F5344CB8AC3E}">
        <p14:creationId xmlns:p14="http://schemas.microsoft.com/office/powerpoint/2010/main" val="266727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36EE6-339B-B91C-F447-C06B63561A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0C96EB-3710-A507-B31E-8FDDF2F06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9" name="Title 8">
            <a:extLst>
              <a:ext uri="{FF2B5EF4-FFF2-40B4-BE49-F238E27FC236}">
                <a16:creationId xmlns:a16="http://schemas.microsoft.com/office/drawing/2014/main" id="{F55BFB78-39AB-2F69-7F3C-2E593BD14907}"/>
              </a:ext>
            </a:extLst>
          </p:cNvPr>
          <p:cNvSpPr>
            <a:spLocks noGrp="1"/>
          </p:cNvSpPr>
          <p:nvPr>
            <p:ph type="ctrTitle"/>
          </p:nvPr>
        </p:nvSpPr>
        <p:spPr>
          <a:xfrm>
            <a:off x="1075915" y="3331257"/>
            <a:ext cx="10259194" cy="3173673"/>
          </a:xfrm>
        </p:spPr>
        <p:txBody>
          <a:bodyPr/>
          <a:lstStyle/>
          <a:p>
            <a:pPr algn="l" fontAlgn="base" hangingPunct="0"/>
            <a:r>
              <a:rPr lang="bg-BG" sz="2800" b="1" dirty="0">
                <a:solidFill>
                  <a:srgbClr val="1AA795"/>
                </a:solidFill>
              </a:rPr>
              <a:t>Град със зелена мисия: иновации и интегрирано развитие за здравословна градска среда</a:t>
            </a:r>
            <a:br>
              <a:rPr lang="en-US" sz="2800" dirty="0">
                <a:solidFill>
                  <a:srgbClr val="1AA795"/>
                </a:solidFill>
              </a:rPr>
            </a:br>
            <a:r>
              <a:rPr lang="bg-BG" sz="2800" i="1" dirty="0">
                <a:solidFill>
                  <a:srgbClr val="1AA795"/>
                </a:solidFill>
              </a:rPr>
              <a:t>Калин Каменов, кмет на община Враца </a:t>
            </a:r>
            <a:br>
              <a:rPr lang="en-US" sz="2800" i="1" dirty="0">
                <a:solidFill>
                  <a:srgbClr val="1AA795"/>
                </a:solidFill>
              </a:rPr>
            </a:br>
            <a:br>
              <a:rPr lang="en-US" sz="2800" dirty="0">
                <a:solidFill>
                  <a:srgbClr val="1AA795"/>
                </a:solidFill>
              </a:rPr>
            </a:br>
            <a:r>
              <a:rPr lang="bg-BG" sz="2800" b="1" dirty="0">
                <a:solidFill>
                  <a:srgbClr val="1AA795"/>
                </a:solidFill>
              </a:rPr>
              <a:t>Здравословно хранене, образование и местно производство – успешните политики на Троян</a:t>
            </a:r>
            <a:br>
              <a:rPr lang="en-US" sz="2800" dirty="0">
                <a:solidFill>
                  <a:srgbClr val="1AA795"/>
                </a:solidFill>
              </a:rPr>
            </a:br>
            <a:r>
              <a:rPr lang="bg-BG" sz="2800" i="1" dirty="0">
                <a:solidFill>
                  <a:srgbClr val="1AA795"/>
                </a:solidFill>
              </a:rPr>
              <a:t>Борис Бояджиев, община Троян </a:t>
            </a:r>
            <a:br>
              <a:rPr lang="en-US" sz="2800" dirty="0">
                <a:solidFill>
                  <a:srgbClr val="1AA795"/>
                </a:solidFill>
              </a:rPr>
            </a:br>
            <a:br>
              <a:rPr lang="en-US" sz="2800" dirty="0">
                <a:solidFill>
                  <a:srgbClr val="1AA795"/>
                </a:solidFill>
              </a:rPr>
            </a:br>
            <a:r>
              <a:rPr lang="bg-BG" sz="2800" b="1" dirty="0">
                <a:solidFill>
                  <a:srgbClr val="1AA795"/>
                </a:solidFill>
              </a:rPr>
              <a:t>Градският ритъм след здрач: Варна и нови перспективи за нощната икономика</a:t>
            </a:r>
            <a:br>
              <a:rPr lang="en-US" sz="2800" dirty="0">
                <a:solidFill>
                  <a:srgbClr val="1AA795"/>
                </a:solidFill>
              </a:rPr>
            </a:br>
            <a:r>
              <a:rPr lang="bg-BG" sz="2800" i="1" dirty="0">
                <a:solidFill>
                  <a:srgbClr val="1AA795"/>
                </a:solidFill>
              </a:rPr>
              <a:t>Десислава Георгиева, община Варна </a:t>
            </a:r>
            <a:br>
              <a:rPr lang="en-US" sz="2800" dirty="0">
                <a:solidFill>
                  <a:srgbClr val="1AA795"/>
                </a:solidFill>
              </a:rPr>
            </a:br>
            <a:endParaRPr lang="en-US" sz="2800" dirty="0">
              <a:solidFill>
                <a:srgbClr val="1AA795"/>
              </a:solidFill>
            </a:endParaRPr>
          </a:p>
        </p:txBody>
      </p:sp>
      <p:sp>
        <p:nvSpPr>
          <p:cNvPr id="13" name="ZoneTexte 6">
            <a:extLst>
              <a:ext uri="{FF2B5EF4-FFF2-40B4-BE49-F238E27FC236}">
                <a16:creationId xmlns:a16="http://schemas.microsoft.com/office/drawing/2014/main" id="{6EA2FF0F-5AAE-2F96-860A-F1E636D68ED3}"/>
              </a:ext>
            </a:extLst>
          </p:cNvPr>
          <p:cNvSpPr txBox="1"/>
          <p:nvPr/>
        </p:nvSpPr>
        <p:spPr>
          <a:xfrm>
            <a:off x="1075915" y="748755"/>
            <a:ext cx="6046839" cy="1015663"/>
          </a:xfrm>
          <a:prstGeom prst="rect">
            <a:avLst/>
          </a:prstGeom>
          <a:noFill/>
        </p:spPr>
        <p:txBody>
          <a:bodyPr wrap="square" rtlCol="0">
            <a:spAutoFit/>
          </a:bodyPr>
          <a:lstStyle/>
          <a:p>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Общински </a:t>
            </a:r>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гласове</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a:t>
            </a:r>
            <a:endParaRPr lang="en-US"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a:p>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Местен</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опит с EUI и URBACT</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878D6669-7D9A-90FC-1041-1AE16B6E1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pic>
        <p:nvPicPr>
          <p:cNvPr id="18" name="Image 9">
            <a:extLst>
              <a:ext uri="{FF2B5EF4-FFF2-40B4-BE49-F238E27FC236}">
                <a16:creationId xmlns:a16="http://schemas.microsoft.com/office/drawing/2014/main" id="{9A991BA4-6FB4-ECB6-3B7E-3EE209BDAF47}"/>
              </a:ext>
            </a:extLst>
          </p:cNvPr>
          <p:cNvPicPr>
            <a:picLocks noChangeAspect="1"/>
          </p:cNvPicPr>
          <p:nvPr/>
        </p:nvPicPr>
        <p:blipFill>
          <a:blip r:embed="rId4"/>
          <a:stretch>
            <a:fillRect/>
          </a:stretch>
        </p:blipFill>
        <p:spPr>
          <a:xfrm>
            <a:off x="858984" y="1321618"/>
            <a:ext cx="6186133" cy="885600"/>
          </a:xfrm>
          <a:prstGeom prst="rect">
            <a:avLst/>
          </a:prstGeom>
        </p:spPr>
      </p:pic>
    </p:spTree>
    <p:extLst>
      <p:ext uri="{BB962C8B-B14F-4D97-AF65-F5344CB8AC3E}">
        <p14:creationId xmlns:p14="http://schemas.microsoft.com/office/powerpoint/2010/main" val="281890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CBE2-816C-5A17-3711-CA3ED2B2FD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81490E-DAD1-6508-CD28-A87AE8964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9" name="Title 8">
            <a:extLst>
              <a:ext uri="{FF2B5EF4-FFF2-40B4-BE49-F238E27FC236}">
                <a16:creationId xmlns:a16="http://schemas.microsoft.com/office/drawing/2014/main" id="{E607542D-B994-0B4E-0AB6-DD6785ABB4C5}"/>
              </a:ext>
            </a:extLst>
          </p:cNvPr>
          <p:cNvSpPr>
            <a:spLocks noGrp="1"/>
          </p:cNvSpPr>
          <p:nvPr>
            <p:ph type="ctrTitle"/>
          </p:nvPr>
        </p:nvSpPr>
        <p:spPr>
          <a:xfrm>
            <a:off x="1075915" y="3429000"/>
            <a:ext cx="10233315" cy="3173673"/>
          </a:xfrm>
        </p:spPr>
        <p:txBody>
          <a:bodyPr/>
          <a:lstStyle/>
          <a:p>
            <a:pPr algn="l" fontAlgn="base" hangingPunct="0"/>
            <a:r>
              <a:rPr lang="bg-BG" sz="2800" b="1" dirty="0">
                <a:solidFill>
                  <a:srgbClr val="1AA795"/>
                </a:solidFill>
              </a:rPr>
              <a:t>От култура до дигитализация: Габрово и стратегическото градско развитие</a:t>
            </a:r>
            <a:br>
              <a:rPr lang="en-US" sz="2800" dirty="0">
                <a:solidFill>
                  <a:srgbClr val="1AA795"/>
                </a:solidFill>
              </a:rPr>
            </a:br>
            <a:r>
              <a:rPr lang="bg-BG" sz="2800" i="1" dirty="0">
                <a:solidFill>
                  <a:srgbClr val="1AA795"/>
                </a:solidFill>
              </a:rPr>
              <a:t>Пенчо Койчев, община Габрово </a:t>
            </a:r>
            <a:br>
              <a:rPr lang="en-US" sz="2800" i="1" dirty="0">
                <a:solidFill>
                  <a:srgbClr val="1AA795"/>
                </a:solidFill>
              </a:rPr>
            </a:br>
            <a:br>
              <a:rPr lang="en-US" sz="2800" dirty="0">
                <a:solidFill>
                  <a:srgbClr val="1AA795"/>
                </a:solidFill>
              </a:rPr>
            </a:br>
            <a:r>
              <a:rPr lang="bg-BG" sz="2800" b="1" dirty="0">
                <a:solidFill>
                  <a:srgbClr val="1AA795"/>
                </a:solidFill>
              </a:rPr>
              <a:t>Поморие срещу енергийната бедност: научени уроци и планове за развитие </a:t>
            </a:r>
            <a:br>
              <a:rPr lang="en-US" sz="2800" dirty="0">
                <a:solidFill>
                  <a:srgbClr val="1AA795"/>
                </a:solidFill>
              </a:rPr>
            </a:br>
            <a:r>
              <a:rPr lang="bg-BG" sz="2800" i="1" dirty="0">
                <a:solidFill>
                  <a:srgbClr val="1AA795"/>
                </a:solidFill>
              </a:rPr>
              <a:t>Георги Петков, община Поморие</a:t>
            </a:r>
            <a:br>
              <a:rPr lang="en-US" sz="2800" i="1" dirty="0">
                <a:solidFill>
                  <a:srgbClr val="1AA795"/>
                </a:solidFill>
              </a:rPr>
            </a:br>
            <a:br>
              <a:rPr lang="en-US" sz="2800" i="1" dirty="0">
                <a:solidFill>
                  <a:srgbClr val="1AA795"/>
                </a:solidFill>
              </a:rPr>
            </a:br>
            <a:r>
              <a:rPr lang="ru-RU" sz="2800" b="1" dirty="0">
                <a:solidFill>
                  <a:srgbClr val="1AA795"/>
                </a:solidFill>
              </a:rPr>
              <a:t>Наследство с </a:t>
            </a:r>
            <a:r>
              <a:rPr lang="ru-RU" sz="2800" b="1" dirty="0" err="1">
                <a:solidFill>
                  <a:srgbClr val="1AA795"/>
                </a:solidFill>
              </a:rPr>
              <a:t>бъдеще</a:t>
            </a:r>
            <a:r>
              <a:rPr lang="ru-RU" sz="2800" b="1" dirty="0">
                <a:solidFill>
                  <a:srgbClr val="1AA795"/>
                </a:solidFill>
              </a:rPr>
              <a:t>: </a:t>
            </a:r>
            <a:r>
              <a:rPr lang="ru-RU" sz="2800" b="1" dirty="0" err="1">
                <a:solidFill>
                  <a:srgbClr val="1AA795"/>
                </a:solidFill>
              </a:rPr>
              <a:t>Казанлък</a:t>
            </a:r>
            <a:r>
              <a:rPr lang="ru-RU" sz="2800" b="1" dirty="0">
                <a:solidFill>
                  <a:srgbClr val="1AA795"/>
                </a:solidFill>
              </a:rPr>
              <a:t> и </a:t>
            </a:r>
            <a:r>
              <a:rPr lang="ru-RU" sz="2800" b="1" dirty="0" err="1">
                <a:solidFill>
                  <a:srgbClr val="1AA795"/>
                </a:solidFill>
              </a:rPr>
              <a:t>етиката</a:t>
            </a:r>
            <a:r>
              <a:rPr lang="ru-RU" sz="2800" b="1" dirty="0">
                <a:solidFill>
                  <a:srgbClr val="1AA795"/>
                </a:solidFill>
              </a:rPr>
              <a:t> на </a:t>
            </a:r>
            <a:r>
              <a:rPr lang="ru-RU" sz="2800" b="1" dirty="0" err="1">
                <a:solidFill>
                  <a:srgbClr val="1AA795"/>
                </a:solidFill>
              </a:rPr>
              <a:t>паметта</a:t>
            </a:r>
            <a:br>
              <a:rPr lang="ru-RU" sz="2800" i="1" dirty="0">
                <a:solidFill>
                  <a:srgbClr val="1AA795"/>
                </a:solidFill>
              </a:rPr>
            </a:br>
            <a:r>
              <a:rPr lang="ru-RU" sz="2800" i="1" dirty="0">
                <a:solidFill>
                  <a:srgbClr val="1AA795"/>
                </a:solidFill>
              </a:rPr>
              <a:t>Аксения Тилева, община </a:t>
            </a:r>
            <a:r>
              <a:rPr lang="ru-RU" sz="2800" i="1" dirty="0" err="1">
                <a:solidFill>
                  <a:srgbClr val="1AA795"/>
                </a:solidFill>
              </a:rPr>
              <a:t>Казанлък</a:t>
            </a:r>
            <a:br>
              <a:rPr lang="ru-RU" sz="2800" i="1" dirty="0">
                <a:solidFill>
                  <a:srgbClr val="1AA795"/>
                </a:solidFill>
              </a:rPr>
            </a:br>
            <a:endParaRPr lang="en-US" sz="2800" dirty="0">
              <a:solidFill>
                <a:srgbClr val="1AA795"/>
              </a:solidFill>
            </a:endParaRPr>
          </a:p>
        </p:txBody>
      </p:sp>
      <p:sp>
        <p:nvSpPr>
          <p:cNvPr id="13" name="ZoneTexte 6">
            <a:extLst>
              <a:ext uri="{FF2B5EF4-FFF2-40B4-BE49-F238E27FC236}">
                <a16:creationId xmlns:a16="http://schemas.microsoft.com/office/drawing/2014/main" id="{60AE862A-9A40-40B4-2684-8346F77AE773}"/>
              </a:ext>
            </a:extLst>
          </p:cNvPr>
          <p:cNvSpPr txBox="1"/>
          <p:nvPr/>
        </p:nvSpPr>
        <p:spPr>
          <a:xfrm>
            <a:off x="1075915" y="748755"/>
            <a:ext cx="6046839" cy="1015663"/>
          </a:xfrm>
          <a:prstGeom prst="rect">
            <a:avLst/>
          </a:prstGeom>
          <a:noFill/>
        </p:spPr>
        <p:txBody>
          <a:bodyPr wrap="square" rtlCol="0">
            <a:spAutoFit/>
          </a:bodyPr>
          <a:lstStyle/>
          <a:p>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Общински </a:t>
            </a:r>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гласове</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a:t>
            </a:r>
            <a:endParaRPr lang="en-US"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a:p>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Местен</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опит с EUI и URBACT</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DBF6EBB6-CE1E-AE29-1BA0-388CAE238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pic>
        <p:nvPicPr>
          <p:cNvPr id="18" name="Image 9">
            <a:extLst>
              <a:ext uri="{FF2B5EF4-FFF2-40B4-BE49-F238E27FC236}">
                <a16:creationId xmlns:a16="http://schemas.microsoft.com/office/drawing/2014/main" id="{D03BCEE1-91AB-7C04-FDE5-087CD70C72D0}"/>
              </a:ext>
            </a:extLst>
          </p:cNvPr>
          <p:cNvPicPr>
            <a:picLocks noChangeAspect="1"/>
          </p:cNvPicPr>
          <p:nvPr/>
        </p:nvPicPr>
        <p:blipFill>
          <a:blip r:embed="rId4"/>
          <a:stretch>
            <a:fillRect/>
          </a:stretch>
        </p:blipFill>
        <p:spPr>
          <a:xfrm>
            <a:off x="858984" y="1321618"/>
            <a:ext cx="6186133" cy="885600"/>
          </a:xfrm>
          <a:prstGeom prst="rect">
            <a:avLst/>
          </a:prstGeom>
        </p:spPr>
      </p:pic>
    </p:spTree>
    <p:extLst>
      <p:ext uri="{BB962C8B-B14F-4D97-AF65-F5344CB8AC3E}">
        <p14:creationId xmlns:p14="http://schemas.microsoft.com/office/powerpoint/2010/main" val="59591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A3BF-BA49-0596-7EDB-77142D764CE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C8BA05-917C-A1CF-3BCD-95CB0A33B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9" name="Title 8">
            <a:extLst>
              <a:ext uri="{FF2B5EF4-FFF2-40B4-BE49-F238E27FC236}">
                <a16:creationId xmlns:a16="http://schemas.microsoft.com/office/drawing/2014/main" id="{EDDC127F-3AB9-34E4-B9D2-A90DDEC46EB4}"/>
              </a:ext>
            </a:extLst>
          </p:cNvPr>
          <p:cNvSpPr>
            <a:spLocks noGrp="1"/>
          </p:cNvSpPr>
          <p:nvPr>
            <p:ph type="ctrTitle"/>
          </p:nvPr>
        </p:nvSpPr>
        <p:spPr>
          <a:xfrm>
            <a:off x="1022885" y="2468663"/>
            <a:ext cx="9791653" cy="2404009"/>
          </a:xfrm>
        </p:spPr>
        <p:txBody>
          <a:bodyPr/>
          <a:lstStyle/>
          <a:p>
            <a:pPr algn="l" fontAlgn="base" hangingPunct="0"/>
            <a:r>
              <a:rPr lang="bg-BG" sz="2400" b="1" dirty="0">
                <a:solidFill>
                  <a:schemeClr val="tx2">
                    <a:lumMod val="75000"/>
                    <a:lumOff val="25000"/>
                  </a:schemeClr>
                </a:solidFill>
              </a:rPr>
              <a:t>1. Есенна покана за </a:t>
            </a:r>
            <a:r>
              <a:rPr lang="en-US" sz="2400" b="1" dirty="0">
                <a:solidFill>
                  <a:schemeClr val="tx2">
                    <a:lumMod val="75000"/>
                    <a:lumOff val="25000"/>
                  </a:schemeClr>
                </a:solidFill>
              </a:rPr>
              <a:t>Peer Review</a:t>
            </a:r>
            <a:br>
              <a:rPr lang="bg-BG" sz="2400" b="1" dirty="0">
                <a:solidFill>
                  <a:schemeClr val="tx2">
                    <a:lumMod val="75000"/>
                    <a:lumOff val="25000"/>
                  </a:schemeClr>
                </a:solidFill>
              </a:rPr>
            </a:br>
            <a:br>
              <a:rPr lang="bg-BG" sz="2400" b="1" dirty="0">
                <a:solidFill>
                  <a:schemeClr val="tx2">
                    <a:lumMod val="75000"/>
                    <a:lumOff val="25000"/>
                  </a:schemeClr>
                </a:solidFill>
              </a:rPr>
            </a:br>
            <a:r>
              <a:rPr lang="bg-BG" sz="2400" b="1" dirty="0">
                <a:solidFill>
                  <a:schemeClr val="tx2">
                    <a:lumMod val="75000"/>
                    <a:lumOff val="25000"/>
                  </a:schemeClr>
                </a:solidFill>
              </a:rPr>
              <a:t>2. </a:t>
            </a:r>
            <a:r>
              <a:rPr lang="en-US" sz="2400" b="1" dirty="0">
                <a:solidFill>
                  <a:schemeClr val="tx2">
                    <a:lumMod val="75000"/>
                    <a:lumOff val="25000"/>
                  </a:schemeClr>
                </a:solidFill>
              </a:rPr>
              <a:t>City to city exchange</a:t>
            </a:r>
            <a:br>
              <a:rPr lang="bg-BG" sz="2400" b="1" dirty="0">
                <a:solidFill>
                  <a:schemeClr val="tx2">
                    <a:lumMod val="75000"/>
                    <a:lumOff val="25000"/>
                  </a:schemeClr>
                </a:solidFill>
              </a:rPr>
            </a:br>
            <a:br>
              <a:rPr lang="bg-BG" sz="2400" b="1" dirty="0">
                <a:solidFill>
                  <a:schemeClr val="tx2">
                    <a:lumMod val="75000"/>
                    <a:lumOff val="25000"/>
                  </a:schemeClr>
                </a:solidFill>
              </a:rPr>
            </a:br>
            <a:r>
              <a:rPr lang="bg-BG" sz="2400" b="1" dirty="0">
                <a:solidFill>
                  <a:schemeClr val="tx2">
                    <a:lumMod val="75000"/>
                    <a:lumOff val="25000"/>
                  </a:schemeClr>
                </a:solidFill>
              </a:rPr>
              <a:t>3. Други</a:t>
            </a:r>
            <a:br>
              <a:rPr lang="bg-BG" sz="2400" b="1" dirty="0">
                <a:solidFill>
                  <a:schemeClr val="tx2">
                    <a:lumMod val="75000"/>
                    <a:lumOff val="25000"/>
                  </a:schemeClr>
                </a:solidFill>
              </a:rPr>
            </a:br>
            <a:endParaRPr lang="en-US" sz="2400" dirty="0">
              <a:solidFill>
                <a:schemeClr val="tx2">
                  <a:lumMod val="75000"/>
                  <a:lumOff val="25000"/>
                </a:schemeClr>
              </a:solidFill>
            </a:endParaRPr>
          </a:p>
        </p:txBody>
      </p:sp>
      <p:sp>
        <p:nvSpPr>
          <p:cNvPr id="13" name="ZoneTexte 6">
            <a:extLst>
              <a:ext uri="{FF2B5EF4-FFF2-40B4-BE49-F238E27FC236}">
                <a16:creationId xmlns:a16="http://schemas.microsoft.com/office/drawing/2014/main" id="{FF3FD036-8784-929D-832C-1B8E7ACDF3F8}"/>
              </a:ext>
            </a:extLst>
          </p:cNvPr>
          <p:cNvSpPr txBox="1"/>
          <p:nvPr/>
        </p:nvSpPr>
        <p:spPr>
          <a:xfrm>
            <a:off x="1120877" y="1080720"/>
            <a:ext cx="6046839" cy="553998"/>
          </a:xfrm>
          <a:prstGeom prst="rect">
            <a:avLst/>
          </a:prstGeom>
          <a:noFill/>
        </p:spPr>
        <p:txBody>
          <a:bodyPr wrap="square" rtlCol="0">
            <a:spAutoFit/>
          </a:bodyPr>
          <a:lstStyle/>
          <a:p>
            <a:r>
              <a:rPr lang="bg-BG" sz="3000" b="1" dirty="0">
                <a:solidFill>
                  <a:srgbClr val="003399"/>
                </a:solidFill>
                <a:latin typeface="Tahoma" panose="020B0604030504040204" pitchFamily="34" charset="0"/>
                <a:ea typeface="Tahoma" panose="020B0604030504040204" pitchFamily="34" charset="0"/>
                <a:cs typeface="Tahoma" panose="020B0604030504040204" pitchFamily="34" charset="0"/>
              </a:rPr>
              <a:t>Актуални възможности</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365057CF-9879-A37C-1A80-D55266512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pic>
        <p:nvPicPr>
          <p:cNvPr id="2" name="Image 9">
            <a:extLst>
              <a:ext uri="{FF2B5EF4-FFF2-40B4-BE49-F238E27FC236}">
                <a16:creationId xmlns:a16="http://schemas.microsoft.com/office/drawing/2014/main" id="{6688B429-FC4F-D606-6C90-F34FAF6A1537}"/>
              </a:ext>
            </a:extLst>
          </p:cNvPr>
          <p:cNvPicPr>
            <a:picLocks noChangeAspect="1"/>
          </p:cNvPicPr>
          <p:nvPr/>
        </p:nvPicPr>
        <p:blipFill>
          <a:blip r:embed="rId4"/>
          <a:stretch>
            <a:fillRect/>
          </a:stretch>
        </p:blipFill>
        <p:spPr>
          <a:xfrm>
            <a:off x="1022885" y="1201236"/>
            <a:ext cx="4980350" cy="885600"/>
          </a:xfrm>
          <a:prstGeom prst="rect">
            <a:avLst/>
          </a:prstGeom>
        </p:spPr>
      </p:pic>
    </p:spTree>
    <p:extLst>
      <p:ext uri="{BB962C8B-B14F-4D97-AF65-F5344CB8AC3E}">
        <p14:creationId xmlns:p14="http://schemas.microsoft.com/office/powerpoint/2010/main" val="53445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476354-B756-6BFB-1AEF-B747B2AA95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10EEA3-1420-A87F-80B1-8DB198456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2" name="Title 1">
            <a:extLst>
              <a:ext uri="{FF2B5EF4-FFF2-40B4-BE49-F238E27FC236}">
                <a16:creationId xmlns:a16="http://schemas.microsoft.com/office/drawing/2014/main" id="{3D1EA8FF-DE36-6BC7-6E9B-206DB6489601}"/>
              </a:ext>
            </a:extLst>
          </p:cNvPr>
          <p:cNvSpPr>
            <a:spLocks noGrp="1"/>
          </p:cNvSpPr>
          <p:nvPr>
            <p:ph type="title"/>
          </p:nvPr>
        </p:nvSpPr>
        <p:spPr>
          <a:xfrm>
            <a:off x="386938" y="26419"/>
            <a:ext cx="10515600" cy="955675"/>
          </a:xfrm>
        </p:spPr>
        <p:txBody>
          <a:bodyPr>
            <a:normAutofit/>
          </a:bodyPr>
          <a:lstStyle/>
          <a:p>
            <a:pPr>
              <a:spcBef>
                <a:spcPts val="2400"/>
              </a:spcBef>
            </a:pPr>
            <a:r>
              <a:rPr lang="bg-BG" sz="3000" dirty="0">
                <a:latin typeface="Ubuntu" panose="020B0504030602030204" pitchFamily="34" charset="0"/>
              </a:rPr>
              <a:t>Какво е </a:t>
            </a:r>
            <a:r>
              <a:rPr lang="en-US" sz="3000" dirty="0">
                <a:latin typeface="Ubuntu" panose="020B0504030602030204" pitchFamily="34" charset="0"/>
              </a:rPr>
              <a:t>Peer Review</a:t>
            </a:r>
            <a:r>
              <a:rPr lang="bg-BG" sz="3000" dirty="0">
                <a:latin typeface="Ubuntu" panose="020B0504030602030204" pitchFamily="34" charset="0"/>
              </a:rPr>
              <a:t>?</a:t>
            </a:r>
            <a:endParaRPr lang="en-GB" sz="3000" dirty="0">
              <a:solidFill>
                <a:schemeClr val="tx2">
                  <a:lumMod val="50000"/>
                  <a:lumOff val="50000"/>
                </a:schemeClr>
              </a:solidFill>
              <a:latin typeface="Ubuntu" panose="020B0504030602030204" pitchFamily="34" charset="0"/>
            </a:endParaRPr>
          </a:p>
        </p:txBody>
      </p:sp>
      <p:sp>
        <p:nvSpPr>
          <p:cNvPr id="4" name="TextBox 3">
            <a:extLst>
              <a:ext uri="{FF2B5EF4-FFF2-40B4-BE49-F238E27FC236}">
                <a16:creationId xmlns:a16="http://schemas.microsoft.com/office/drawing/2014/main" id="{9571CE8B-F0D8-DDD4-0DB0-613398399C6B}"/>
              </a:ext>
            </a:extLst>
          </p:cNvPr>
          <p:cNvSpPr txBox="1"/>
          <p:nvPr/>
        </p:nvSpPr>
        <p:spPr>
          <a:xfrm>
            <a:off x="386250" y="1226556"/>
            <a:ext cx="10944359" cy="1631216"/>
          </a:xfrm>
          <a:prstGeom prst="rect">
            <a:avLst/>
          </a:prstGeom>
          <a:noFill/>
        </p:spPr>
        <p:txBody>
          <a:bodyPr wrap="square">
            <a:spAutoFit/>
          </a:bodyPr>
          <a:lstStyle/>
          <a:p>
            <a:pPr marL="285750" lvl="0" indent="-285750" algn="just">
              <a:spcBef>
                <a:spcPts val="600"/>
              </a:spcBef>
              <a:spcAft>
                <a:spcPts val="600"/>
              </a:spcAft>
              <a:buBlip>
                <a:blip r:embed="rId4"/>
              </a:buBlip>
              <a:defRPr/>
            </a:pP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Дейност</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насочена към подпомагане на градовете да проектират / подобрят своите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Стратегии за устойчиво градско развитие (</a:t>
            </a:r>
            <a:r>
              <a:rPr lang="bg-BG" sz="2000" b="1" dirty="0">
                <a:solidFill>
                  <a:srgbClr val="002060"/>
                </a:solidFill>
                <a:latin typeface="Ubuntu" panose="020B0504030602030204" pitchFamily="34" charset="0"/>
                <a:ea typeface="Tahoma" panose="020B0604030504040204" pitchFamily="34" charset="0"/>
                <a:cs typeface="Tahoma" panose="020B0604030504040204" pitchFamily="34" charset="0"/>
              </a:rPr>
              <a:t>ПИРО</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a:t>
            </a:r>
            <a:endPar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a:p>
            <a:pPr marL="285750" lvl="0" indent="-285750">
              <a:spcBef>
                <a:spcPts val="600"/>
              </a:spcBef>
              <a:spcAft>
                <a:spcPts val="600"/>
              </a:spcAft>
              <a:buBlip>
                <a:blip r:embed="rId4"/>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Метод</a:t>
            </a:r>
            <a:r>
              <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чрез обмен и съвместна работа с партньори от цяла Европа</a:t>
            </a:r>
            <a:endParaRPr kumimoji="0" lang="en-GB" sz="2000" b="0"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a:p>
            <a:pPr marL="285750" lvl="0" indent="-285750">
              <a:spcBef>
                <a:spcPts val="600"/>
              </a:spcBef>
              <a:spcAft>
                <a:spcPts val="600"/>
              </a:spcAft>
              <a:buBlip>
                <a:blip r:embed="rId4"/>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Възможни роли: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Град под преглед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или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рецензент</a:t>
            </a:r>
            <a:endParaRPr kumimoji="0" lang="en-GB" sz="2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AE7E1BB1-F90A-2467-EAF7-41A8D65A3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50" y="3102234"/>
            <a:ext cx="3349487" cy="3349487"/>
          </a:xfrm>
          <a:prstGeom prst="rect">
            <a:avLst/>
          </a:prstGeom>
        </p:spPr>
      </p:pic>
      <p:sp>
        <p:nvSpPr>
          <p:cNvPr id="10" name="TextBox 9">
            <a:extLst>
              <a:ext uri="{FF2B5EF4-FFF2-40B4-BE49-F238E27FC236}">
                <a16:creationId xmlns:a16="http://schemas.microsoft.com/office/drawing/2014/main" id="{2EC18F0F-6010-47B6-C275-B2B57777AA9E}"/>
              </a:ext>
            </a:extLst>
          </p:cNvPr>
          <p:cNvSpPr txBox="1"/>
          <p:nvPr/>
        </p:nvSpPr>
        <p:spPr>
          <a:xfrm>
            <a:off x="3864945" y="3102234"/>
            <a:ext cx="7465664" cy="1785104"/>
          </a:xfrm>
          <a:prstGeom prst="rect">
            <a:avLst/>
          </a:prstGeom>
          <a:noFill/>
        </p:spPr>
        <p:txBody>
          <a:bodyPr wrap="square">
            <a:spAutoFit/>
          </a:bodyPr>
          <a:lstStyle/>
          <a:p>
            <a:pPr marL="285750" lvl="0" indent="-285750" algn="just">
              <a:spcBef>
                <a:spcPts val="600"/>
              </a:spcBef>
              <a:spcAft>
                <a:spcPts val="600"/>
              </a:spcAft>
              <a:buBlip>
                <a:blip r:embed="rId4"/>
              </a:buBlip>
              <a:defRPr/>
            </a:pPr>
            <a:r>
              <a:rPr lang="en-US" sz="2000" b="1" dirty="0">
                <a:solidFill>
                  <a:srgbClr val="002060"/>
                </a:solidFill>
                <a:latin typeface="Ubuntu" panose="020B0504030602030204" pitchFamily="34" charset="0"/>
                <a:ea typeface="Tahoma" panose="020B0604030504040204" pitchFamily="34" charset="0"/>
                <a:cs typeface="Tahoma" panose="020B0604030504040204" pitchFamily="34" charset="0"/>
              </a:rPr>
              <a:t>2</a:t>
            </a:r>
            <a:r>
              <a:rPr lang="bg-BG" sz="2000" b="1" dirty="0">
                <a:solidFill>
                  <a:srgbClr val="002060"/>
                </a:solidFill>
                <a:latin typeface="Ubuntu" panose="020B0504030602030204" pitchFamily="34" charset="0"/>
                <a:ea typeface="Tahoma" panose="020B0604030504040204" pitchFamily="34" charset="0"/>
                <a:cs typeface="Tahoma" panose="020B0604030504040204" pitchFamily="34" charset="0"/>
              </a:rPr>
              <a:t> или </a:t>
            </a:r>
            <a:r>
              <a:rPr lang="ru-RU" sz="2000" b="1" dirty="0">
                <a:solidFill>
                  <a:srgbClr val="002060"/>
                </a:solidFill>
                <a:latin typeface="Ubuntu" panose="020B0504030602030204" pitchFamily="34" charset="0"/>
                <a:ea typeface="Tahoma" panose="020B0604030504040204" pitchFamily="34" charset="0"/>
                <a:cs typeface="Tahoma" panose="020B0604030504040204" pitchFamily="34" charset="0"/>
              </a:rPr>
              <a:t>3-дневно </a:t>
            </a:r>
            <a:r>
              <a:rPr lang="ru-RU" sz="2000" b="1" dirty="0" err="1">
                <a:solidFill>
                  <a:srgbClr val="002060"/>
                </a:solidFill>
                <a:latin typeface="Ubuntu" panose="020B0504030602030204" pitchFamily="34" charset="0"/>
                <a:ea typeface="Tahoma" panose="020B0604030504040204" pitchFamily="34" charset="0"/>
                <a:cs typeface="Tahoma" panose="020B0604030504040204" pitchFamily="34" charset="0"/>
              </a:rPr>
              <a:t>събитие</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което</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обединява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3 или 4 града за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преглед</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всеки</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със</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своята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група</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 от </a:t>
            </a: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максимум </a:t>
            </a:r>
            <a:r>
              <a:rPr lang="ru-RU" sz="2000" dirty="0">
                <a:solidFill>
                  <a:srgbClr val="002060"/>
                </a:solidFill>
                <a:latin typeface="Ubuntu" panose="020B0504030602030204" pitchFamily="34" charset="0"/>
                <a:ea typeface="Tahoma" panose="020B0604030504040204" pitchFamily="34" charset="0"/>
                <a:cs typeface="Tahoma" panose="020B0604030504040204" pitchFamily="34" charset="0"/>
              </a:rPr>
              <a:t>6 </a:t>
            </a:r>
            <a:r>
              <a:rPr lang="ru-RU" sz="2000" dirty="0" err="1">
                <a:solidFill>
                  <a:srgbClr val="002060"/>
                </a:solidFill>
                <a:latin typeface="Ubuntu" panose="020B0504030602030204" pitchFamily="34" charset="0"/>
                <a:ea typeface="Tahoma" panose="020B0604030504040204" pitchFamily="34" charset="0"/>
                <a:cs typeface="Tahoma" panose="020B0604030504040204" pitchFamily="34" charset="0"/>
              </a:rPr>
              <a:t>партньора</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 </a:t>
            </a:r>
          </a:p>
          <a:p>
            <a:pPr marL="285750" lvl="0" indent="-285750" algn="just">
              <a:spcBef>
                <a:spcPts val="600"/>
              </a:spcBef>
              <a:spcAft>
                <a:spcPts val="600"/>
              </a:spcAft>
              <a:buBlip>
                <a:blip r:embed="rId4"/>
              </a:buBlip>
              <a:defRPr/>
            </a:pPr>
            <a:r>
              <a:rPr lang="bg-BG" sz="2000" dirty="0">
                <a:solidFill>
                  <a:srgbClr val="002060"/>
                </a:solidFill>
                <a:latin typeface="Ubuntu" panose="020B0504030602030204" pitchFamily="34" charset="0"/>
                <a:ea typeface="Tahoma" panose="020B0604030504040204" pitchFamily="34" charset="0"/>
                <a:cs typeface="Tahoma" panose="020B0604030504040204" pitchFamily="34" charset="0"/>
              </a:rPr>
              <a:t>Работи се по предизвикателства в развитието, прилагането или мониторинга на стратегиите</a:t>
            </a:r>
            <a:endParaRPr lang="en-GB" sz="2000" b="1" dirty="0">
              <a:solidFill>
                <a:srgbClr val="002060"/>
              </a:solidFill>
              <a:latin typeface="Ubuntu" panose="020B050403060203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EA22D5-F3FB-4378-0D2A-56E11DE45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spTree>
    <p:extLst>
      <p:ext uri="{BB962C8B-B14F-4D97-AF65-F5344CB8AC3E}">
        <p14:creationId xmlns:p14="http://schemas.microsoft.com/office/powerpoint/2010/main" val="269229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2D5E41E-73B7-D834-1E2D-AC05BDE8A1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485" y="670234"/>
            <a:ext cx="14224000" cy="7090575"/>
          </a:xfrm>
          <a:prstGeom prst="rect">
            <a:avLst/>
          </a:prstGeom>
        </p:spPr>
      </p:pic>
      <p:sp>
        <p:nvSpPr>
          <p:cNvPr id="2" name="Title 1">
            <a:extLst>
              <a:ext uri="{FF2B5EF4-FFF2-40B4-BE49-F238E27FC236}">
                <a16:creationId xmlns:a16="http://schemas.microsoft.com/office/drawing/2014/main" id="{03AF6374-49F1-F70D-C69B-476CE4E3B747}"/>
              </a:ext>
            </a:extLst>
          </p:cNvPr>
          <p:cNvSpPr>
            <a:spLocks noGrp="1"/>
          </p:cNvSpPr>
          <p:nvPr>
            <p:ph type="title" idx="4294967295"/>
          </p:nvPr>
        </p:nvSpPr>
        <p:spPr>
          <a:xfrm>
            <a:off x="719846" y="306760"/>
            <a:ext cx="10515600" cy="955675"/>
          </a:xfrm>
        </p:spPr>
        <p:txBody>
          <a:bodyPr>
            <a:normAutofit/>
          </a:bodyPr>
          <a:lstStyle/>
          <a:p>
            <a:pPr>
              <a:spcBef>
                <a:spcPts val="2400"/>
              </a:spcBef>
            </a:pPr>
            <a:r>
              <a:rPr lang="ru-RU" sz="3200" b="1" dirty="0" err="1">
                <a:solidFill>
                  <a:srgbClr val="009E87"/>
                </a:solidFill>
                <a:latin typeface="Ubuntu" panose="020B0504030602030204" pitchFamily="34" charset="0"/>
              </a:rPr>
              <a:t>Процесът</a:t>
            </a:r>
            <a:r>
              <a:rPr lang="ru-RU" sz="3200" b="1" dirty="0">
                <a:solidFill>
                  <a:srgbClr val="009E87"/>
                </a:solidFill>
                <a:latin typeface="Ubuntu" panose="020B0504030602030204" pitchFamily="34" charset="0"/>
              </a:rPr>
              <a:t> в 5 </a:t>
            </a:r>
            <a:r>
              <a:rPr lang="ru-RU" sz="3200" b="1" dirty="0" err="1">
                <a:solidFill>
                  <a:srgbClr val="009E87"/>
                </a:solidFill>
                <a:latin typeface="Ubuntu" panose="020B0504030602030204" pitchFamily="34" charset="0"/>
              </a:rPr>
              <a:t>стъпки</a:t>
            </a:r>
            <a:endParaRPr lang="en-GB" sz="3200" b="1" dirty="0">
              <a:solidFill>
                <a:srgbClr val="009E87"/>
              </a:solidFill>
              <a:latin typeface="Ubuntu" panose="020B0504030602030204" pitchFamily="34" charset="0"/>
            </a:endParaRPr>
          </a:p>
        </p:txBody>
      </p:sp>
      <p:sp>
        <p:nvSpPr>
          <p:cNvPr id="27" name="TextBox 26">
            <a:extLst>
              <a:ext uri="{FF2B5EF4-FFF2-40B4-BE49-F238E27FC236}">
                <a16:creationId xmlns:a16="http://schemas.microsoft.com/office/drawing/2014/main" id="{43356E00-4C44-5625-5448-7F230A97299B}"/>
              </a:ext>
            </a:extLst>
          </p:cNvPr>
          <p:cNvSpPr txBox="1"/>
          <p:nvPr/>
        </p:nvSpPr>
        <p:spPr>
          <a:xfrm>
            <a:off x="1085851" y="2014647"/>
            <a:ext cx="1303645"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Потвърждаване на обхвата</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DC447BCA-524E-E441-FA07-DCF429562A38}"/>
              </a:ext>
            </a:extLst>
          </p:cNvPr>
          <p:cNvSpPr txBox="1"/>
          <p:nvPr/>
        </p:nvSpPr>
        <p:spPr>
          <a:xfrm>
            <a:off x="2489229" y="2106980"/>
            <a:ext cx="13924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Намиране на съответстие</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C581D75B-0A2C-6279-8E12-3F1C717932E6}"/>
              </a:ext>
            </a:extLst>
          </p:cNvPr>
          <p:cNvSpPr txBox="1"/>
          <p:nvPr/>
        </p:nvSpPr>
        <p:spPr>
          <a:xfrm>
            <a:off x="3892609" y="2014647"/>
            <a:ext cx="1392488"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Подготовка на съдържанието</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0B87EB00-E2A5-B433-57CE-867B44B52952}"/>
              </a:ext>
            </a:extLst>
          </p:cNvPr>
          <p:cNvSpPr txBox="1"/>
          <p:nvPr/>
        </p:nvSpPr>
        <p:spPr>
          <a:xfrm>
            <a:off x="6476360" y="1863942"/>
            <a:ext cx="1304629" cy="646331"/>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Проява на партньорски преглед </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EBE61065-DC69-E96C-B3A6-02B92AA60D45}"/>
              </a:ext>
            </a:extLst>
          </p:cNvPr>
          <p:cNvSpPr txBox="1"/>
          <p:nvPr/>
        </p:nvSpPr>
        <p:spPr>
          <a:xfrm>
            <a:off x="9042992" y="2014647"/>
            <a:ext cx="1417484" cy="461665"/>
          </a:xfrm>
          <a:prstGeom prst="rect">
            <a:avLst/>
          </a:prstGeom>
          <a:noFill/>
        </p:spPr>
        <p:txBody>
          <a:bodyPr wrap="square" rtlCol="0">
            <a:spAutoFit/>
          </a:bodyPr>
          <a:lstStyle/>
          <a:p>
            <a:pPr lvl="0" algn="ctr">
              <a:defRPr/>
            </a:pPr>
            <a:r>
              <a:rPr lang="bg-BG" sz="1200" b="1" dirty="0">
                <a:solidFill>
                  <a:prstClr val="white"/>
                </a:solidFill>
                <a:latin typeface="Ubuntu" panose="020B0504030602030204" pitchFamily="34" charset="0"/>
                <a:ea typeface="Tahoma" panose="020B0604030504040204" pitchFamily="34" charset="0"/>
                <a:cs typeface="Tahoma" panose="020B0604030504040204" pitchFamily="34" charset="0"/>
              </a:rPr>
              <a:t>Последващи дейности</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8C893F15-1DC1-12BB-4D48-DFFD199AAAEF}"/>
              </a:ext>
            </a:extLst>
          </p:cNvPr>
          <p:cNvSpPr txBox="1"/>
          <p:nvPr/>
        </p:nvSpPr>
        <p:spPr>
          <a:xfrm>
            <a:off x="1138545"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3419BD6D-38C9-BC1B-8272-7EA8E3A8EB86}"/>
              </a:ext>
            </a:extLst>
          </p:cNvPr>
          <p:cNvSpPr txBox="1"/>
          <p:nvPr/>
        </p:nvSpPr>
        <p:spPr>
          <a:xfrm>
            <a:off x="2489229" y="2502556"/>
            <a:ext cx="13036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4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19485F26-D9D4-AC47-4BCD-FD3FA0916ABD}"/>
              </a:ext>
            </a:extLst>
          </p:cNvPr>
          <p:cNvSpPr txBox="1"/>
          <p:nvPr/>
        </p:nvSpPr>
        <p:spPr>
          <a:xfrm>
            <a:off x="3953968" y="2502556"/>
            <a:ext cx="13311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8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седмици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4C3476D5-8D10-7A76-2E98-93E29C966BCC}"/>
              </a:ext>
            </a:extLst>
          </p:cNvPr>
          <p:cNvSpPr txBox="1"/>
          <p:nvPr/>
        </p:nvSpPr>
        <p:spPr>
          <a:xfrm>
            <a:off x="6476360"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2</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- 3</a:t>
            </a: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дни</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E4E717F8-2676-F9AF-7EF3-7C337CE26842}"/>
              </a:ext>
            </a:extLst>
          </p:cNvPr>
          <p:cNvSpPr txBox="1"/>
          <p:nvPr/>
        </p:nvSpPr>
        <p:spPr>
          <a:xfrm>
            <a:off x="9129031" y="2484626"/>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12</a:t>
            </a:r>
            <a:r>
              <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rPr>
              <a:t>месеца</a:t>
            </a:r>
            <a:endParaRPr kumimoji="0" lang="en-GB" sz="1200" b="0" i="0" u="none" strike="noStrike" kern="1200" cap="none" spc="0" normalizeH="0" baseline="0" noProof="0" dirty="0">
              <a:ln>
                <a:noFill/>
              </a:ln>
              <a:solidFill>
                <a:prstClr val="white"/>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38019DED-1449-95AB-2E30-90A01FB49041}"/>
              </a:ext>
            </a:extLst>
          </p:cNvPr>
          <p:cNvSpPr txBox="1"/>
          <p:nvPr/>
        </p:nvSpPr>
        <p:spPr>
          <a:xfrm>
            <a:off x="4242390" y="4482150"/>
            <a:ext cx="11531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Основен</a:t>
            </a: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материал</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8B80369A-D5F8-13DE-DF0B-B2746571DFEB}"/>
              </a:ext>
            </a:extLst>
          </p:cNvPr>
          <p:cNvSpPr txBox="1"/>
          <p:nvPr/>
        </p:nvSpPr>
        <p:spPr>
          <a:xfrm>
            <a:off x="5145751" y="4482150"/>
            <a:ext cx="9502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Онлайн</a:t>
            </a: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среща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8CF7A9A7-7E46-6142-E851-2813B42FEB4D}"/>
              </a:ext>
            </a:extLst>
          </p:cNvPr>
          <p:cNvSpPr txBox="1"/>
          <p:nvPr/>
        </p:nvSpPr>
        <p:spPr>
          <a:xfrm>
            <a:off x="660814" y="4482150"/>
            <a:ext cx="14529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Потвърдени предизвикателства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996DF1BF-FF2B-4091-B6F3-A1EDAED66263}"/>
              </a:ext>
            </a:extLst>
          </p:cNvPr>
          <p:cNvSpPr txBox="1"/>
          <p:nvPr/>
        </p:nvSpPr>
        <p:spPr>
          <a:xfrm>
            <a:off x="2031310" y="4482149"/>
            <a:ext cx="904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Дати и място</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1E4FD121-7B01-D672-561F-86D827A7AF54}"/>
              </a:ext>
            </a:extLst>
          </p:cNvPr>
          <p:cNvSpPr txBox="1"/>
          <p:nvPr/>
        </p:nvSpPr>
        <p:spPr>
          <a:xfrm rot="5400000">
            <a:off x="5110611" y="5495439"/>
            <a:ext cx="17385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Списък на използвани казуси от парньорите</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6E7CE66C-05C9-F060-2AFC-3D89D26FBC55}"/>
              </a:ext>
            </a:extLst>
          </p:cNvPr>
          <p:cNvSpPr txBox="1"/>
          <p:nvPr/>
        </p:nvSpPr>
        <p:spPr>
          <a:xfrm>
            <a:off x="6352541" y="6042292"/>
            <a:ext cx="14478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2-</a:t>
            </a:r>
            <a:r>
              <a:rPr kumimoji="0" lang="bg-BG"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rPr>
              <a:t>3 дни присъствена проява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3" name="TextBox 42">
            <a:extLst>
              <a:ext uri="{FF2B5EF4-FFF2-40B4-BE49-F238E27FC236}">
                <a16:creationId xmlns:a16="http://schemas.microsoft.com/office/drawing/2014/main" id="{6F544A99-CE30-666B-71AC-5AEC9D6C4BC8}"/>
              </a:ext>
            </a:extLst>
          </p:cNvPr>
          <p:cNvSpPr txBox="1"/>
          <p:nvPr/>
        </p:nvSpPr>
        <p:spPr>
          <a:xfrm>
            <a:off x="7942187" y="6041534"/>
            <a:ext cx="982658" cy="461665"/>
          </a:xfrm>
          <a:prstGeom prst="rect">
            <a:avLst/>
          </a:prstGeom>
          <a:noFill/>
        </p:spPr>
        <p:txBody>
          <a:bodyPr wrap="square" rtlCol="0">
            <a:spAutoFit/>
          </a:bodyPr>
          <a:lstStyle/>
          <a:p>
            <a:pPr lvl="0" algn="ctr">
              <a:defRPr/>
            </a:pP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Получен отчет</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C22416A2-382E-C9D4-F763-E926B1C518C4}"/>
              </a:ext>
            </a:extLst>
          </p:cNvPr>
          <p:cNvSpPr txBox="1"/>
          <p:nvPr/>
        </p:nvSpPr>
        <p:spPr>
          <a:xfrm>
            <a:off x="9042992" y="5949202"/>
            <a:ext cx="1345399" cy="646331"/>
          </a:xfrm>
          <a:prstGeom prst="rect">
            <a:avLst/>
          </a:prstGeom>
          <a:noFill/>
        </p:spPr>
        <p:txBody>
          <a:bodyPr wrap="square" rtlCol="0">
            <a:spAutoFit/>
          </a:bodyPr>
          <a:lstStyle/>
          <a:p>
            <a:pPr lvl="0" algn="ctr">
              <a:defRPr/>
            </a:pP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Доклад за </a:t>
            </a:r>
            <a:r>
              <a:rPr lang="ru-RU" sz="1200" dirty="0" err="1">
                <a:solidFill>
                  <a:srgbClr val="131152"/>
                </a:solidFill>
                <a:latin typeface="Ubuntu" panose="020B0504030602030204" pitchFamily="34" charset="0"/>
                <a:ea typeface="Tahoma" panose="020B0604030504040204" pitchFamily="34" charset="0"/>
                <a:cs typeface="Tahoma" panose="020B0604030504040204" pitchFamily="34" charset="0"/>
              </a:rPr>
              <a:t>напредъка</a:t>
            </a: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 след 6 </a:t>
            </a:r>
            <a:r>
              <a:rPr lang="ru-RU" sz="1200" dirty="0" err="1">
                <a:solidFill>
                  <a:srgbClr val="131152"/>
                </a:solidFill>
                <a:latin typeface="Ubuntu" panose="020B0504030602030204" pitchFamily="34" charset="0"/>
                <a:ea typeface="Tahoma" panose="020B0604030504040204" pitchFamily="34" charset="0"/>
                <a:cs typeface="Tahoma" panose="020B0604030504040204" pitchFamily="34" charset="0"/>
              </a:rPr>
              <a:t>месец</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a16="http://schemas.microsoft.com/office/drawing/2014/main" id="{ECEB1215-CE12-CEAC-B086-076E5C2C5B75}"/>
              </a:ext>
            </a:extLst>
          </p:cNvPr>
          <p:cNvSpPr txBox="1"/>
          <p:nvPr/>
        </p:nvSpPr>
        <p:spPr>
          <a:xfrm>
            <a:off x="10332985" y="5913391"/>
            <a:ext cx="1345399" cy="646331"/>
          </a:xfrm>
          <a:prstGeom prst="rect">
            <a:avLst/>
          </a:prstGeom>
          <a:noFill/>
        </p:spPr>
        <p:txBody>
          <a:bodyPr wrap="square" rtlCol="0">
            <a:spAutoFit/>
          </a:bodyPr>
          <a:lstStyle/>
          <a:p>
            <a:pPr lvl="0" algn="ctr">
              <a:defRPr/>
            </a:pPr>
            <a:r>
              <a:rPr lang="bg-BG" sz="1200" dirty="0" err="1">
                <a:solidFill>
                  <a:srgbClr val="131152"/>
                </a:solidFill>
                <a:latin typeface="Ubuntu" panose="020B0504030602030204" pitchFamily="34" charset="0"/>
                <a:ea typeface="Tahoma" panose="020B0604030504040204" pitchFamily="34" charset="0"/>
                <a:cs typeface="Tahoma" panose="020B0604030504040204" pitchFamily="34" charset="0"/>
              </a:rPr>
              <a:t>Уебинар</a:t>
            </a:r>
            <a:r>
              <a:rPr lang="bg-BG" sz="1200" dirty="0">
                <a:solidFill>
                  <a:srgbClr val="131152"/>
                </a:solidFill>
                <a:latin typeface="Ubuntu" panose="020B0504030602030204" pitchFamily="34" charset="0"/>
                <a:ea typeface="Tahoma" panose="020B0604030504040204" pitchFamily="34" charset="0"/>
                <a:cs typeface="Tahoma" panose="020B0604030504040204" pitchFamily="34" charset="0"/>
              </a:rPr>
              <a:t> за въздействие след 12 месеца</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BC5C552-F546-3B3D-B49B-E8A304D839BD}"/>
              </a:ext>
            </a:extLst>
          </p:cNvPr>
          <p:cNvSpPr txBox="1"/>
          <p:nvPr/>
        </p:nvSpPr>
        <p:spPr>
          <a:xfrm>
            <a:off x="2615358" y="4482150"/>
            <a:ext cx="1691423" cy="461665"/>
          </a:xfrm>
          <a:prstGeom prst="rect">
            <a:avLst/>
          </a:prstGeom>
          <a:noFill/>
        </p:spPr>
        <p:txBody>
          <a:bodyPr wrap="square" rtlCol="0">
            <a:spAutoFit/>
          </a:bodyPr>
          <a:lstStyle/>
          <a:p>
            <a:pPr lvl="0" algn="ctr">
              <a:defRPr/>
            </a:pPr>
            <a:r>
              <a:rPr lang="ru-RU" sz="1200" dirty="0">
                <a:solidFill>
                  <a:srgbClr val="131152"/>
                </a:solidFill>
                <a:latin typeface="Ubuntu" panose="020B0504030602030204" pitchFamily="34" charset="0"/>
                <a:ea typeface="Tahoma" panose="020B0604030504040204" pitchFamily="34" charset="0"/>
                <a:cs typeface="Tahoma" panose="020B0604030504040204" pitchFamily="34" charset="0"/>
              </a:rPr>
              <a:t>Градове за преглед  и  групирани партньори</a:t>
            </a:r>
            <a:endParaRPr kumimoji="0" lang="en-GB" sz="1200" b="0" i="0" u="none" strike="noStrike" kern="1200" cap="none" spc="0" normalizeH="0" baseline="0" noProof="0" dirty="0">
              <a:ln>
                <a:noFill/>
              </a:ln>
              <a:solidFill>
                <a:srgbClr val="131152"/>
              </a:solidFill>
              <a:effectLst/>
              <a:uLnTx/>
              <a:uFillTx/>
              <a:latin typeface="Ubuntu" panose="020B050403060203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45FEA5FE-9866-05EB-0C97-0BA13574D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416478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4FC64F-B4DA-C6E5-854F-6CB7136E41EA}"/>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71AB5089-2A56-4499-FE62-A15BE3916E30}"/>
              </a:ext>
            </a:extLst>
          </p:cNvPr>
          <p:cNvSpPr txBox="1">
            <a:spLocks/>
          </p:cNvSpPr>
          <p:nvPr/>
        </p:nvSpPr>
        <p:spPr>
          <a:xfrm>
            <a:off x="838200" y="60325"/>
            <a:ext cx="9677400"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bg-BG" sz="3600" dirty="0">
                <a:solidFill>
                  <a:srgbClr val="1CAF96"/>
                </a:solidFill>
                <a:latin typeface="Ubuntu" panose="020B0504030602030204" pitchFamily="34" charset="0"/>
              </a:rPr>
              <a:t>График на поканата</a:t>
            </a:r>
            <a:endParaRPr kumimoji="0" lang="en-US" sz="3600" b="1" i="0" u="none" strike="noStrike" kern="1200" cap="none" spc="0" normalizeH="0" baseline="0" noProof="0" dirty="0">
              <a:ln>
                <a:noFill/>
              </a:ln>
              <a:solidFill>
                <a:srgbClr val="1CAF96"/>
              </a:solidFill>
              <a:effectLst/>
              <a:uLnTx/>
              <a:uFillTx/>
              <a:latin typeface="Tahoma"/>
              <a:ea typeface="+mj-ea"/>
              <a:cs typeface="+mj-cs"/>
            </a:endParaRPr>
          </a:p>
        </p:txBody>
      </p:sp>
      <p:sp>
        <p:nvSpPr>
          <p:cNvPr id="3" name="TextBox 2">
            <a:extLst>
              <a:ext uri="{FF2B5EF4-FFF2-40B4-BE49-F238E27FC236}">
                <a16:creationId xmlns:a16="http://schemas.microsoft.com/office/drawing/2014/main" id="{56A753C6-8266-8EFF-5FFC-D3727D9E48B9}"/>
              </a:ext>
            </a:extLst>
          </p:cNvPr>
          <p:cNvSpPr txBox="1"/>
          <p:nvPr/>
        </p:nvSpPr>
        <p:spPr>
          <a:xfrm>
            <a:off x="838200" y="1427259"/>
            <a:ext cx="9504680" cy="480131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bg-BG" dirty="0">
                <a:solidFill>
                  <a:srgbClr val="002060"/>
                </a:solidFill>
              </a:rPr>
              <a:t>8 октомври </a:t>
            </a:r>
            <a:r>
              <a:rPr lang="en-US" dirty="0">
                <a:solidFill>
                  <a:srgbClr val="002060"/>
                </a:solidFill>
              </a:rPr>
              <a:t>2025 –</a:t>
            </a:r>
            <a:r>
              <a:rPr lang="bg-BG" dirty="0">
                <a:solidFill>
                  <a:srgbClr val="002060"/>
                </a:solidFill>
              </a:rPr>
              <a:t> старт на поканата </a:t>
            </a:r>
          </a:p>
          <a:p>
            <a:pPr marL="285750" indent="-285750">
              <a:lnSpc>
                <a:spcPct val="150000"/>
              </a:lnSpc>
              <a:buFontTx/>
              <a:buChar char="-"/>
            </a:pPr>
            <a:r>
              <a:rPr lang="bg-BG" b="1" dirty="0">
                <a:solidFill>
                  <a:srgbClr val="002060"/>
                </a:solidFill>
                <a:hlinkClick r:id="rId3">
                  <a:extLst>
                    <a:ext uri="{A12FA001-AC4F-418D-AE19-62706E023703}">
                      <ahyp:hlinkClr xmlns:ahyp="http://schemas.microsoft.com/office/drawing/2018/hyperlinkcolor" val="tx"/>
                    </a:ext>
                  </a:extLst>
                </a:hlinkClick>
              </a:rPr>
              <a:t>двустранни консултации със секретариата</a:t>
            </a:r>
          </a:p>
          <a:p>
            <a:pPr marL="285750" indent="-285750">
              <a:lnSpc>
                <a:spcPct val="150000"/>
              </a:lnSpc>
              <a:buFont typeface="Arial" panose="020B0604020202020204" pitchFamily="34" charset="0"/>
              <a:buChar char="•"/>
            </a:pPr>
            <a:r>
              <a:rPr lang="bg-BG" dirty="0">
                <a:solidFill>
                  <a:srgbClr val="002060"/>
                </a:solidFill>
              </a:rPr>
              <a:t>18 ноември 2025 – краен срок </a:t>
            </a:r>
          </a:p>
          <a:p>
            <a:pPr marL="285750" indent="-285750">
              <a:lnSpc>
                <a:spcPct val="150000"/>
              </a:lnSpc>
              <a:buFont typeface="Arial" panose="020B0604020202020204" pitchFamily="34" charset="0"/>
              <a:buChar char="•"/>
            </a:pPr>
            <a:r>
              <a:rPr lang="bg-BG" dirty="0">
                <a:solidFill>
                  <a:srgbClr val="002060"/>
                </a:solidFill>
              </a:rPr>
              <a:t>19 декември 2025 – резултати </a:t>
            </a:r>
          </a:p>
          <a:p>
            <a:pPr marL="285750" indent="-285750">
              <a:lnSpc>
                <a:spcPct val="150000"/>
              </a:lnSpc>
              <a:buFont typeface="Arial" panose="020B0604020202020204" pitchFamily="34" charset="0"/>
              <a:buChar char="•"/>
            </a:pPr>
            <a:r>
              <a:rPr lang="bg-BG" dirty="0">
                <a:solidFill>
                  <a:srgbClr val="002060"/>
                </a:solidFill>
              </a:rPr>
              <a:t>януари 2026 – потвърждение на дати и локации</a:t>
            </a:r>
          </a:p>
          <a:p>
            <a:pPr marL="285750" indent="-285750">
              <a:lnSpc>
                <a:spcPct val="150000"/>
              </a:lnSpc>
              <a:buFont typeface="Arial" panose="020B0604020202020204" pitchFamily="34" charset="0"/>
              <a:buChar char="•"/>
            </a:pPr>
            <a:r>
              <a:rPr lang="bg-BG" dirty="0">
                <a:solidFill>
                  <a:srgbClr val="002060"/>
                </a:solidFill>
              </a:rPr>
              <a:t>февруари 2026 – състав на групите</a:t>
            </a:r>
          </a:p>
          <a:p>
            <a:pPr marL="285750" indent="-285750">
              <a:lnSpc>
                <a:spcPct val="150000"/>
              </a:lnSpc>
              <a:buFont typeface="Arial" panose="020B0604020202020204" pitchFamily="34" charset="0"/>
              <a:buChar char="•"/>
            </a:pPr>
            <a:r>
              <a:rPr lang="bg-BG" dirty="0">
                <a:solidFill>
                  <a:srgbClr val="002060"/>
                </a:solidFill>
              </a:rPr>
              <a:t>март 2026 – завършване на основните материали и първа онлайн среща </a:t>
            </a:r>
          </a:p>
          <a:p>
            <a:pPr marL="285750" indent="-285750">
              <a:lnSpc>
                <a:spcPct val="150000"/>
              </a:lnSpc>
              <a:buFont typeface="Arial" panose="020B0604020202020204" pitchFamily="34" charset="0"/>
              <a:buChar char="•"/>
            </a:pPr>
            <a:r>
              <a:rPr lang="bg-BG" dirty="0">
                <a:solidFill>
                  <a:srgbClr val="002060"/>
                </a:solidFill>
              </a:rPr>
              <a:t>март – юли 2026 провеждане на събитията </a:t>
            </a:r>
          </a:p>
          <a:p>
            <a:pPr marL="285750" lvl="2" indent="-285750">
              <a:lnSpc>
                <a:spcPct val="150000"/>
              </a:lnSpc>
              <a:buFont typeface="Arial" panose="020B0604020202020204" pitchFamily="34" charset="0"/>
              <a:buChar char="•"/>
            </a:pPr>
            <a:r>
              <a:rPr lang="bg-BG" dirty="0">
                <a:solidFill>
                  <a:srgbClr val="002060"/>
                </a:solidFill>
              </a:rPr>
              <a:t>септември-декември 2026 – доклад за напредък</a:t>
            </a:r>
          </a:p>
          <a:p>
            <a:pPr marL="285750" lvl="6" indent="-285750">
              <a:lnSpc>
                <a:spcPct val="150000"/>
              </a:lnSpc>
              <a:buFont typeface="Arial" panose="020B0604020202020204" pitchFamily="34" charset="0"/>
              <a:buChar char="•"/>
            </a:pPr>
            <a:r>
              <a:rPr lang="bg-BG" dirty="0">
                <a:solidFill>
                  <a:srgbClr val="002060"/>
                </a:solidFill>
              </a:rPr>
              <a:t>март-юли 2026 – </a:t>
            </a:r>
            <a:r>
              <a:rPr lang="bg-BG" dirty="0" err="1">
                <a:solidFill>
                  <a:srgbClr val="002060"/>
                </a:solidFill>
              </a:rPr>
              <a:t>уебинар</a:t>
            </a:r>
            <a:r>
              <a:rPr lang="bg-BG" dirty="0">
                <a:solidFill>
                  <a:srgbClr val="002060"/>
                </a:solidFill>
              </a:rPr>
              <a:t> за въздействие </a:t>
            </a:r>
          </a:p>
          <a:p>
            <a:r>
              <a:rPr lang="bg-BG" dirty="0">
                <a:solidFill>
                  <a:srgbClr val="002060"/>
                </a:solidFill>
              </a:rPr>
              <a:t>			</a:t>
            </a:r>
          </a:p>
          <a:p>
            <a:endParaRPr lang="en-US" dirty="0">
              <a:solidFill>
                <a:srgbClr val="002060"/>
              </a:solidFill>
            </a:endParaRPr>
          </a:p>
        </p:txBody>
      </p:sp>
      <p:pic>
        <p:nvPicPr>
          <p:cNvPr id="2" name="Picture 1">
            <a:extLst>
              <a:ext uri="{FF2B5EF4-FFF2-40B4-BE49-F238E27FC236}">
                <a16:creationId xmlns:a16="http://schemas.microsoft.com/office/drawing/2014/main" id="{3F44C761-2FF2-A3A2-94EE-F2A013C88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pic>
        <p:nvPicPr>
          <p:cNvPr id="4" name="Picture 3">
            <a:extLst>
              <a:ext uri="{FF2B5EF4-FFF2-40B4-BE49-F238E27FC236}">
                <a16:creationId xmlns:a16="http://schemas.microsoft.com/office/drawing/2014/main" id="{56C5964C-4145-6AEC-15DA-6482C3A66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spTree>
    <p:extLst>
      <p:ext uri="{BB962C8B-B14F-4D97-AF65-F5344CB8AC3E}">
        <p14:creationId xmlns:p14="http://schemas.microsoft.com/office/powerpoint/2010/main" val="323398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42E8BDDE-431E-B109-66DC-78A8038291FD}"/>
              </a:ext>
            </a:extLst>
          </p:cNvPr>
          <p:cNvSpPr/>
          <p:nvPr/>
        </p:nvSpPr>
        <p:spPr>
          <a:xfrm>
            <a:off x="440115" y="1450795"/>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1</a:t>
            </a:r>
          </a:p>
        </p:txBody>
      </p:sp>
      <p:sp>
        <p:nvSpPr>
          <p:cNvPr id="14" name="Google Shape;119;p11">
            <a:extLst>
              <a:ext uri="{FF2B5EF4-FFF2-40B4-BE49-F238E27FC236}">
                <a16:creationId xmlns:a16="http://schemas.microsoft.com/office/drawing/2014/main" id="{C8752FE3-F5D7-3895-0937-F3F7995F5952}"/>
              </a:ext>
            </a:extLst>
          </p:cNvPr>
          <p:cNvSpPr txBox="1"/>
          <p:nvPr/>
        </p:nvSpPr>
        <p:spPr>
          <a:xfrm>
            <a:off x="1291625" y="541764"/>
            <a:ext cx="12192000"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sz="3200" b="1" kern="0" dirty="0">
                <a:solidFill>
                  <a:srgbClr val="0C114D"/>
                </a:solidFill>
                <a:latin typeface="Ubuntu" panose="020B0504030602030204" pitchFamily="34" charset="0"/>
                <a:ea typeface="Tahoma"/>
                <a:cs typeface="Tahoma"/>
                <a:sym typeface="Tahoma"/>
              </a:rPr>
              <a:t>П</a:t>
            </a:r>
            <a:r>
              <a:rPr kumimoji="0" lang="bg-BG" sz="3200" b="1" i="0" u="none" strike="noStrike" kern="0" cap="none" spc="0" normalizeH="0" baseline="0" noProof="0" dirty="0" err="1">
                <a:ln>
                  <a:noFill/>
                </a:ln>
                <a:solidFill>
                  <a:srgbClr val="0C114D"/>
                </a:solidFill>
                <a:effectLst/>
                <a:uLnTx/>
                <a:uFillTx/>
                <a:latin typeface="Ubuntu" panose="020B0504030602030204" pitchFamily="34" charset="0"/>
                <a:ea typeface="Tahoma"/>
                <a:cs typeface="Tahoma"/>
                <a:sym typeface="Tahoma"/>
              </a:rPr>
              <a:t>окана</a:t>
            </a:r>
            <a:r>
              <a:rPr kumimoji="0" lang="bg-BG" sz="3200" b="1" i="0" u="none" strike="noStrike" kern="0" cap="none" spc="0" normalizeH="0" baseline="0" noProof="0" dirty="0">
                <a:ln>
                  <a:noFill/>
                </a:ln>
                <a:solidFill>
                  <a:srgbClr val="0C114D"/>
                </a:solidFill>
                <a:effectLst/>
                <a:uLnTx/>
                <a:uFillTx/>
                <a:latin typeface="Ubuntu" panose="020B0504030602030204" pitchFamily="34" charset="0"/>
                <a:ea typeface="Tahoma"/>
                <a:cs typeface="Tahoma"/>
                <a:sym typeface="Tahoma"/>
              </a:rPr>
              <a:t> за </a:t>
            </a:r>
            <a:r>
              <a:rPr kumimoji="0" lang="en-GB" sz="3200" b="1" i="0" u="none" strike="noStrike" kern="0" cap="none" spc="0" normalizeH="0" baseline="0" noProof="0" dirty="0">
                <a:ln>
                  <a:noFill/>
                </a:ln>
                <a:solidFill>
                  <a:srgbClr val="0C114D"/>
                </a:solidFill>
                <a:effectLst/>
                <a:uLnTx/>
                <a:uFillTx/>
                <a:latin typeface="Ubuntu" panose="020B0504030602030204" pitchFamily="34" charset="0"/>
                <a:ea typeface="Tahoma"/>
                <a:cs typeface="Tahoma"/>
                <a:sym typeface="Tahoma"/>
              </a:rPr>
              <a:t>Peer Reviews</a:t>
            </a:r>
            <a:endParaRPr kumimoji="0" sz="3200" b="0" i="0" u="none" strike="noStrike" kern="0" cap="none" spc="0" normalizeH="0" baseline="0" noProof="0" dirty="0">
              <a:ln>
                <a:noFill/>
              </a:ln>
              <a:solidFill>
                <a:srgbClr val="0C114D"/>
              </a:solidFill>
              <a:effectLst/>
              <a:uLnTx/>
              <a:uFillTx/>
              <a:latin typeface="Ubuntu" panose="020B0504030602030204" pitchFamily="34" charset="0"/>
              <a:cs typeface="Arial"/>
              <a:sym typeface="Arial"/>
            </a:endParaRPr>
          </a:p>
        </p:txBody>
      </p:sp>
      <p:sp>
        <p:nvSpPr>
          <p:cNvPr id="24" name="Rectangle: Rounded Corners 23">
            <a:extLst>
              <a:ext uri="{FF2B5EF4-FFF2-40B4-BE49-F238E27FC236}">
                <a16:creationId xmlns:a16="http://schemas.microsoft.com/office/drawing/2014/main" id="{82CCB229-DEB6-7A63-43F3-F8979C1DD3EB}"/>
              </a:ext>
            </a:extLst>
          </p:cNvPr>
          <p:cNvSpPr/>
          <p:nvPr/>
        </p:nvSpPr>
        <p:spPr>
          <a:xfrm>
            <a:off x="1155521" y="1211026"/>
            <a:ext cx="10730072" cy="106224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Дати</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8</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октомври</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 1</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8</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ноември</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2025, 12:00 CET</a:t>
            </a:r>
            <a:endPar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a:p>
            <a:pPr lvl="0">
              <a:buClr>
                <a:srgbClr val="000000"/>
              </a:buClr>
              <a:defRPr/>
            </a:pPr>
            <a:r>
              <a:rPr lang="en-GB" kern="0" dirty="0">
                <a:solidFill>
                  <a:srgbClr val="1CAF96"/>
                </a:solidFill>
                <a:latin typeface="Ubuntu" panose="020B0504030602030204" pitchFamily="34" charset="0"/>
                <a:sym typeface="Arial"/>
                <a:hlinkClick r:id="rId3"/>
              </a:rPr>
              <a:t>https://www.urban-initiative.eu/capacity-building/peer-reviews/call-autumn2025</a:t>
            </a:r>
            <a:r>
              <a:rPr lang="bg-BG" kern="0" dirty="0">
                <a:solidFill>
                  <a:srgbClr val="1CAF96"/>
                </a:solidFill>
                <a:latin typeface="Ubuntu" panose="020B0504030602030204" pitchFamily="34" charset="0"/>
                <a:sym typeface="Arial"/>
              </a:rPr>
              <a:t> </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3" name="Oval 12">
            <a:extLst>
              <a:ext uri="{FF2B5EF4-FFF2-40B4-BE49-F238E27FC236}">
                <a16:creationId xmlns:a16="http://schemas.microsoft.com/office/drawing/2014/main" id="{46910111-4B02-291F-AAA9-354CBBF3F535}"/>
              </a:ext>
            </a:extLst>
          </p:cNvPr>
          <p:cNvSpPr/>
          <p:nvPr/>
        </p:nvSpPr>
        <p:spPr>
          <a:xfrm>
            <a:off x="440115" y="2978049"/>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rPr>
              <a:t>2</a:t>
            </a:r>
          </a:p>
        </p:txBody>
      </p:sp>
      <p:sp>
        <p:nvSpPr>
          <p:cNvPr id="18" name="Rectangle: Rounded Corners 17">
            <a:extLst>
              <a:ext uri="{FF2B5EF4-FFF2-40B4-BE49-F238E27FC236}">
                <a16:creationId xmlns:a16="http://schemas.microsoft.com/office/drawing/2014/main" id="{5875F5CD-A227-1250-E9C3-06615E06848B}"/>
              </a:ext>
            </a:extLst>
          </p:cNvPr>
          <p:cNvSpPr/>
          <p:nvPr/>
        </p:nvSpPr>
        <p:spPr>
          <a:xfrm>
            <a:off x="1155521" y="2655009"/>
            <a:ext cx="10730072" cy="14411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Допустими кандидати</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p>
          <a:p>
            <a:pPr>
              <a:buClr>
                <a:srgbClr val="000000"/>
              </a:buClr>
              <a:defRPr/>
            </a:pPr>
            <a:r>
              <a:rPr kumimoji="0" lang="bg-BG"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Градове под преглед</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kern="0" dirty="0">
                <a:solidFill>
                  <a:srgbClr val="1CAF96"/>
                </a:solidFill>
                <a:latin typeface="Ubuntu" panose="020B0504030602030204" pitchFamily="34" charset="0"/>
                <a:sym typeface="Arial"/>
              </a:rPr>
              <a:t>Местни власти от градски тип </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a:t>
            </a:r>
            <a:r>
              <a:rPr lang="en-GB" dirty="0">
                <a:solidFill>
                  <a:srgbClr val="0C114D"/>
                </a:solidFill>
                <a:latin typeface="Ubuntu"/>
                <a:ea typeface="Tahoma"/>
                <a:cs typeface="Tahoma"/>
                <a:hlinkClick r:id="rId4"/>
              </a:rPr>
              <a:t>www.urban-initiative.eu/article-11-cities</a:t>
            </a:r>
            <a:r>
              <a:rPr lang="en-GB" dirty="0">
                <a:solidFill>
                  <a:schemeClr val="accent2"/>
                </a:solidFill>
                <a:latin typeface="Ubuntu"/>
                <a:ea typeface="Tahoma"/>
                <a:cs typeface="Tahoma"/>
              </a:rPr>
              <a:t>)</a:t>
            </a:r>
            <a:r>
              <a:rPr lang="bg-BG" dirty="0">
                <a:solidFill>
                  <a:schemeClr val="accent2"/>
                </a:solidFill>
                <a:latin typeface="Ubuntu"/>
                <a:ea typeface="Tahoma"/>
                <a:cs typeface="Tahoma"/>
              </a:rPr>
              <a:t> – до 4-ма представители от кандидат</a:t>
            </a:r>
            <a:endParaRPr kumimoji="0" lang="en-GB" i="0" u="none" strike="noStrike" kern="0" cap="none" spc="0" normalizeH="0" baseline="0" noProof="0" dirty="0">
              <a:ln>
                <a:noFill/>
              </a:ln>
              <a:solidFill>
                <a:schemeClr val="accent2"/>
              </a:solidFill>
              <a:effectLst/>
              <a:uLnTx/>
              <a:uFillTx/>
              <a:latin typeface="Ubuntu" panose="020B0504030602030204" pitchFamily="34" charset="0"/>
              <a:ea typeface="+mn-ea"/>
              <a:cs typeface="+mn-cs"/>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Рецензенти</a:t>
            </a:r>
            <a:r>
              <a:rPr lang="en-GB" b="1" kern="0" dirty="0">
                <a:solidFill>
                  <a:srgbClr val="1CAF96"/>
                </a:solidFill>
                <a:latin typeface="Ubuntu" panose="020B0504030602030204" pitchFamily="34" charset="0"/>
                <a:sym typeface="Arial"/>
              </a:rPr>
              <a:t>: </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всеки общински служител с интерес и познания в сферата на интегрираното териториално развитие</a:t>
            </a:r>
            <a:r>
              <a:rPr lang="bg-BG" kern="0" dirty="0">
                <a:solidFill>
                  <a:srgbClr val="1CAF96"/>
                </a:solidFill>
                <a:latin typeface="Ubuntu" panose="020B0504030602030204" pitchFamily="34" charset="0"/>
                <a:sym typeface="Arial"/>
              </a:rPr>
              <a:t> – кандидатства самостоятелно с формална подкрепа на общината </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sp>
        <p:nvSpPr>
          <p:cNvPr id="19" name="Oval 18">
            <a:extLst>
              <a:ext uri="{FF2B5EF4-FFF2-40B4-BE49-F238E27FC236}">
                <a16:creationId xmlns:a16="http://schemas.microsoft.com/office/drawing/2014/main" id="{A6343A2B-FFF9-CFDF-FCF0-6A92BBECFD82}"/>
              </a:ext>
            </a:extLst>
          </p:cNvPr>
          <p:cNvSpPr/>
          <p:nvPr/>
        </p:nvSpPr>
        <p:spPr>
          <a:xfrm>
            <a:off x="440115" y="4801292"/>
            <a:ext cx="497310" cy="450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rgbClr val="FFFFFF"/>
                </a:solidFill>
                <a:latin typeface="Ubuntu" panose="020B0504030602030204" pitchFamily="34" charset="0"/>
                <a:sym typeface="Arial"/>
              </a:rPr>
              <a:t>3</a:t>
            </a:r>
            <a:endParaRPr kumimoji="0" lang="en-GB" sz="2800" b="1" i="0" u="none" strike="noStrike" kern="0" cap="none" spc="0" normalizeH="0" baseline="0" noProof="0" dirty="0">
              <a:ln>
                <a:noFill/>
              </a:ln>
              <a:solidFill>
                <a:srgbClr val="FFFFFF"/>
              </a:solidFill>
              <a:effectLst/>
              <a:uLnTx/>
              <a:uFillTx/>
              <a:latin typeface="Ubuntu" panose="020B0504030602030204" pitchFamily="34" charset="0"/>
              <a:ea typeface="+mn-ea"/>
              <a:cs typeface="+mn-cs"/>
              <a:sym typeface="Arial"/>
            </a:endParaRPr>
          </a:p>
        </p:txBody>
      </p:sp>
      <p:sp>
        <p:nvSpPr>
          <p:cNvPr id="20" name="Rectangle: Rounded Corners 19">
            <a:extLst>
              <a:ext uri="{FF2B5EF4-FFF2-40B4-BE49-F238E27FC236}">
                <a16:creationId xmlns:a16="http://schemas.microsoft.com/office/drawing/2014/main" id="{5184E3D6-CEDC-8B75-DD89-8743BEA61811}"/>
              </a:ext>
            </a:extLst>
          </p:cNvPr>
          <p:cNvSpPr/>
          <p:nvPr/>
        </p:nvSpPr>
        <p:spPr>
          <a:xfrm>
            <a:off x="1155521" y="4294395"/>
            <a:ext cx="10774207" cy="17088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Как да кандидатствате</a:t>
            </a:r>
            <a:r>
              <a:rPr kumimoji="0" lang="en-GB" b="1" i="0" u="none" strike="noStrike" kern="0" cap="none" spc="0" normalizeH="0" baseline="0" noProof="0" dirty="0">
                <a:ln>
                  <a:noFill/>
                </a:ln>
                <a:solidFill>
                  <a:srgbClr val="0C114D"/>
                </a:solidFill>
                <a:effectLst/>
                <a:uLnTx/>
                <a:uFillTx/>
                <a:latin typeface="Ubuntu" panose="020B0504030602030204" pitchFamily="34" charset="0"/>
                <a:ea typeface="+mn-ea"/>
                <a:cs typeface="+mn-cs"/>
                <a:sym typeface="Arial"/>
              </a:rPr>
              <a:t>: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kern="0" dirty="0">
                <a:solidFill>
                  <a:srgbClr val="1CAF96"/>
                </a:solidFill>
                <a:latin typeface="Ubuntu" panose="020B0504030602030204" pitchFamily="34" charset="0"/>
                <a:sym typeface="Arial"/>
              </a:rPr>
              <a:t>Онлайн з</a:t>
            </a:r>
            <a:r>
              <a:rPr kumimoji="0" lang="bg-BG"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аявление</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чрез сайта на </a:t>
            </a:r>
            <a:r>
              <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EUI. </a:t>
            </a:r>
            <a:r>
              <a:rPr kumimoji="0" lang="bg-BG"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Наличен е образец, който да прегледате преди подаване</a:t>
            </a:r>
            <a:r>
              <a:rPr lang="en-GB" kern="0" dirty="0">
                <a:solidFill>
                  <a:srgbClr val="1CAF96"/>
                </a:solidFill>
                <a:latin typeface="Ubuntu" panose="020B0504030602030204" pitchFamily="34" charset="0"/>
                <a:sym typeface="Arial"/>
              </a:rPr>
              <a:t>:</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За една от/ двете роли</a:t>
            </a:r>
            <a:r>
              <a:rPr lang="en-GB" b="1" kern="0" dirty="0">
                <a:solidFill>
                  <a:srgbClr val="1CAF96"/>
                </a:solidFill>
                <a:latin typeface="Ubuntu" panose="020B0504030602030204" pitchFamily="34" charset="0"/>
                <a:sym typeface="Arial"/>
              </a:rPr>
              <a:t>:</a:t>
            </a:r>
            <a:r>
              <a:rPr lang="bg-BG" b="1" kern="0" dirty="0">
                <a:solidFill>
                  <a:srgbClr val="1CAF96"/>
                </a:solidFill>
                <a:latin typeface="Ubuntu" panose="020B0504030602030204" pitchFamily="34" charset="0"/>
                <a:sym typeface="Arial"/>
              </a:rPr>
              <a:t> </a:t>
            </a:r>
            <a:r>
              <a:rPr lang="ru-RU" kern="0" dirty="0">
                <a:solidFill>
                  <a:srgbClr val="1CAF96"/>
                </a:solidFill>
                <a:latin typeface="Ubuntu" panose="020B0504030602030204" pitchFamily="34" charset="0"/>
                <a:sym typeface="Arial"/>
              </a:rPr>
              <a:t>Мотивация, </a:t>
            </a:r>
            <a:r>
              <a:rPr lang="ru-RU" kern="0" dirty="0" err="1">
                <a:solidFill>
                  <a:srgbClr val="1CAF96"/>
                </a:solidFill>
                <a:latin typeface="Ubuntu" panose="020B0504030602030204" pitchFamily="34" charset="0"/>
                <a:sym typeface="Arial"/>
              </a:rPr>
              <a:t>участващ</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екип</a:t>
            </a:r>
            <a:r>
              <a:rPr lang="ru-RU" kern="0" dirty="0">
                <a:solidFill>
                  <a:srgbClr val="1CAF96"/>
                </a:solidFill>
                <a:latin typeface="Ubuntu" panose="020B0504030602030204" pitchFamily="34" charset="0"/>
                <a:sym typeface="Arial"/>
              </a:rPr>
              <a:t>, одобрение на </a:t>
            </a:r>
            <a:r>
              <a:rPr lang="ru-RU" kern="0" dirty="0" err="1">
                <a:solidFill>
                  <a:srgbClr val="1CAF96"/>
                </a:solidFill>
                <a:latin typeface="Ubuntu" panose="020B0504030602030204" pitchFamily="34" charset="0"/>
                <a:sym typeface="Arial"/>
              </a:rPr>
              <a:t>общината</a:t>
            </a:r>
            <a:endParaRPr lang="en-GB" kern="0" dirty="0">
              <a:solidFill>
                <a:srgbClr val="1CAF96"/>
              </a:solidFill>
              <a:latin typeface="Ubuntu" panose="020B0504030602030204" pitchFamily="34"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Градове под преглед</a:t>
            </a:r>
            <a:r>
              <a:rPr lang="en-GB" b="1"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Състояние</a:t>
            </a:r>
            <a:r>
              <a:rPr lang="ru-RU" kern="0" dirty="0">
                <a:solidFill>
                  <a:srgbClr val="1CAF96"/>
                </a:solidFill>
                <a:latin typeface="Ubuntu" panose="020B0504030602030204" pitchFamily="34" charset="0"/>
                <a:sym typeface="Arial"/>
              </a:rPr>
              <a:t> на ПИРО, 3 </a:t>
            </a:r>
            <a:r>
              <a:rPr lang="ru-RU" kern="0" dirty="0" err="1">
                <a:solidFill>
                  <a:srgbClr val="1CAF96"/>
                </a:solidFill>
                <a:latin typeface="Ubuntu" panose="020B0504030602030204" pitchFamily="34" charset="0"/>
                <a:sym typeface="Arial"/>
              </a:rPr>
              <a:t>предизвикателства</a:t>
            </a:r>
            <a:r>
              <a:rPr lang="ru-RU" kern="0" dirty="0">
                <a:solidFill>
                  <a:srgbClr val="1CAF96"/>
                </a:solidFill>
                <a:latin typeface="Ubuntu" panose="020B0504030602030204" pitchFamily="34" charset="0"/>
                <a:sym typeface="Arial"/>
              </a:rPr>
              <a:t>, участие на </a:t>
            </a:r>
            <a:r>
              <a:rPr lang="ru-RU" kern="0" dirty="0" err="1">
                <a:solidFill>
                  <a:srgbClr val="1CAF96"/>
                </a:solidFill>
                <a:latin typeface="Ubuntu" panose="020B0504030602030204" pitchFamily="34" charset="0"/>
                <a:sym typeface="Arial"/>
              </a:rPr>
              <a:t>екипа</a:t>
            </a:r>
            <a:r>
              <a:rPr lang="ru-RU" kern="0" dirty="0">
                <a:solidFill>
                  <a:srgbClr val="1CAF96"/>
                </a:solidFill>
                <a:latin typeface="Ubuntu" panose="020B0504030602030204" pitchFamily="34" charset="0"/>
                <a:sym typeface="Arial"/>
              </a:rPr>
              <a:t> в ПИРО</a:t>
            </a:r>
            <a:endParaRPr lang="en-GB" kern="0" dirty="0">
              <a:solidFill>
                <a:srgbClr val="1CAF96"/>
              </a:solidFill>
              <a:latin typeface="Ubuntu" panose="020B0504030602030204" pitchFamily="34"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bg-BG" b="1" kern="0" dirty="0">
                <a:solidFill>
                  <a:srgbClr val="1CAF96"/>
                </a:solidFill>
                <a:latin typeface="Ubuntu" panose="020B0504030602030204" pitchFamily="34" charset="0"/>
                <a:sym typeface="Arial"/>
              </a:rPr>
              <a:t>Рецензенти</a:t>
            </a:r>
            <a:r>
              <a:rPr kumimoji="0" lang="en-GB" b="1"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Тематична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и оперативна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експертиза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свързана</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със</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kumimoji="0" lang="ru-RU" i="0" u="none" strike="noStrike" kern="0" cap="none" spc="0" normalizeH="0" baseline="0" noProof="0" dirty="0" err="1">
                <a:ln>
                  <a:noFill/>
                </a:ln>
                <a:solidFill>
                  <a:srgbClr val="1CAF96"/>
                </a:solidFill>
                <a:effectLst/>
                <a:uLnTx/>
                <a:uFillTx/>
                <a:latin typeface="Ubuntu" panose="020B0504030602030204" pitchFamily="34" charset="0"/>
                <a:ea typeface="+mn-ea"/>
                <a:cs typeface="+mn-cs"/>
                <a:sym typeface="Arial"/>
              </a:rPr>
              <a:t>стратегиите</a:t>
            </a:r>
            <a:r>
              <a:rPr kumimoji="0" lang="ru-RU"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на SUD</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pic>
        <p:nvPicPr>
          <p:cNvPr id="2" name="Picture 1">
            <a:extLst>
              <a:ext uri="{FF2B5EF4-FFF2-40B4-BE49-F238E27FC236}">
                <a16:creationId xmlns:a16="http://schemas.microsoft.com/office/drawing/2014/main" id="{6E65D4D0-B2F3-43C1-E691-269CF0E16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169445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8D8E-5EB6-D039-137E-F969BB95AD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A9B459D-37AD-5432-2F3B-39C14511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 y="-349285"/>
            <a:ext cx="12413025" cy="6858000"/>
          </a:xfrm>
          <a:prstGeom prst="rect">
            <a:avLst/>
          </a:prstGeom>
        </p:spPr>
      </p:pic>
      <p:sp>
        <p:nvSpPr>
          <p:cNvPr id="24" name="Rectangle: Rounded Corners 23">
            <a:extLst>
              <a:ext uri="{FF2B5EF4-FFF2-40B4-BE49-F238E27FC236}">
                <a16:creationId xmlns:a16="http://schemas.microsoft.com/office/drawing/2014/main" id="{E5663BE5-7DAC-9607-D6C2-A4DF40CBB6AB}"/>
              </a:ext>
            </a:extLst>
          </p:cNvPr>
          <p:cNvSpPr/>
          <p:nvPr/>
        </p:nvSpPr>
        <p:spPr>
          <a:xfrm>
            <a:off x="1610532" y="720633"/>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
                <a:srgbClr val="000000"/>
              </a:buClr>
              <a:defRPr/>
            </a:pPr>
            <a:r>
              <a:rPr lang="ru-RU" b="1" kern="0" dirty="0" err="1">
                <a:solidFill>
                  <a:srgbClr val="1CAF96"/>
                </a:solidFill>
                <a:latin typeface="Ubuntu" panose="020B0504030602030204" pitchFamily="34" charset="0"/>
                <a:sym typeface="Arial"/>
              </a:rPr>
              <a:t>Наръчникът</a:t>
            </a:r>
            <a:r>
              <a:rPr lang="ru-RU" b="1" kern="0" dirty="0">
                <a:solidFill>
                  <a:srgbClr val="1CAF96"/>
                </a:solidFill>
                <a:latin typeface="Ubuntu" panose="020B0504030602030204" pitchFamily="34" charset="0"/>
                <a:sym typeface="Arial"/>
              </a:rPr>
              <a:t> за стратегии за устойчиво </a:t>
            </a:r>
            <a:r>
              <a:rPr lang="ru-RU" b="1" kern="0" dirty="0" err="1">
                <a:solidFill>
                  <a:srgbClr val="1CAF96"/>
                </a:solidFill>
                <a:latin typeface="Ubuntu" panose="020B0504030602030204" pitchFamily="34" charset="0"/>
                <a:sym typeface="Arial"/>
              </a:rPr>
              <a:t>градско</a:t>
            </a:r>
            <a:r>
              <a:rPr lang="ru-RU" b="1" kern="0" dirty="0">
                <a:solidFill>
                  <a:srgbClr val="1CAF96"/>
                </a:solidFill>
                <a:latin typeface="Ubuntu" panose="020B0504030602030204" pitchFamily="34" charset="0"/>
                <a:sym typeface="Arial"/>
              </a:rPr>
              <a:t> развитие </a:t>
            </a:r>
            <a:r>
              <a:rPr lang="bg-BG" b="1" kern="0" dirty="0">
                <a:solidFill>
                  <a:srgbClr val="002060"/>
                </a:solidFill>
                <a:latin typeface="Ubuntu" panose="020B0504030602030204" pitchFamily="34" charset="0"/>
                <a:sym typeface="Arial"/>
                <a:hlinkClick r:id="rId4">
                  <a:extLst>
                    <a:ext uri="{A12FA001-AC4F-418D-AE19-62706E023703}">
                      <ahyp:hlinkClr xmlns:ahyp="http://schemas.microsoft.com/office/drawing/2018/hyperlinkcolor" val="tx"/>
                    </a:ext>
                  </a:extLst>
                </a:hlinkClick>
              </a:rPr>
              <a:t>линк към документа</a:t>
            </a:r>
            <a:r>
              <a:rPr lang="bg-BG" b="1" kern="0" dirty="0">
                <a:solidFill>
                  <a:srgbClr val="002060"/>
                </a:solidFill>
                <a:latin typeface="Ubuntu" panose="020B0504030602030204" pitchFamily="34" charset="0"/>
                <a:sym typeface="Arial"/>
              </a:rPr>
              <a:t> </a:t>
            </a:r>
          </a:p>
          <a:p>
            <a:pPr lvl="0" algn="just">
              <a:buClr>
                <a:srgbClr val="000000"/>
              </a:buClr>
              <a:defRPr/>
            </a:pPr>
            <a:r>
              <a:rPr lang="ru-RU" kern="0" dirty="0">
                <a:solidFill>
                  <a:srgbClr val="002060"/>
                </a:solidFill>
                <a:latin typeface="Ubuntu" panose="020B0504030602030204" pitchFamily="34" charset="0"/>
                <a:sym typeface="Arial"/>
              </a:rPr>
              <a:t>Определя „шест </a:t>
            </a:r>
            <a:r>
              <a:rPr lang="ru-RU" kern="0" dirty="0" err="1">
                <a:solidFill>
                  <a:srgbClr val="002060"/>
                </a:solidFill>
                <a:latin typeface="Ubuntu" panose="020B0504030602030204" pitchFamily="34" charset="0"/>
                <a:sym typeface="Arial"/>
              </a:rPr>
              <a:t>градивни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елемента</a:t>
            </a:r>
            <a:r>
              <a:rPr lang="ru-RU" kern="0" dirty="0">
                <a:solidFill>
                  <a:srgbClr val="002060"/>
                </a:solidFill>
                <a:latin typeface="Ubuntu" panose="020B0504030602030204" pitchFamily="34" charset="0"/>
                <a:sym typeface="Arial"/>
              </a:rPr>
              <a:t> на подхода на ЕС </a:t>
            </a:r>
            <a:r>
              <a:rPr lang="ru-RU" kern="0" dirty="0" err="1">
                <a:solidFill>
                  <a:srgbClr val="002060"/>
                </a:solidFill>
                <a:latin typeface="Ubuntu" panose="020B0504030602030204" pitchFamily="34" charset="0"/>
                <a:sym typeface="Arial"/>
              </a:rPr>
              <a:t>към</a:t>
            </a:r>
            <a:r>
              <a:rPr lang="ru-RU" kern="0" dirty="0">
                <a:solidFill>
                  <a:srgbClr val="002060"/>
                </a:solidFill>
                <a:latin typeface="Ubuntu" panose="020B0504030602030204" pitchFamily="34" charset="0"/>
                <a:sym typeface="Arial"/>
              </a:rPr>
              <a:t> устойчиво и </a:t>
            </a:r>
            <a:r>
              <a:rPr lang="ru-RU" kern="0" dirty="0" err="1">
                <a:solidFill>
                  <a:srgbClr val="002060"/>
                </a:solidFill>
                <a:latin typeface="Ubuntu" panose="020B0504030602030204" pitchFamily="34" charset="0"/>
                <a:sym typeface="Arial"/>
              </a:rPr>
              <a:t>интегрирано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градско</a:t>
            </a:r>
            <a:r>
              <a:rPr lang="ru-RU" kern="0" dirty="0">
                <a:solidFill>
                  <a:srgbClr val="002060"/>
                </a:solidFill>
                <a:latin typeface="Ubuntu" panose="020B0504030602030204" pitchFamily="34" charset="0"/>
                <a:sym typeface="Arial"/>
              </a:rPr>
              <a:t> развитие“:</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Диагноза на </a:t>
            </a:r>
            <a:r>
              <a:rPr lang="ru-RU" kern="0" dirty="0" err="1">
                <a:solidFill>
                  <a:srgbClr val="002060"/>
                </a:solidFill>
                <a:latin typeface="Ubuntu" panose="020B0504030602030204" pitchFamily="34" charset="0"/>
                <a:sym typeface="Arial"/>
              </a:rPr>
              <a:t>градската</a:t>
            </a:r>
            <a:r>
              <a:rPr lang="ru-RU" kern="0" dirty="0">
                <a:solidFill>
                  <a:srgbClr val="002060"/>
                </a:solidFill>
                <a:latin typeface="Ubuntu" panose="020B0504030602030204" pitchFamily="34" charset="0"/>
                <a:sym typeface="Arial"/>
              </a:rPr>
              <a:t> зона и </a:t>
            </a:r>
            <a:r>
              <a:rPr lang="ru-RU" kern="0" dirty="0" err="1">
                <a:solidFill>
                  <a:srgbClr val="002060"/>
                </a:solidFill>
                <a:latin typeface="Ubuntu" panose="020B0504030602030204" pitchFamily="34" charset="0"/>
                <a:sym typeface="Arial"/>
              </a:rPr>
              <a:t>стратегическа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визия</a:t>
            </a:r>
            <a:r>
              <a:rPr lang="ru-RU" kern="0" dirty="0">
                <a:solidFill>
                  <a:srgbClr val="002060"/>
                </a:solidFill>
                <a:latin typeface="Ubuntu" panose="020B0504030602030204" pitchFamily="34" charset="0"/>
                <a:sym typeface="Arial"/>
              </a:rPr>
              <a:t> за </a:t>
            </a:r>
            <a:r>
              <a:rPr lang="ru-RU" kern="0" dirty="0" err="1">
                <a:solidFill>
                  <a:srgbClr val="002060"/>
                </a:solidFill>
                <a:latin typeface="Ubuntu" panose="020B0504030602030204" pitchFamily="34" charset="0"/>
                <a:sym typeface="Arial"/>
              </a:rPr>
              <a:t>нейното</a:t>
            </a:r>
            <a:r>
              <a:rPr lang="ru-RU" kern="0" dirty="0">
                <a:solidFill>
                  <a:srgbClr val="002060"/>
                </a:solidFill>
                <a:latin typeface="Ubuntu" panose="020B0504030602030204" pitchFamily="34" charset="0"/>
                <a:sym typeface="Arial"/>
              </a:rPr>
              <a:t> развитие </a:t>
            </a:r>
            <a:r>
              <a:rPr lang="ru-RU" b="1" kern="0" dirty="0">
                <a:solidFill>
                  <a:srgbClr val="002060"/>
                </a:solidFill>
                <a:latin typeface="Ubuntu" panose="020B0504030602030204" pitchFamily="34" charset="0"/>
                <a:sym typeface="Arial"/>
              </a:rPr>
              <a:t>(</a:t>
            </a:r>
            <a:r>
              <a:rPr lang="ru-RU" b="1" kern="0" dirty="0" err="1">
                <a:solidFill>
                  <a:srgbClr val="002060"/>
                </a:solidFill>
                <a:latin typeface="Ubuntu" panose="020B0504030602030204" pitchFamily="34" charset="0"/>
                <a:sym typeface="Arial"/>
              </a:rPr>
              <a:t>Стратегическо</a:t>
            </a:r>
            <a:r>
              <a:rPr lang="ru-RU" b="1" kern="0" dirty="0">
                <a:solidFill>
                  <a:srgbClr val="002060"/>
                </a:solidFill>
                <a:latin typeface="Ubuntu" panose="020B0504030602030204" pitchFamily="34" charset="0"/>
                <a:sym typeface="Arial"/>
              </a:rPr>
              <a:t> измерение).</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Избор</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целевата</a:t>
            </a:r>
            <a:r>
              <a:rPr lang="ru-RU" kern="0" dirty="0">
                <a:solidFill>
                  <a:srgbClr val="002060"/>
                </a:solidFill>
                <a:latin typeface="Ubuntu" panose="020B0504030602030204" pitchFamily="34" charset="0"/>
                <a:sym typeface="Arial"/>
              </a:rPr>
              <a:t>(</a:t>
            </a:r>
            <a:r>
              <a:rPr lang="ru-RU" kern="0" dirty="0" err="1">
                <a:solidFill>
                  <a:srgbClr val="002060"/>
                </a:solidFill>
                <a:latin typeface="Ubuntu" panose="020B0504030602030204" pitchFamily="34" charset="0"/>
                <a:sym typeface="Arial"/>
              </a:rPr>
              <a:t>ите</a:t>
            </a:r>
            <a:r>
              <a:rPr lang="ru-RU" kern="0" dirty="0">
                <a:solidFill>
                  <a:srgbClr val="002060"/>
                </a:solidFill>
                <a:latin typeface="Ubuntu" panose="020B0504030602030204" pitchFamily="34" charset="0"/>
                <a:sym typeface="Arial"/>
              </a:rPr>
              <a:t>) зона(и), </a:t>
            </a:r>
            <a:r>
              <a:rPr lang="ru-RU" kern="0" dirty="0" err="1">
                <a:solidFill>
                  <a:srgbClr val="002060"/>
                </a:solidFill>
                <a:latin typeface="Ubuntu" panose="020B0504030602030204" pitchFamily="34" charset="0"/>
                <a:sym typeface="Arial"/>
              </a:rPr>
              <a:t>включително</a:t>
            </a:r>
            <a:r>
              <a:rPr lang="ru-RU" kern="0" dirty="0">
                <a:solidFill>
                  <a:srgbClr val="002060"/>
                </a:solidFill>
                <a:latin typeface="Ubuntu" panose="020B0504030602030204" pitchFamily="34" charset="0"/>
                <a:sym typeface="Arial"/>
              </a:rPr>
              <a:t> интеграция в </a:t>
            </a:r>
            <a:r>
              <a:rPr lang="ru-RU" kern="0" dirty="0" err="1">
                <a:solidFill>
                  <a:srgbClr val="002060"/>
                </a:solidFill>
                <a:latin typeface="Ubuntu" panose="020B0504030602030204" pitchFamily="34" charset="0"/>
                <a:sym typeface="Arial"/>
              </a:rPr>
              <a:t>различни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мащаби</a:t>
            </a:r>
            <a:r>
              <a:rPr lang="ru-RU" kern="0" dirty="0">
                <a:solidFill>
                  <a:srgbClr val="002060"/>
                </a:solidFill>
                <a:latin typeface="Ubuntu" panose="020B0504030602030204" pitchFamily="34" charset="0"/>
                <a:sym typeface="Arial"/>
              </a:rPr>
              <a:t>, от </a:t>
            </a:r>
            <a:r>
              <a:rPr lang="ru-RU" kern="0" dirty="0" err="1">
                <a:solidFill>
                  <a:srgbClr val="002060"/>
                </a:solidFill>
                <a:latin typeface="Ubuntu" panose="020B0504030602030204" pitchFamily="34" charset="0"/>
                <a:sym typeface="Arial"/>
              </a:rPr>
              <a:t>квартали</a:t>
            </a:r>
            <a:r>
              <a:rPr lang="ru-RU" kern="0" dirty="0">
                <a:solidFill>
                  <a:srgbClr val="002060"/>
                </a:solidFill>
                <a:latin typeface="Ubuntu" panose="020B0504030602030204" pitchFamily="34" charset="0"/>
                <a:sym typeface="Arial"/>
              </a:rPr>
              <a:t> до </a:t>
            </a:r>
            <a:r>
              <a:rPr lang="ru-RU" kern="0" dirty="0" err="1">
                <a:solidFill>
                  <a:srgbClr val="002060"/>
                </a:solidFill>
                <a:latin typeface="Ubuntu" panose="020B0504030602030204" pitchFamily="34" charset="0"/>
                <a:sym typeface="Arial"/>
              </a:rPr>
              <a:t>по-широки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територии</a:t>
            </a:r>
            <a:r>
              <a:rPr lang="ru-RU" kern="0" dirty="0">
                <a:solidFill>
                  <a:srgbClr val="002060"/>
                </a:solidFill>
                <a:latin typeface="Ubuntu" panose="020B0504030602030204" pitchFamily="34" charset="0"/>
                <a:sym typeface="Arial"/>
              </a:rPr>
              <a:t> </a:t>
            </a:r>
            <a:r>
              <a:rPr lang="ru-RU" b="1" kern="0" dirty="0">
                <a:solidFill>
                  <a:srgbClr val="002060"/>
                </a:solidFill>
                <a:latin typeface="Ubuntu" panose="020B0504030602030204" pitchFamily="34" charset="0"/>
                <a:sym typeface="Arial"/>
              </a:rPr>
              <a:t>(</a:t>
            </a:r>
            <a:r>
              <a:rPr lang="ru-RU" b="1" kern="0" dirty="0" err="1">
                <a:solidFill>
                  <a:srgbClr val="002060"/>
                </a:solidFill>
                <a:latin typeface="Ubuntu" panose="020B0504030602030204" pitchFamily="34" charset="0"/>
                <a:sym typeface="Arial"/>
              </a:rPr>
              <a:t>Териториален</a:t>
            </a:r>
            <a:r>
              <a:rPr lang="ru-RU" b="1" kern="0" dirty="0">
                <a:solidFill>
                  <a:srgbClr val="002060"/>
                </a:solidFill>
                <a:latin typeface="Ubuntu" panose="020B0504030602030204" pitchFamily="34" charset="0"/>
                <a:sym typeface="Arial"/>
              </a:rPr>
              <a:t> фокус) </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Многостепенно управление и подход с </a:t>
            </a:r>
            <a:r>
              <a:rPr lang="ru-RU" kern="0" dirty="0" err="1">
                <a:solidFill>
                  <a:srgbClr val="002060"/>
                </a:solidFill>
                <a:latin typeface="Ubuntu" panose="020B0504030602030204" pitchFamily="34" charset="0"/>
                <a:sym typeface="Arial"/>
              </a:rPr>
              <a:t>участието</a:t>
            </a:r>
            <a:r>
              <a:rPr lang="ru-RU" kern="0" dirty="0">
                <a:solidFill>
                  <a:srgbClr val="002060"/>
                </a:solidFill>
                <a:latin typeface="Ubuntu" panose="020B0504030602030204" pitchFamily="34" charset="0"/>
                <a:sym typeface="Arial"/>
              </a:rPr>
              <a:t> на множество </a:t>
            </a:r>
            <a:r>
              <a:rPr lang="ru-RU" kern="0" dirty="0" err="1">
                <a:solidFill>
                  <a:srgbClr val="002060"/>
                </a:solidFill>
                <a:latin typeface="Ubuntu" panose="020B0504030602030204" pitchFamily="34" charset="0"/>
                <a:sym typeface="Arial"/>
              </a:rPr>
              <a:t>заинтересовани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страни</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осигуряващ</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ангажираност</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гражданите</a:t>
            </a:r>
            <a:r>
              <a:rPr lang="ru-RU" kern="0" dirty="0">
                <a:solidFill>
                  <a:srgbClr val="002060"/>
                </a:solidFill>
                <a:latin typeface="Ubuntu" panose="020B0504030602030204" pitchFamily="34" charset="0"/>
                <a:sym typeface="Arial"/>
              </a:rPr>
              <a:t> </a:t>
            </a:r>
            <a:r>
              <a:rPr lang="ru-RU" b="1" kern="0" dirty="0">
                <a:solidFill>
                  <a:srgbClr val="002060"/>
                </a:solidFill>
                <a:latin typeface="Ubuntu" panose="020B0504030602030204" pitchFamily="34" charset="0"/>
                <a:sym typeface="Arial"/>
              </a:rPr>
              <a:t>(</a:t>
            </a:r>
            <a:r>
              <a:rPr lang="ru-RU" b="1" kern="0" dirty="0" err="1">
                <a:solidFill>
                  <a:srgbClr val="002060"/>
                </a:solidFill>
                <a:latin typeface="Ubuntu" panose="020B0504030602030204" pitchFamily="34" charset="0"/>
                <a:sym typeface="Arial"/>
              </a:rPr>
              <a:t>Модел</a:t>
            </a:r>
            <a:r>
              <a:rPr lang="ru-RU" b="1" kern="0" dirty="0">
                <a:solidFill>
                  <a:srgbClr val="002060"/>
                </a:solidFill>
                <a:latin typeface="Ubuntu" panose="020B0504030602030204" pitchFamily="34" charset="0"/>
                <a:sym typeface="Arial"/>
              </a:rPr>
              <a:t> на управление).</a:t>
            </a:r>
          </a:p>
          <a:p>
            <a:pPr marL="342900" lvl="0" indent="-342900" algn="just">
              <a:buClr>
                <a:srgbClr val="000000"/>
              </a:buClr>
              <a:buAutoNum type="arabicPeriod"/>
              <a:defRPr/>
            </a:pPr>
            <a:r>
              <a:rPr lang="ru-RU" kern="0" dirty="0">
                <a:solidFill>
                  <a:srgbClr val="002060"/>
                </a:solidFill>
                <a:latin typeface="Ubuntu" panose="020B0504030602030204" pitchFamily="34" charset="0"/>
                <a:sym typeface="Arial"/>
              </a:rPr>
              <a:t>Интеграция между </a:t>
            </a:r>
            <a:r>
              <a:rPr lang="ru-RU" kern="0" dirty="0" err="1">
                <a:solidFill>
                  <a:srgbClr val="002060"/>
                </a:solidFill>
                <a:latin typeface="Ubuntu" panose="020B0504030602030204" pitchFamily="34" charset="0"/>
                <a:sym typeface="Arial"/>
              </a:rPr>
              <a:t>секторите</a:t>
            </a:r>
            <a:r>
              <a:rPr lang="ru-RU" kern="0" dirty="0">
                <a:solidFill>
                  <a:srgbClr val="002060"/>
                </a:solidFill>
                <a:latin typeface="Ubuntu" panose="020B0504030602030204" pitchFamily="34" charset="0"/>
                <a:sym typeface="Arial"/>
              </a:rPr>
              <a:t> и </a:t>
            </a:r>
            <a:r>
              <a:rPr lang="ru-RU" kern="0" dirty="0" err="1">
                <a:solidFill>
                  <a:srgbClr val="002060"/>
                </a:solidFill>
                <a:latin typeface="Ubuntu" panose="020B0504030602030204" pitchFamily="34" charset="0"/>
                <a:sym typeface="Arial"/>
              </a:rPr>
              <a:t>областите</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политиката</a:t>
            </a:r>
            <a:r>
              <a:rPr lang="ru-RU" kern="0" dirty="0">
                <a:solidFill>
                  <a:srgbClr val="002060"/>
                </a:solidFill>
                <a:latin typeface="Ubuntu" panose="020B0504030602030204" pitchFamily="34" charset="0"/>
                <a:sym typeface="Arial"/>
              </a:rPr>
              <a:t> </a:t>
            </a:r>
            <a:r>
              <a:rPr lang="ru-RU" b="1" kern="0" dirty="0">
                <a:solidFill>
                  <a:srgbClr val="002060"/>
                </a:solidFill>
                <a:latin typeface="Ubuntu" panose="020B0504030602030204" pitchFamily="34" charset="0"/>
                <a:sym typeface="Arial"/>
              </a:rPr>
              <a:t>(</a:t>
            </a:r>
            <a:r>
              <a:rPr lang="ru-RU" b="1" kern="0" dirty="0" err="1">
                <a:solidFill>
                  <a:srgbClr val="002060"/>
                </a:solidFill>
                <a:latin typeface="Ubuntu" panose="020B0504030602030204" pitchFamily="34" charset="0"/>
                <a:sym typeface="Arial"/>
              </a:rPr>
              <a:t>Междусекторна</a:t>
            </a:r>
            <a:r>
              <a:rPr lang="ru-RU" b="1" kern="0" dirty="0">
                <a:solidFill>
                  <a:srgbClr val="002060"/>
                </a:solidFill>
                <a:latin typeface="Ubuntu" panose="020B0504030602030204" pitchFamily="34" charset="0"/>
                <a:sym typeface="Arial"/>
              </a:rPr>
              <a:t> интеграция) </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Интегриране</a:t>
            </a:r>
            <a:r>
              <a:rPr lang="ru-RU" kern="0" dirty="0">
                <a:solidFill>
                  <a:srgbClr val="002060"/>
                </a:solidFill>
                <a:latin typeface="Ubuntu" panose="020B0504030602030204" pitchFamily="34" charset="0"/>
                <a:sym typeface="Arial"/>
              </a:rPr>
              <a:t> на множество </a:t>
            </a:r>
            <a:r>
              <a:rPr lang="ru-RU" kern="0" dirty="0" err="1">
                <a:solidFill>
                  <a:srgbClr val="002060"/>
                </a:solidFill>
                <a:latin typeface="Ubuntu" panose="020B0504030602030204" pitchFamily="34" charset="0"/>
                <a:sym typeface="Arial"/>
              </a:rPr>
              <a:t>източници</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финансиране</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включително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приоритизиране</a:t>
            </a:r>
            <a:r>
              <a:rPr lang="ru-RU" kern="0" dirty="0">
                <a:solidFill>
                  <a:srgbClr val="002060"/>
                </a:solidFill>
                <a:latin typeface="Ubuntu" panose="020B0504030602030204" pitchFamily="34" charset="0"/>
                <a:sym typeface="Arial"/>
              </a:rPr>
              <a:t> на действия, </a:t>
            </a:r>
            <a:r>
              <a:rPr lang="ru-RU" kern="0" dirty="0" err="1">
                <a:solidFill>
                  <a:srgbClr val="002060"/>
                </a:solidFill>
                <a:latin typeface="Ubuntu" panose="020B0504030602030204" pitchFamily="34" charset="0"/>
                <a:sym typeface="Arial"/>
              </a:rPr>
              <a:t>които</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ще</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бъдат</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подкрепяни</a:t>
            </a:r>
            <a:r>
              <a:rPr lang="ru-RU" kern="0" dirty="0">
                <a:solidFill>
                  <a:srgbClr val="002060"/>
                </a:solidFill>
                <a:latin typeface="Ubuntu" panose="020B0504030602030204" pitchFamily="34" charset="0"/>
                <a:sym typeface="Arial"/>
              </a:rPr>
              <a:t> от </a:t>
            </a:r>
            <a:r>
              <a:rPr lang="ru-RU" kern="0" dirty="0" err="1">
                <a:solidFill>
                  <a:srgbClr val="002060"/>
                </a:solidFill>
                <a:latin typeface="Ubuntu" panose="020B0504030602030204" pitchFamily="34" charset="0"/>
                <a:sym typeface="Arial"/>
              </a:rPr>
              <a:t>фондовете</a:t>
            </a:r>
            <a:r>
              <a:rPr lang="ru-RU" kern="0" dirty="0">
                <a:solidFill>
                  <a:srgbClr val="002060"/>
                </a:solidFill>
                <a:latin typeface="Ubuntu" panose="020B0504030602030204" pitchFamily="34" charset="0"/>
                <a:sym typeface="Arial"/>
              </a:rPr>
              <a:t> на ЕС </a:t>
            </a:r>
            <a:r>
              <a:rPr lang="ru-RU" b="1" kern="0" dirty="0">
                <a:solidFill>
                  <a:srgbClr val="002060"/>
                </a:solidFill>
                <a:latin typeface="Ubuntu" panose="020B0504030602030204" pitchFamily="34" charset="0"/>
                <a:sym typeface="Arial"/>
              </a:rPr>
              <a:t>(</a:t>
            </a:r>
            <a:r>
              <a:rPr lang="ru-RU" b="1" kern="0" dirty="0" err="1">
                <a:solidFill>
                  <a:srgbClr val="002060"/>
                </a:solidFill>
                <a:latin typeface="Ubuntu" panose="020B0504030602030204" pitchFamily="34" charset="0"/>
                <a:sym typeface="Arial"/>
              </a:rPr>
              <a:t>Финансиране</a:t>
            </a:r>
            <a:r>
              <a:rPr lang="ru-RU" b="1" kern="0" dirty="0">
                <a:solidFill>
                  <a:srgbClr val="002060"/>
                </a:solidFill>
                <a:latin typeface="Ubuntu" panose="020B0504030602030204" pitchFamily="34" charset="0"/>
                <a:sym typeface="Arial"/>
              </a:rPr>
              <a:t>) </a:t>
            </a:r>
          </a:p>
          <a:p>
            <a:pPr marL="342900" lvl="0" indent="-342900" algn="just">
              <a:buClr>
                <a:srgbClr val="000000"/>
              </a:buClr>
              <a:buAutoNum type="arabicPeriod"/>
              <a:defRPr/>
            </a:pPr>
            <a:r>
              <a:rPr lang="ru-RU" kern="0" dirty="0" err="1">
                <a:solidFill>
                  <a:srgbClr val="002060"/>
                </a:solidFill>
                <a:latin typeface="Ubuntu" panose="020B0504030602030204" pitchFamily="34" charset="0"/>
                <a:sym typeface="Arial"/>
              </a:rPr>
              <a:t>Ориентирана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към</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резултатите</a:t>
            </a:r>
            <a:r>
              <a:rPr lang="ru-RU" kern="0" dirty="0">
                <a:solidFill>
                  <a:srgbClr val="002060"/>
                </a:solidFill>
                <a:latin typeface="Ubuntu" panose="020B0504030602030204" pitchFamily="34" charset="0"/>
                <a:sym typeface="Arial"/>
              </a:rPr>
              <a:t> логика и рамка за мониторинг и оценка, </a:t>
            </a:r>
            <a:r>
              <a:rPr lang="ru-RU" kern="0" dirty="0" err="1">
                <a:solidFill>
                  <a:srgbClr val="002060"/>
                </a:solidFill>
                <a:latin typeface="Ubuntu" panose="020B0504030602030204" pitchFamily="34" charset="0"/>
                <a:sym typeface="Arial"/>
              </a:rPr>
              <a:t>свързваща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показателите</a:t>
            </a:r>
            <a:r>
              <a:rPr lang="ru-RU" kern="0" dirty="0">
                <a:solidFill>
                  <a:srgbClr val="002060"/>
                </a:solidFill>
                <a:latin typeface="Ubuntu" panose="020B0504030602030204" pitchFamily="34" charset="0"/>
                <a:sym typeface="Arial"/>
              </a:rPr>
              <a:t> на </a:t>
            </a:r>
            <a:r>
              <a:rPr lang="ru-RU" kern="0" dirty="0" err="1">
                <a:solidFill>
                  <a:srgbClr val="002060"/>
                </a:solidFill>
                <a:latin typeface="Ubuntu" panose="020B0504030602030204" pitchFamily="34" charset="0"/>
                <a:sym typeface="Arial"/>
              </a:rPr>
              <a:t>оперативната</a:t>
            </a:r>
            <a:r>
              <a:rPr lang="ru-RU" kern="0" dirty="0">
                <a:solidFill>
                  <a:srgbClr val="002060"/>
                </a:solidFill>
                <a:latin typeface="Ubuntu" panose="020B0504030602030204" pitchFamily="34" charset="0"/>
                <a:sym typeface="Arial"/>
              </a:rPr>
              <a:t> </a:t>
            </a:r>
            <a:r>
              <a:rPr lang="ru-RU" kern="0" dirty="0" err="1">
                <a:solidFill>
                  <a:srgbClr val="002060"/>
                </a:solidFill>
                <a:latin typeface="Ubuntu" panose="020B0504030602030204" pitchFamily="34" charset="0"/>
                <a:sym typeface="Arial"/>
              </a:rPr>
              <a:t>програма</a:t>
            </a:r>
            <a:r>
              <a:rPr lang="ru-RU" kern="0" dirty="0">
                <a:solidFill>
                  <a:srgbClr val="002060"/>
                </a:solidFill>
                <a:latin typeface="Ubuntu" panose="020B0504030602030204" pitchFamily="34" charset="0"/>
                <a:sym typeface="Arial"/>
              </a:rPr>
              <a:t> и </a:t>
            </a:r>
            <a:r>
              <a:rPr lang="ru-RU" kern="0" dirty="0" err="1">
                <a:solidFill>
                  <a:srgbClr val="002060"/>
                </a:solidFill>
                <a:latin typeface="Ubuntu" panose="020B0504030602030204" pitchFamily="34" charset="0"/>
                <a:sym typeface="Arial"/>
              </a:rPr>
              <a:t>специфичните</a:t>
            </a:r>
            <a:r>
              <a:rPr lang="ru-RU" kern="0" dirty="0">
                <a:solidFill>
                  <a:srgbClr val="002060"/>
                </a:solidFill>
                <a:latin typeface="Ubuntu" panose="020B0504030602030204" pitchFamily="34" charset="0"/>
                <a:sym typeface="Arial"/>
              </a:rPr>
              <a:t> за </a:t>
            </a:r>
            <a:r>
              <a:rPr lang="ru-RU" kern="0" dirty="0" err="1">
                <a:solidFill>
                  <a:srgbClr val="002060"/>
                </a:solidFill>
                <a:latin typeface="Ubuntu" panose="020B0504030602030204" pitchFamily="34" charset="0"/>
                <a:sym typeface="Arial"/>
              </a:rPr>
              <a:t>стратегията</a:t>
            </a:r>
            <a:r>
              <a:rPr lang="ru-RU" kern="0" dirty="0">
                <a:solidFill>
                  <a:srgbClr val="002060"/>
                </a:solidFill>
                <a:latin typeface="Ubuntu" panose="020B0504030602030204" pitchFamily="34" charset="0"/>
                <a:sym typeface="Arial"/>
              </a:rPr>
              <a:t> показатели </a:t>
            </a:r>
            <a:r>
              <a:rPr lang="ru-RU" b="1" kern="0" dirty="0">
                <a:solidFill>
                  <a:srgbClr val="002060"/>
                </a:solidFill>
                <a:latin typeface="Ubuntu" panose="020B0504030602030204" pitchFamily="34" charset="0"/>
                <a:sym typeface="Arial"/>
              </a:rPr>
              <a:t>(Система за мониторинг)</a:t>
            </a:r>
          </a:p>
        </p:txBody>
      </p:sp>
      <p:sp>
        <p:nvSpPr>
          <p:cNvPr id="14" name="Google Shape;119;p11">
            <a:extLst>
              <a:ext uri="{FF2B5EF4-FFF2-40B4-BE49-F238E27FC236}">
                <a16:creationId xmlns:a16="http://schemas.microsoft.com/office/drawing/2014/main" id="{F8ED5E15-0C16-8045-BADC-5823DC9B1D57}"/>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pic>
        <p:nvPicPr>
          <p:cNvPr id="2" name="Picture 1">
            <a:extLst>
              <a:ext uri="{FF2B5EF4-FFF2-40B4-BE49-F238E27FC236}">
                <a16:creationId xmlns:a16="http://schemas.microsoft.com/office/drawing/2014/main" id="{AF64FA72-622C-8939-47EE-08A7BE151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209407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FBC6-41FE-08BB-B18B-D5B525BF156F}"/>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0080F91A-FE25-D073-BF4B-6D35D9B44724}"/>
              </a:ext>
            </a:extLst>
          </p:cNvPr>
          <p:cNvSpPr/>
          <p:nvPr/>
        </p:nvSpPr>
        <p:spPr>
          <a:xfrm>
            <a:off x="1272601" y="791762"/>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ангажираме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съответните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заинтересовани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страни</a:t>
            </a:r>
            <a:r>
              <a:rPr lang="ru-RU" kern="0" dirty="0">
                <a:solidFill>
                  <a:srgbClr val="1CAF96"/>
                </a:solidFill>
                <a:latin typeface="Ubuntu" panose="020B0504030602030204" pitchFamily="34" charset="0"/>
                <a:sym typeface="Arial"/>
              </a:rPr>
              <a:t>, за да </a:t>
            </a:r>
            <a:r>
              <a:rPr lang="ru-RU" kern="0" dirty="0" err="1">
                <a:solidFill>
                  <a:srgbClr val="1CAF96"/>
                </a:solidFill>
                <a:latin typeface="Ubuntu" panose="020B0504030602030204" pitchFamily="34" charset="0"/>
                <a:sym typeface="Arial"/>
              </a:rPr>
              <a:t>стимулираме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прилагането</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стратегиите</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изградим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разбиране</a:t>
            </a:r>
            <a:r>
              <a:rPr lang="ru-RU" kern="0" dirty="0">
                <a:solidFill>
                  <a:srgbClr val="1CAF96"/>
                </a:solidFill>
                <a:latin typeface="Ubuntu" panose="020B0504030602030204" pitchFamily="34" charset="0"/>
                <a:sym typeface="Arial"/>
              </a:rPr>
              <a:t> за </a:t>
            </a:r>
            <a:r>
              <a:rPr lang="ru-RU" kern="0" dirty="0" err="1">
                <a:solidFill>
                  <a:srgbClr val="1CAF96"/>
                </a:solidFill>
                <a:latin typeface="Ubuntu" panose="020B0504030602030204" pitchFamily="34" charset="0"/>
                <a:sym typeface="Arial"/>
              </a:rPr>
              <a:t>стратегията</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като</a:t>
            </a:r>
            <a:r>
              <a:rPr lang="ru-RU" kern="0" dirty="0">
                <a:solidFill>
                  <a:srgbClr val="1CAF96"/>
                </a:solidFill>
                <a:latin typeface="Ubuntu" panose="020B0504030602030204" pitchFamily="34" charset="0"/>
                <a:sym typeface="Arial"/>
              </a:rPr>
              <a:t> инструмент за </a:t>
            </a:r>
            <a:r>
              <a:rPr lang="ru-RU" kern="0" dirty="0" err="1">
                <a:solidFill>
                  <a:srgbClr val="1CAF96"/>
                </a:solidFill>
                <a:latin typeface="Ubuntu" panose="020B0504030602030204" pitchFamily="34" charset="0"/>
                <a:sym typeface="Arial"/>
              </a:rPr>
              <a:t>градска</a:t>
            </a:r>
            <a:r>
              <a:rPr lang="ru-RU" kern="0" dirty="0">
                <a:solidFill>
                  <a:srgbClr val="1CAF96"/>
                </a:solidFill>
                <a:latin typeface="Ubuntu" panose="020B0504030602030204" pitchFamily="34" charset="0"/>
                <a:sym typeface="Arial"/>
              </a:rPr>
              <a:t> трансформация и да </a:t>
            </a:r>
            <a:r>
              <a:rPr lang="ru-RU" kern="0" dirty="0" err="1">
                <a:solidFill>
                  <a:srgbClr val="1CAF96"/>
                </a:solidFill>
                <a:latin typeface="Ubuntu" panose="020B0504030602030204" pitchFamily="34" charset="0"/>
                <a:sym typeface="Arial"/>
              </a:rPr>
              <a:t>засилим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вътрешното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сътрудничество</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ангажираност</a:t>
            </a:r>
            <a:r>
              <a:rPr lang="ru-RU" kern="0" dirty="0">
                <a:solidFill>
                  <a:srgbClr val="1CAF96"/>
                </a:solidFill>
                <a:latin typeface="Ubuntu" panose="020B0504030602030204" pitchFamily="34" charset="0"/>
                <a:sym typeface="Arial"/>
              </a:rPr>
              <a:t> между </a:t>
            </a:r>
            <a:r>
              <a:rPr lang="ru-RU" kern="0" dirty="0" err="1">
                <a:solidFill>
                  <a:srgbClr val="1CAF96"/>
                </a:solidFill>
                <a:latin typeface="Ubuntu" panose="020B0504030602030204" pitchFamily="34" charset="0"/>
                <a:sym typeface="Arial"/>
              </a:rPr>
              <a:t>всички</a:t>
            </a:r>
            <a:r>
              <a:rPr lang="ru-RU" kern="0" dirty="0">
                <a:solidFill>
                  <a:srgbClr val="1CAF96"/>
                </a:solidFill>
                <a:latin typeface="Ubuntu" panose="020B0504030602030204" pitchFamily="34" charset="0"/>
                <a:sym typeface="Arial"/>
              </a:rPr>
              <a:t> общински отдели?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бъдем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по-ефективни</a:t>
            </a:r>
            <a:r>
              <a:rPr lang="ru-RU" kern="0" dirty="0">
                <a:solidFill>
                  <a:srgbClr val="1CAF96"/>
                </a:solidFill>
                <a:latin typeface="Ubuntu" panose="020B0504030602030204" pitchFamily="34" charset="0"/>
                <a:sym typeface="Arial"/>
              </a:rPr>
              <a:t> в </a:t>
            </a:r>
            <a:r>
              <a:rPr lang="ru-RU" kern="0" dirty="0" err="1">
                <a:solidFill>
                  <a:srgbClr val="1CAF96"/>
                </a:solidFill>
                <a:latin typeface="Ubuntu" panose="020B0504030602030204" pitchFamily="34" charset="0"/>
                <a:sym typeface="Arial"/>
              </a:rPr>
              <a:t>дългосрочното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планиране</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непрекъснатостта</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мерките</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a:t>
            </a:r>
            <a:r>
              <a:rPr lang="ru-RU" kern="0" dirty="0" err="1">
                <a:solidFill>
                  <a:srgbClr val="1CAF96"/>
                </a:solidFill>
                <a:latin typeface="Ubuntu" panose="020B0504030602030204" pitchFamily="34" charset="0"/>
                <a:sym typeface="Arial"/>
              </a:rPr>
              <a:t>частният</a:t>
            </a:r>
            <a:r>
              <a:rPr lang="ru-RU" kern="0" dirty="0">
                <a:solidFill>
                  <a:srgbClr val="1CAF96"/>
                </a:solidFill>
                <a:latin typeface="Ubuntu" panose="020B0504030602030204" pitchFamily="34" charset="0"/>
                <a:sym typeface="Arial"/>
              </a:rPr>
              <a:t> сектор и </a:t>
            </a:r>
            <a:r>
              <a:rPr lang="ru-RU" kern="0" dirty="0" err="1">
                <a:solidFill>
                  <a:srgbClr val="1CAF96"/>
                </a:solidFill>
                <a:latin typeface="Ubuntu" panose="020B0504030602030204" pitchFamily="34" charset="0"/>
                <a:sym typeface="Arial"/>
              </a:rPr>
              <a:t>други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източници</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финансиране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освен</a:t>
            </a:r>
            <a:r>
              <a:rPr lang="ru-RU" kern="0" dirty="0">
                <a:solidFill>
                  <a:srgbClr val="1CAF96"/>
                </a:solidFill>
                <a:latin typeface="Ubuntu" panose="020B0504030602030204" pitchFamily="34" charset="0"/>
                <a:sym typeface="Arial"/>
              </a:rPr>
              <a:t> ЕС) </a:t>
            </a:r>
            <a:r>
              <a:rPr lang="ru-RU" kern="0" dirty="0" err="1">
                <a:solidFill>
                  <a:srgbClr val="1CAF96"/>
                </a:solidFill>
                <a:latin typeface="Ubuntu" panose="020B0504030602030204" pitchFamily="34" charset="0"/>
                <a:sym typeface="Arial"/>
              </a:rPr>
              <a:t>могат</a:t>
            </a:r>
            <a:r>
              <a:rPr lang="ru-RU" kern="0" dirty="0">
                <a:solidFill>
                  <a:srgbClr val="1CAF96"/>
                </a:solidFill>
                <a:latin typeface="Ubuntu" panose="020B0504030602030204" pitchFamily="34" charset="0"/>
                <a:sym typeface="Arial"/>
              </a:rPr>
              <a:t> да </a:t>
            </a:r>
            <a:r>
              <a:rPr lang="ru-RU" kern="0" dirty="0" err="1">
                <a:solidFill>
                  <a:srgbClr val="1CAF96"/>
                </a:solidFill>
                <a:latin typeface="Ubuntu" panose="020B0504030602030204" pitchFamily="34" charset="0"/>
                <a:sym typeface="Arial"/>
              </a:rPr>
              <a:t>бъдат</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включени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във</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финансирането</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действията</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услугите</a:t>
            </a:r>
            <a:r>
              <a:rPr lang="ru-RU" kern="0" dirty="0">
                <a:solidFill>
                  <a:srgbClr val="1CAF96"/>
                </a:solidFill>
                <a:latin typeface="Ubuntu" panose="020B0504030602030204" pitchFamily="34" charset="0"/>
                <a:sym typeface="Arial"/>
              </a:rPr>
              <a:t> по </a:t>
            </a:r>
            <a:r>
              <a:rPr lang="ru-RU" kern="0" dirty="0" err="1">
                <a:solidFill>
                  <a:srgbClr val="1CAF96"/>
                </a:solidFill>
                <a:latin typeface="Ubuntu" panose="020B0504030602030204" pitchFamily="34" charset="0"/>
                <a:sym typeface="Arial"/>
              </a:rPr>
              <a:t>стратегията</a:t>
            </a:r>
            <a:r>
              <a:rPr lang="ru-RU" kern="0" dirty="0">
                <a:solidFill>
                  <a:srgbClr val="1CAF96"/>
                </a:solidFill>
                <a:latin typeface="Ubuntu" panose="020B0504030602030204" pitchFamily="34" charset="0"/>
                <a:sym typeface="Arial"/>
              </a:rPr>
              <a:t> за </a:t>
            </a:r>
            <a:r>
              <a:rPr lang="bg-BG" kern="0" dirty="0">
                <a:solidFill>
                  <a:srgbClr val="1CAF96"/>
                </a:solidFill>
                <a:latin typeface="Ubuntu" panose="020B0504030602030204" pitchFamily="34" charset="0"/>
                <a:sym typeface="Arial"/>
              </a:rPr>
              <a:t>устойчиво развитие</a:t>
            </a:r>
            <a:r>
              <a:rPr lang="ru-RU" kern="0" dirty="0">
                <a:solidFill>
                  <a:srgbClr val="1CAF96"/>
                </a:solidFill>
                <a:latin typeface="Ubuntu" panose="020B0504030602030204" pitchFamily="34" charset="0"/>
                <a:sym typeface="Arial"/>
              </a:rPr>
              <a:t>? </a:t>
            </a:r>
            <a:endParaRPr lang="en-US"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гарантираме</a:t>
            </a:r>
            <a:r>
              <a:rPr lang="ru-RU" kern="0" dirty="0">
                <a:solidFill>
                  <a:srgbClr val="1CAF96"/>
                </a:solidFill>
                <a:latin typeface="Ubuntu" panose="020B0504030602030204" pitchFamily="34" charset="0"/>
                <a:sym typeface="Arial"/>
              </a:rPr>
              <a:t>, че </a:t>
            </a:r>
            <a:r>
              <a:rPr lang="ru-RU" kern="0" dirty="0" err="1">
                <a:solidFill>
                  <a:srgbClr val="1CAF96"/>
                </a:solidFill>
                <a:latin typeface="Ubuntu" panose="020B0504030602030204" pitchFamily="34" charset="0"/>
                <a:sym typeface="Arial"/>
              </a:rPr>
              <a:t>крайградските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райони</a:t>
            </a:r>
            <a:r>
              <a:rPr lang="ru-RU" kern="0" dirty="0">
                <a:solidFill>
                  <a:srgbClr val="1CAF96"/>
                </a:solidFill>
                <a:latin typeface="Ubuntu" panose="020B0504030602030204" pitchFamily="34" charset="0"/>
                <a:sym typeface="Arial"/>
              </a:rPr>
              <a:t> се </a:t>
            </a:r>
            <a:r>
              <a:rPr lang="ru-RU" kern="0" dirty="0" err="1">
                <a:solidFill>
                  <a:srgbClr val="1CAF96"/>
                </a:solidFill>
                <a:latin typeface="Ubuntu" panose="020B0504030602030204" pitchFamily="34" charset="0"/>
                <a:sym typeface="Arial"/>
              </a:rPr>
              <a:t>възползват</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еднакво</a:t>
            </a:r>
            <a:r>
              <a:rPr lang="ru-RU" kern="0" dirty="0">
                <a:solidFill>
                  <a:srgbClr val="1CAF96"/>
                </a:solidFill>
                <a:latin typeface="Ubuntu" panose="020B0504030602030204" pitchFamily="34" charset="0"/>
                <a:sym typeface="Arial"/>
              </a:rPr>
              <a:t> от </a:t>
            </a:r>
            <a:r>
              <a:rPr lang="ru-RU" kern="0" dirty="0" err="1">
                <a:solidFill>
                  <a:srgbClr val="1CAF96"/>
                </a:solidFill>
                <a:latin typeface="Ubuntu" panose="020B0504030602030204" pitchFamily="34" charset="0"/>
                <a:sym typeface="Arial"/>
              </a:rPr>
              <a:t>инвестициите</a:t>
            </a:r>
            <a:r>
              <a:rPr lang="ru-RU" kern="0" dirty="0">
                <a:solidFill>
                  <a:srgbClr val="1CAF96"/>
                </a:solidFill>
                <a:latin typeface="Ubuntu" panose="020B0504030602030204" pitchFamily="34" charset="0"/>
                <a:sym typeface="Arial"/>
              </a:rPr>
              <a:t> на ЕС/</a:t>
            </a:r>
            <a:r>
              <a:rPr lang="ru-RU" kern="0" dirty="0" err="1">
                <a:solidFill>
                  <a:srgbClr val="1CAF96"/>
                </a:solidFill>
                <a:latin typeface="Ubuntu" panose="020B0504030602030204" pitchFamily="34" charset="0"/>
                <a:sym typeface="Arial"/>
              </a:rPr>
              <a:t>националните</a:t>
            </a:r>
            <a:r>
              <a:rPr lang="ru-RU" kern="0" dirty="0">
                <a:solidFill>
                  <a:srgbClr val="1CAF96"/>
                </a:solidFill>
                <a:latin typeface="Ubuntu" panose="020B0504030602030204" pitchFamily="34" charset="0"/>
                <a:sym typeface="Arial"/>
              </a:rPr>
              <a:t> инвестиции?</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осигурим</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устойчивостта</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услугите</a:t>
            </a:r>
            <a:r>
              <a:rPr lang="ru-RU" kern="0" dirty="0">
                <a:solidFill>
                  <a:srgbClr val="1CAF96"/>
                </a:solidFill>
                <a:latin typeface="Ubuntu" panose="020B0504030602030204" pitchFamily="34" charset="0"/>
                <a:sym typeface="Arial"/>
              </a:rPr>
              <a:t> в контекста на </a:t>
            </a:r>
            <a:r>
              <a:rPr lang="ru-RU" kern="0" dirty="0" err="1">
                <a:solidFill>
                  <a:srgbClr val="1CAF96"/>
                </a:solidFill>
                <a:latin typeface="Ubuntu" panose="020B0504030602030204" pitchFamily="34" charset="0"/>
                <a:sym typeface="Arial"/>
              </a:rPr>
              <a:t>намаляващо</a:t>
            </a:r>
            <a:r>
              <a:rPr lang="ru-RU" kern="0" dirty="0">
                <a:solidFill>
                  <a:srgbClr val="1CAF96"/>
                </a:solidFill>
                <a:latin typeface="Ubuntu" panose="020B0504030602030204" pitchFamily="34" charset="0"/>
                <a:sym typeface="Arial"/>
              </a:rPr>
              <a:t> население? </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идентифицираме</a:t>
            </a:r>
            <a:r>
              <a:rPr lang="ru-RU" kern="0" dirty="0">
                <a:solidFill>
                  <a:srgbClr val="1CAF96"/>
                </a:solidFill>
                <a:latin typeface="Ubuntu" panose="020B0504030602030204" pitchFamily="34" charset="0"/>
                <a:sym typeface="Arial"/>
              </a:rPr>
              <a:t> и </a:t>
            </a:r>
            <a:r>
              <a:rPr lang="ru-RU" kern="0" dirty="0" err="1">
                <a:solidFill>
                  <a:srgbClr val="1CAF96"/>
                </a:solidFill>
                <a:latin typeface="Ubuntu" panose="020B0504030602030204" pitchFamily="34" charset="0"/>
                <a:sym typeface="Arial"/>
              </a:rPr>
              <a:t>комбинираме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ефективно</a:t>
            </a:r>
            <a:r>
              <a:rPr lang="ru-RU" kern="0" dirty="0">
                <a:solidFill>
                  <a:srgbClr val="1CAF96"/>
                </a:solidFill>
                <a:latin typeface="Ubuntu" panose="020B0504030602030204" pitchFamily="34" charset="0"/>
                <a:sym typeface="Arial"/>
              </a:rPr>
              <a:t> множество </a:t>
            </a:r>
            <a:r>
              <a:rPr lang="ru-RU" kern="0" dirty="0" err="1">
                <a:solidFill>
                  <a:srgbClr val="1CAF96"/>
                </a:solidFill>
                <a:latin typeface="Ubuntu" panose="020B0504030602030204" pitchFamily="34" charset="0"/>
                <a:sym typeface="Arial"/>
              </a:rPr>
              <a:t>източници</a:t>
            </a:r>
            <a:r>
              <a:rPr lang="ru-RU" kern="0" dirty="0">
                <a:solidFill>
                  <a:srgbClr val="1CAF96"/>
                </a:solidFill>
                <a:latin typeface="Ubuntu" panose="020B0504030602030204" pitchFamily="34" charset="0"/>
                <a:sym typeface="Arial"/>
              </a:rPr>
              <a:t> на </a:t>
            </a:r>
            <a:r>
              <a:rPr lang="ru-RU" kern="0" dirty="0" err="1">
                <a:solidFill>
                  <a:srgbClr val="1CAF96"/>
                </a:solidFill>
                <a:latin typeface="Ubuntu" panose="020B0504030602030204" pitchFamily="34" charset="0"/>
                <a:sym typeface="Arial"/>
              </a:rPr>
              <a:t>финансиране</a:t>
            </a:r>
            <a:r>
              <a:rPr lang="ru-RU" kern="0" dirty="0">
                <a:solidFill>
                  <a:srgbClr val="1CAF96"/>
                </a:solidFill>
                <a:latin typeface="Ubuntu" panose="020B0504030602030204" pitchFamily="34" charset="0"/>
                <a:sym typeface="Arial"/>
              </a:rPr>
              <a:t> и да </a:t>
            </a:r>
            <a:r>
              <a:rPr lang="ru-RU" kern="0" dirty="0" err="1">
                <a:solidFill>
                  <a:srgbClr val="1CAF96"/>
                </a:solidFill>
                <a:latin typeface="Ubuntu" panose="020B0504030602030204" pitchFamily="34" charset="0"/>
                <a:sym typeface="Arial"/>
              </a:rPr>
              <a:t>ги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свържем</a:t>
            </a:r>
            <a:r>
              <a:rPr lang="ru-RU" kern="0" dirty="0">
                <a:solidFill>
                  <a:srgbClr val="1CAF96"/>
                </a:solidFill>
                <a:latin typeface="Ubuntu" panose="020B0504030602030204" pitchFamily="34" charset="0"/>
                <a:sym typeface="Arial"/>
              </a:rPr>
              <a:t> с </a:t>
            </a:r>
            <a:r>
              <a:rPr lang="ru-RU" kern="0" dirty="0" err="1">
                <a:solidFill>
                  <a:srgbClr val="1CAF96"/>
                </a:solidFill>
                <a:latin typeface="Ubuntu" panose="020B0504030602030204" pitchFamily="34" charset="0"/>
                <a:sym typeface="Arial"/>
              </a:rPr>
              <a:t>конкретни</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проекти</a:t>
            </a:r>
            <a:r>
              <a:rPr lang="ru-RU"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lang="ru-RU" kern="0" dirty="0">
                <a:solidFill>
                  <a:srgbClr val="1CAF96"/>
                </a:solidFill>
                <a:latin typeface="Ubuntu" panose="020B0504030602030204" pitchFamily="34" charset="0"/>
                <a:sym typeface="Arial"/>
              </a:rPr>
              <a:t>Как да </a:t>
            </a:r>
            <a:r>
              <a:rPr lang="ru-RU" kern="0" dirty="0" err="1">
                <a:solidFill>
                  <a:srgbClr val="1CAF96"/>
                </a:solidFill>
                <a:latin typeface="Ubuntu" panose="020B0504030602030204" pitchFamily="34" charset="0"/>
                <a:sym typeface="Arial"/>
              </a:rPr>
              <a:t>стимулираме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ефикасната</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управленска</a:t>
            </a:r>
            <a:r>
              <a:rPr lang="ru-RU" kern="0" dirty="0">
                <a:solidFill>
                  <a:srgbClr val="1CAF96"/>
                </a:solidFill>
                <a:latin typeface="Ubuntu" panose="020B0504030602030204" pitchFamily="34" charset="0"/>
                <a:sym typeface="Arial"/>
              </a:rPr>
              <a:t> интеграция и </a:t>
            </a:r>
            <a:r>
              <a:rPr lang="ru-RU" kern="0" dirty="0" err="1">
                <a:solidFill>
                  <a:srgbClr val="1CAF96"/>
                </a:solidFill>
                <a:latin typeface="Ubuntu" panose="020B0504030602030204" pitchFamily="34" charset="0"/>
                <a:sym typeface="Arial"/>
              </a:rPr>
              <a:t>сътрудничество</a:t>
            </a:r>
            <a:r>
              <a:rPr lang="ru-RU" kern="0" dirty="0">
                <a:solidFill>
                  <a:srgbClr val="1CAF96"/>
                </a:solidFill>
                <a:latin typeface="Ubuntu" panose="020B0504030602030204" pitchFamily="34" charset="0"/>
                <a:sym typeface="Arial"/>
              </a:rPr>
              <a:t> между </a:t>
            </a:r>
            <a:r>
              <a:rPr lang="ru-RU" kern="0" dirty="0" err="1">
                <a:solidFill>
                  <a:srgbClr val="1CAF96"/>
                </a:solidFill>
                <a:latin typeface="Ubuntu" panose="020B0504030602030204" pitchFamily="34" charset="0"/>
                <a:sym typeface="Arial"/>
              </a:rPr>
              <a:t>различните</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местни</a:t>
            </a:r>
            <a:r>
              <a:rPr lang="ru-RU" kern="0" dirty="0">
                <a:solidFill>
                  <a:srgbClr val="1CAF96"/>
                </a:solidFill>
                <a:latin typeface="Ubuntu" panose="020B0504030602030204" pitchFamily="34" charset="0"/>
                <a:sym typeface="Arial"/>
              </a:rPr>
              <a:t> власти, за да постигнем </a:t>
            </a:r>
            <a:r>
              <a:rPr lang="ru-RU" kern="0" dirty="0" err="1">
                <a:solidFill>
                  <a:srgbClr val="1CAF96"/>
                </a:solidFill>
                <a:latin typeface="Ubuntu" panose="020B0504030602030204" pitchFamily="34" charset="0"/>
                <a:sym typeface="Arial"/>
              </a:rPr>
              <a:t>единно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ефективно</a:t>
            </a:r>
            <a:r>
              <a:rPr lang="ru-RU" kern="0" dirty="0">
                <a:solidFill>
                  <a:srgbClr val="1CAF96"/>
                </a:solidFill>
                <a:latin typeface="Ubuntu" panose="020B0504030602030204" pitchFamily="34" charset="0"/>
                <a:sym typeface="Arial"/>
              </a:rPr>
              <a:t> </a:t>
            </a:r>
            <a:r>
              <a:rPr lang="ru-RU" kern="0" dirty="0" err="1">
                <a:solidFill>
                  <a:srgbClr val="1CAF96"/>
                </a:solidFill>
                <a:latin typeface="Ubuntu" panose="020B0504030602030204" pitchFamily="34" charset="0"/>
                <a:sym typeface="Arial"/>
              </a:rPr>
              <a:t>въздействие</a:t>
            </a:r>
            <a:r>
              <a:rPr lang="ru-RU" kern="0" dirty="0">
                <a:solidFill>
                  <a:srgbClr val="1CAF96"/>
                </a:solidFill>
                <a:latin typeface="Ubuntu" panose="020B0504030602030204" pitchFamily="34" charset="0"/>
                <a:sym typeface="Arial"/>
              </a:rPr>
              <a:t>?</a:t>
            </a:r>
            <a:endParaRPr kumimoji="0" lang="en-GB"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pic>
        <p:nvPicPr>
          <p:cNvPr id="6" name="Picture 5">
            <a:extLst>
              <a:ext uri="{FF2B5EF4-FFF2-40B4-BE49-F238E27FC236}">
                <a16:creationId xmlns:a16="http://schemas.microsoft.com/office/drawing/2014/main" id="{628CE1B9-325C-D236-7393-8E8EFECB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 y="-349285"/>
            <a:ext cx="12413025" cy="6858000"/>
          </a:xfrm>
          <a:prstGeom prst="rect">
            <a:avLst/>
          </a:prstGeom>
        </p:spPr>
      </p:pic>
      <p:sp>
        <p:nvSpPr>
          <p:cNvPr id="14" name="Google Shape;119;p11">
            <a:extLst>
              <a:ext uri="{FF2B5EF4-FFF2-40B4-BE49-F238E27FC236}">
                <a16:creationId xmlns:a16="http://schemas.microsoft.com/office/drawing/2014/main" id="{0CB74DEB-1334-CDD2-EBED-AB9E08507489}"/>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pic>
        <p:nvPicPr>
          <p:cNvPr id="2" name="Picture 1">
            <a:extLst>
              <a:ext uri="{FF2B5EF4-FFF2-40B4-BE49-F238E27FC236}">
                <a16:creationId xmlns:a16="http://schemas.microsoft.com/office/drawing/2014/main" id="{F8611205-E8AA-0548-95A3-5BE1DED2B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281105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68516-01CA-BA65-E1A8-C31AF74D83D6}"/>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A1F9A519-744A-4D20-6BE2-638975F1E618}"/>
              </a:ext>
            </a:extLst>
          </p:cNvPr>
          <p:cNvSpPr/>
          <p:nvPr/>
        </p:nvSpPr>
        <p:spPr>
          <a:xfrm>
            <a:off x="1272601" y="791762"/>
            <a:ext cx="10236913" cy="57169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Clr>
                <a:srgbClr val="000000"/>
              </a:buClr>
              <a:buFont typeface="+mj-lt"/>
              <a:buAutoNum type="arabicPeriod"/>
              <a:defRPr/>
            </a:pPr>
            <a:r>
              <a:rPr lang="bg-BG" sz="2000" kern="0" dirty="0">
                <a:solidFill>
                  <a:srgbClr val="1CAF96"/>
                </a:solidFill>
                <a:latin typeface="Ubuntu" panose="020B0504030602030204" pitchFamily="34" charset="0"/>
                <a:sym typeface="Arial"/>
              </a:rPr>
              <a:t>Идеи от предходни партньорски прегледи</a:t>
            </a:r>
          </a:p>
          <a:p>
            <a:pPr marL="342900" lvl="0" indent="-342900" algn="just">
              <a:buClr>
                <a:srgbClr val="000000"/>
              </a:buClr>
              <a:buFont typeface="+mj-lt"/>
              <a:buAutoNum type="arabicPeriod"/>
              <a:defRPr/>
            </a:pPr>
            <a:r>
              <a:rPr lang="bg-BG" sz="2000" kern="0" dirty="0">
                <a:solidFill>
                  <a:srgbClr val="002060"/>
                </a:solidFill>
                <a:latin typeface="Ubuntu" panose="020B0504030602030204" pitchFamily="34" charset="0"/>
                <a:sym typeface="Arial"/>
              </a:rPr>
              <a:t>Солун (2023) </a:t>
            </a:r>
            <a:r>
              <a:rPr lang="en-US" sz="2000" kern="0" dirty="0">
                <a:solidFill>
                  <a:srgbClr val="1CAF96"/>
                </a:solidFill>
                <a:latin typeface="Ubuntu" panose="020B0504030602030204" pitchFamily="34" charset="0"/>
                <a:sym typeface="Arial"/>
                <a:hlinkClick r:id="rId3"/>
              </a:rPr>
              <a:t>https://www.urban-initiative.eu/events/eui-first-peer-review</a:t>
            </a:r>
            <a:r>
              <a:rPr lang="bg-BG" sz="2000" kern="0" dirty="0">
                <a:solidFill>
                  <a:srgbClr val="1CAF96"/>
                </a:solidFill>
                <a:latin typeface="Ubuntu" panose="020B0504030602030204" pitchFamily="34" charset="0"/>
                <a:sym typeface="Arial"/>
              </a:rPr>
              <a:t> </a:t>
            </a:r>
            <a:r>
              <a:rPr lang="en-US" sz="2000" kern="0" dirty="0">
                <a:solidFill>
                  <a:srgbClr val="1CAF96"/>
                </a:solidFill>
                <a:latin typeface="Ubuntu" panose="020B0504030602030204" pitchFamily="34" charset="0"/>
                <a:sym typeface="Arial"/>
              </a:rPr>
              <a:t> </a:t>
            </a:r>
            <a:r>
              <a:rPr lang="bg-BG" sz="2000"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lang="bg-BG" sz="2000" kern="0" dirty="0">
                <a:solidFill>
                  <a:srgbClr val="002060"/>
                </a:solidFill>
                <a:latin typeface="Ubuntu" panose="020B0504030602030204" pitchFamily="34" charset="0"/>
                <a:sym typeface="Arial"/>
              </a:rPr>
              <a:t>Коимбра (2023) </a:t>
            </a:r>
            <a:r>
              <a:rPr lang="en-US" sz="2000" kern="0" dirty="0">
                <a:solidFill>
                  <a:srgbClr val="1CAF96"/>
                </a:solidFill>
                <a:latin typeface="Ubuntu" panose="020B0504030602030204" pitchFamily="34" charset="0"/>
                <a:sym typeface="Arial"/>
                <a:hlinkClick r:id="rId4"/>
              </a:rPr>
              <a:t>https://www.urban-initiative.eu/events/eui-peer-review-coimbra</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Калиш (2024) </a:t>
            </a:r>
            <a:r>
              <a:rPr lang="en-US" sz="2000" kern="0" dirty="0">
                <a:solidFill>
                  <a:srgbClr val="1CAF96"/>
                </a:solidFill>
                <a:latin typeface="Ubuntu" panose="020B0504030602030204" pitchFamily="34" charset="0"/>
                <a:sym typeface="Arial"/>
                <a:hlinkClick r:id="rId5"/>
              </a:rPr>
              <a:t>https://www.urban-initiative.eu/events/eui-peer-review-kalisz</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Жиу (2024) </a:t>
            </a:r>
            <a:r>
              <a:rPr lang="en-US" sz="2000" kern="0" dirty="0">
                <a:solidFill>
                  <a:srgbClr val="1CAF96"/>
                </a:solidFill>
                <a:latin typeface="Ubuntu" panose="020B0504030602030204" pitchFamily="34" charset="0"/>
                <a:sym typeface="Arial"/>
                <a:hlinkClick r:id="rId6"/>
              </a:rPr>
              <a:t>https://www.urban-initiative.eu/events/romania-peer-review-4</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Атиену</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(2024) </a:t>
            </a:r>
            <a:r>
              <a:rPr lang="en-US" sz="2000" kern="0" dirty="0">
                <a:solidFill>
                  <a:srgbClr val="1CAF96"/>
                </a:solidFill>
                <a:latin typeface="Ubuntu" panose="020B0504030602030204" pitchFamily="34" charset="0"/>
                <a:sym typeface="Arial"/>
                <a:hlinkClick r:id="rId7"/>
              </a:rPr>
              <a:t>https://www.urban-initiative.eu/events/16-cities-come-together-cyprus-peer-review-5</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Басо</a:t>
            </a: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 </a:t>
            </a: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Паиве</a:t>
            </a: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 </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(2024) </a:t>
            </a:r>
            <a:r>
              <a:rPr lang="en-US" sz="2000" kern="0" dirty="0">
                <a:solidFill>
                  <a:srgbClr val="1CAF96"/>
                </a:solidFill>
                <a:latin typeface="Ubuntu" panose="020B0504030602030204" pitchFamily="34" charset="0"/>
                <a:sym typeface="Arial"/>
                <a:hlinkClick r:id="rId8"/>
              </a:rPr>
              <a:t>https://www.urban-initiative.eu/events/eui-peer-review-6-italy</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err="1">
                <a:ln>
                  <a:noFill/>
                </a:ln>
                <a:solidFill>
                  <a:srgbClr val="002060"/>
                </a:solidFill>
                <a:effectLst/>
                <a:uLnTx/>
                <a:uFillTx/>
                <a:latin typeface="Ubuntu" panose="020B0504030602030204" pitchFamily="34" charset="0"/>
                <a:ea typeface="+mn-ea"/>
                <a:cs typeface="+mn-cs"/>
                <a:sym typeface="Arial"/>
              </a:rPr>
              <a:t>Торрелавега</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(2025) </a:t>
            </a:r>
            <a:r>
              <a:rPr lang="en-US" sz="2000" kern="0" dirty="0">
                <a:solidFill>
                  <a:srgbClr val="1CAF96"/>
                </a:solidFill>
                <a:latin typeface="Ubuntu" panose="020B0504030602030204" pitchFamily="34" charset="0"/>
                <a:sym typeface="Arial"/>
                <a:hlinkClick r:id="rId9"/>
              </a:rPr>
              <a:t>https://www.urban-initiative.eu/events/eui-peer-review-7-Spain</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Алба Юлия </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(2025) </a:t>
            </a:r>
            <a:r>
              <a:rPr lang="en-US" sz="2000" kern="0" dirty="0">
                <a:solidFill>
                  <a:srgbClr val="1CAF96"/>
                </a:solidFill>
                <a:latin typeface="Ubuntu" panose="020B0504030602030204" pitchFamily="34" charset="0"/>
                <a:sym typeface="Arial"/>
                <a:hlinkClick r:id="rId10"/>
              </a:rPr>
              <a:t>https://www.urban-initiative.eu/events/eui-peer-review-8-romania</a:t>
            </a:r>
            <a:endParaRPr lang="bg-BG" sz="2000" kern="0" dirty="0">
              <a:solidFill>
                <a:srgbClr val="1CAF96"/>
              </a:solidFill>
              <a:latin typeface="Ubuntu" panose="020B0504030602030204" pitchFamily="34" charset="0"/>
              <a:sym typeface="Arial"/>
            </a:endParaRPr>
          </a:p>
          <a:p>
            <a:pPr marL="342900" lvl="0" indent="-342900" algn="just">
              <a:buClr>
                <a:srgbClr val="000000"/>
              </a:buClr>
              <a:buFont typeface="+mj-lt"/>
              <a:buAutoNum type="arabicPeriod"/>
              <a:defRPr/>
            </a:pPr>
            <a:r>
              <a:rPr lang="bg-BG" sz="2000" kern="0" dirty="0" err="1">
                <a:solidFill>
                  <a:srgbClr val="002060"/>
                </a:solidFill>
                <a:latin typeface="Ubuntu" panose="020B0504030602030204" pitchFamily="34" charset="0"/>
                <a:sym typeface="Arial"/>
              </a:rPr>
              <a:t>Сормаланад</a:t>
            </a:r>
            <a:r>
              <a:rPr lang="bg-BG" sz="2000" kern="0" dirty="0">
                <a:solidFill>
                  <a:srgbClr val="1CAF96"/>
                </a:solidFill>
                <a:latin typeface="Ubuntu" panose="020B0504030602030204" pitchFamily="34" charset="0"/>
                <a:sym typeface="Arial"/>
              </a:rPr>
              <a:t> (2025) </a:t>
            </a:r>
            <a:r>
              <a:rPr lang="en-US" sz="2000" kern="0" dirty="0">
                <a:solidFill>
                  <a:srgbClr val="1CAF96"/>
                </a:solidFill>
                <a:latin typeface="Ubuntu" panose="020B0504030602030204" pitchFamily="34" charset="0"/>
                <a:sym typeface="Arial"/>
                <a:hlinkClick r:id="rId11"/>
              </a:rPr>
              <a:t>https://www.urban-initiative.eu/events/eui-peer-review-9</a:t>
            </a:r>
            <a:r>
              <a:rPr lang="bg-BG" sz="2000" kern="0" dirty="0">
                <a:solidFill>
                  <a:srgbClr val="1CAF96"/>
                </a:solidFill>
                <a:latin typeface="Ubuntu" panose="020B0504030602030204" pitchFamily="34" charset="0"/>
                <a:sym typeface="Arial"/>
              </a:rPr>
              <a:t> </a:t>
            </a:r>
          </a:p>
          <a:p>
            <a:pPr marL="342900" lvl="0" indent="-342900" algn="just">
              <a:buClr>
                <a:srgbClr val="000000"/>
              </a:buClr>
              <a:buFont typeface="+mj-lt"/>
              <a:buAutoNum type="arabicPeriod"/>
              <a:defRPr/>
            </a:pPr>
            <a:r>
              <a:rPr kumimoji="0" lang="bg-BG" sz="2000" i="0" u="none" strike="noStrike" kern="0" cap="none" spc="0" normalizeH="0" baseline="0" noProof="0" dirty="0">
                <a:ln>
                  <a:noFill/>
                </a:ln>
                <a:solidFill>
                  <a:srgbClr val="002060"/>
                </a:solidFill>
                <a:effectLst/>
                <a:uLnTx/>
                <a:uFillTx/>
                <a:latin typeface="Ubuntu" panose="020B0504030602030204" pitchFamily="34" charset="0"/>
                <a:ea typeface="+mn-ea"/>
                <a:cs typeface="+mn-cs"/>
                <a:sym typeface="Arial"/>
              </a:rPr>
              <a:t>Перуджа</a:t>
            </a:r>
            <a:r>
              <a:rPr kumimoji="0" lang="bg-BG"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rPr>
              <a:t> </a:t>
            </a:r>
            <a:r>
              <a:rPr lang="bg-BG" sz="2000" kern="0" dirty="0">
                <a:solidFill>
                  <a:srgbClr val="1CAF96"/>
                </a:solidFill>
                <a:latin typeface="Ubuntu" panose="020B0504030602030204" pitchFamily="34" charset="0"/>
                <a:sym typeface="Arial"/>
              </a:rPr>
              <a:t>(2025) </a:t>
            </a:r>
            <a:r>
              <a:rPr lang="en-US" sz="2000" kern="0" dirty="0">
                <a:solidFill>
                  <a:srgbClr val="1CAF96"/>
                </a:solidFill>
                <a:latin typeface="Ubuntu" panose="020B0504030602030204" pitchFamily="34" charset="0"/>
                <a:sym typeface="Arial"/>
                <a:hlinkClick r:id="rId12"/>
              </a:rPr>
              <a:t>https://www.urban-initiative.eu/events/linking-urban-and-rural-eui-and-jrc-peer-review-perugia</a:t>
            </a:r>
            <a:r>
              <a:rPr lang="bg-BG" sz="2000" kern="0" dirty="0">
                <a:solidFill>
                  <a:srgbClr val="1CAF96"/>
                </a:solidFill>
                <a:latin typeface="Ubuntu" panose="020B0504030602030204" pitchFamily="34" charset="0"/>
                <a:sym typeface="Arial"/>
              </a:rPr>
              <a:t> </a:t>
            </a:r>
            <a:endParaRPr kumimoji="0" lang="en-GB" sz="2000" i="0" u="none" strike="noStrike" kern="0" cap="none" spc="0" normalizeH="0" baseline="0" noProof="0" dirty="0">
              <a:ln>
                <a:noFill/>
              </a:ln>
              <a:solidFill>
                <a:srgbClr val="1CAF96"/>
              </a:solidFill>
              <a:effectLst/>
              <a:uLnTx/>
              <a:uFillTx/>
              <a:latin typeface="Ubuntu" panose="020B0504030602030204" pitchFamily="34" charset="0"/>
              <a:ea typeface="+mn-ea"/>
              <a:cs typeface="+mn-cs"/>
              <a:sym typeface="Arial"/>
            </a:endParaRPr>
          </a:p>
        </p:txBody>
      </p:sp>
      <p:pic>
        <p:nvPicPr>
          <p:cNvPr id="2" name="Picture 1">
            <a:extLst>
              <a:ext uri="{FF2B5EF4-FFF2-40B4-BE49-F238E27FC236}">
                <a16:creationId xmlns:a16="http://schemas.microsoft.com/office/drawing/2014/main" id="{0D7FB9E4-2741-8179-3D64-4EA4F8BE81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pic>
        <p:nvPicPr>
          <p:cNvPr id="6" name="Picture 5">
            <a:extLst>
              <a:ext uri="{FF2B5EF4-FFF2-40B4-BE49-F238E27FC236}">
                <a16:creationId xmlns:a16="http://schemas.microsoft.com/office/drawing/2014/main" id="{792D27D6-8C38-6CAD-2FE1-981655FCA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6616" y="-349285"/>
            <a:ext cx="12413025" cy="6858000"/>
          </a:xfrm>
          <a:prstGeom prst="rect">
            <a:avLst/>
          </a:prstGeom>
        </p:spPr>
      </p:pic>
      <p:sp>
        <p:nvSpPr>
          <p:cNvPr id="14" name="Google Shape;119;p11">
            <a:extLst>
              <a:ext uri="{FF2B5EF4-FFF2-40B4-BE49-F238E27FC236}">
                <a16:creationId xmlns:a16="http://schemas.microsoft.com/office/drawing/2014/main" id="{A4AC2BA8-E2DF-9E39-9FD8-802A9AA891E8}"/>
              </a:ext>
            </a:extLst>
          </p:cNvPr>
          <p:cNvSpPr txBox="1"/>
          <p:nvPr/>
        </p:nvSpPr>
        <p:spPr>
          <a:xfrm>
            <a:off x="1918250" y="349285"/>
            <a:ext cx="10891169" cy="584735"/>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bg-BG" sz="3200" b="1" i="0" u="none" strike="noStrike" kern="0" cap="none" spc="0" normalizeH="0" baseline="0" noProof="0" dirty="0">
                <a:ln>
                  <a:noFill/>
                </a:ln>
                <a:solidFill>
                  <a:srgbClr val="002060"/>
                </a:solidFill>
                <a:effectLst/>
                <a:uLnTx/>
                <a:uFillTx/>
                <a:latin typeface="Ubuntu" panose="020B0504030602030204" pitchFamily="34" charset="0"/>
                <a:ea typeface="Tahoma"/>
                <a:cs typeface="Tahoma"/>
                <a:sym typeface="Tahoma"/>
              </a:rPr>
              <a:t>Избор на теми</a:t>
            </a:r>
            <a:endParaRPr kumimoji="0" sz="3200" b="0" i="0" u="none" strike="noStrike" kern="0" cap="none" spc="0" normalizeH="0" baseline="0" noProof="0" dirty="0">
              <a:ln>
                <a:noFill/>
              </a:ln>
              <a:solidFill>
                <a:srgbClr val="002060"/>
              </a:solidFill>
              <a:effectLst/>
              <a:uLnTx/>
              <a:uFillTx/>
              <a:latin typeface="Ubuntu" panose="020B0504030602030204" pitchFamily="34" charset="0"/>
              <a:cs typeface="Arial"/>
              <a:sym typeface="Arial"/>
            </a:endParaRPr>
          </a:p>
        </p:txBody>
      </p:sp>
    </p:spTree>
    <p:extLst>
      <p:ext uri="{BB962C8B-B14F-4D97-AF65-F5344CB8AC3E}">
        <p14:creationId xmlns:p14="http://schemas.microsoft.com/office/powerpoint/2010/main" val="161486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DA4319-7B4B-A5C9-F0FD-0B6A052AC85D}"/>
              </a:ext>
            </a:extLst>
          </p:cNvPr>
          <p:cNvSpPr txBox="1"/>
          <p:nvPr/>
        </p:nvSpPr>
        <p:spPr>
          <a:xfrm>
            <a:off x="1712897" y="2537945"/>
            <a:ext cx="8766203" cy="1754326"/>
          </a:xfrm>
          <a:prstGeom prst="rect">
            <a:avLst/>
          </a:prstGeom>
          <a:noFill/>
        </p:spPr>
        <p:txBody>
          <a:bodyPr wrap="square" rtlCol="0">
            <a:spAutoFit/>
          </a:bodyPr>
          <a:lstStyle/>
          <a:p>
            <a:pPr algn="ctr"/>
            <a:r>
              <a:rPr lang="bg-BG" sz="3600" b="1" dirty="0">
                <a:solidFill>
                  <a:srgbClr val="002060"/>
                </a:solidFill>
                <a:latin typeface="Ubuntu" panose="020B0504030602030204" pitchFamily="34" charset="0"/>
                <a:ea typeface="Tahoma" panose="020B0604030504040204" pitchFamily="34" charset="0"/>
                <a:cs typeface="Tahoma" panose="020B0604030504040204" pitchFamily="34" charset="0"/>
              </a:rPr>
              <a:t>Национално сдружение на общините в Република България </a:t>
            </a:r>
          </a:p>
          <a:p>
            <a:pPr algn="ctr"/>
            <a:r>
              <a:rPr lang="bg-BG" sz="3600" b="1" dirty="0">
                <a:solidFill>
                  <a:schemeClr val="accent2"/>
                </a:solidFill>
                <a:latin typeface="Ubuntu" panose="020B0504030602030204" pitchFamily="34" charset="0"/>
                <a:ea typeface="Tahoma" panose="020B0604030504040204" pitchFamily="34" charset="0"/>
                <a:cs typeface="Tahoma" panose="020B0604030504040204" pitchFamily="34" charset="0"/>
              </a:rPr>
              <a:t>контактна точка</a:t>
            </a:r>
            <a:endParaRPr lang="en-US" sz="36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284B173-634B-342F-0751-BA017631F136}"/>
              </a:ext>
            </a:extLst>
          </p:cNvPr>
          <p:cNvSpPr txBox="1"/>
          <p:nvPr/>
        </p:nvSpPr>
        <p:spPr>
          <a:xfrm>
            <a:off x="1252603" y="5402043"/>
            <a:ext cx="9686793" cy="400110"/>
          </a:xfrm>
          <a:prstGeom prst="rect">
            <a:avLst/>
          </a:prstGeom>
          <a:noFill/>
        </p:spPr>
        <p:txBody>
          <a:bodyPr wrap="square">
            <a:spAutoFit/>
          </a:bodyPr>
          <a:lstStyle/>
          <a:p>
            <a:pPr algn="ctr"/>
            <a:r>
              <a:rPr lang="fr-FR" sz="2000" b="1" dirty="0">
                <a:solidFill>
                  <a:schemeClr val="accent1"/>
                </a:solidFill>
                <a:latin typeface="Tahoma" panose="020B0604030504040204" pitchFamily="34" charset="0"/>
                <a:ea typeface="Tahoma" panose="020B0604030504040204" pitchFamily="34" charset="0"/>
                <a:cs typeface="Tahoma" panose="020B0604030504040204" pitchFamily="34" charset="0"/>
              </a:rPr>
              <a:t>Social media: </a:t>
            </a:r>
            <a:r>
              <a:rPr lang="fr-FR" sz="20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2"/>
              </a:rPr>
              <a:t>www.linkedin.com/company/eui-and-urbact-bulgaria</a:t>
            </a:r>
            <a:r>
              <a:rPr lang="fr-FR" sz="20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pic>
        <p:nvPicPr>
          <p:cNvPr id="5" name="Picture 4">
            <a:extLst>
              <a:ext uri="{FF2B5EF4-FFF2-40B4-BE49-F238E27FC236}">
                <a16:creationId xmlns:a16="http://schemas.microsoft.com/office/drawing/2014/main" id="{5A2FA4E7-5570-231D-3C8C-B9BF6907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sp>
        <p:nvSpPr>
          <p:cNvPr id="6" name="TextBox 5">
            <a:extLst>
              <a:ext uri="{FF2B5EF4-FFF2-40B4-BE49-F238E27FC236}">
                <a16:creationId xmlns:a16="http://schemas.microsoft.com/office/drawing/2014/main" id="{C5ABDB04-1BC5-1944-E8A1-0C4E83F78288}"/>
              </a:ext>
            </a:extLst>
          </p:cNvPr>
          <p:cNvSpPr txBox="1"/>
          <p:nvPr/>
        </p:nvSpPr>
        <p:spPr>
          <a:xfrm>
            <a:off x="1443535" y="462717"/>
            <a:ext cx="2998578" cy="492443"/>
          </a:xfrm>
          <a:prstGeom prst="rect">
            <a:avLst/>
          </a:prstGeom>
          <a:noFill/>
        </p:spPr>
        <p:txBody>
          <a:bodyPr wrap="square">
            <a:spAutoFit/>
          </a:bodyPr>
          <a:lstStyle/>
          <a:p>
            <a:r>
              <a:rPr lang="fr-FR" sz="26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4"/>
              </a:rPr>
              <a:t>EUI </a:t>
            </a:r>
            <a:r>
              <a:rPr lang="bg-BG" sz="26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4"/>
              </a:rPr>
              <a:t>България</a:t>
            </a:r>
            <a:endParaRPr lang="fr-FR" sz="26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7CF4622-30AB-1C85-9977-62989058501F}"/>
              </a:ext>
            </a:extLst>
          </p:cNvPr>
          <p:cNvSpPr txBox="1"/>
          <p:nvPr/>
        </p:nvSpPr>
        <p:spPr>
          <a:xfrm>
            <a:off x="7749889" y="500822"/>
            <a:ext cx="4019549" cy="492443"/>
          </a:xfrm>
          <a:prstGeom prst="rect">
            <a:avLst/>
          </a:prstGeom>
          <a:noFill/>
        </p:spPr>
        <p:txBody>
          <a:bodyPr wrap="square">
            <a:spAutoFit/>
          </a:bodyPr>
          <a:lstStyle/>
          <a:p>
            <a:r>
              <a:rPr lang="en-US" sz="26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URBACT </a:t>
            </a:r>
            <a:r>
              <a:rPr lang="bg-BG" sz="2600" b="1"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България</a:t>
            </a:r>
            <a:r>
              <a:rPr lang="en-US" sz="26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pic>
        <p:nvPicPr>
          <p:cNvPr id="1028" name="Picture 4" descr="Website - Free web icons">
            <a:extLst>
              <a:ext uri="{FF2B5EF4-FFF2-40B4-BE49-F238E27FC236}">
                <a16:creationId xmlns:a16="http://schemas.microsoft.com/office/drawing/2014/main" id="{179B693D-795A-B7EC-9C8A-7BBC11B92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5" y="356700"/>
            <a:ext cx="633905" cy="6339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ebsite - Free web icons">
            <a:extLst>
              <a:ext uri="{FF2B5EF4-FFF2-40B4-BE49-F238E27FC236}">
                <a16:creationId xmlns:a16="http://schemas.microsoft.com/office/drawing/2014/main" id="{E1392CF7-D53D-6140-1764-157F704DC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5" y="397067"/>
            <a:ext cx="633905" cy="6339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EF3C5B1-C339-29F9-8219-35CB667B67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62" y="531377"/>
            <a:ext cx="12192000" cy="1390650"/>
          </a:xfrm>
          <a:prstGeom prst="rect">
            <a:avLst/>
          </a:prstGeom>
        </p:spPr>
      </p:pic>
      <p:pic>
        <p:nvPicPr>
          <p:cNvPr id="13" name="Picture 12">
            <a:extLst>
              <a:ext uri="{FF2B5EF4-FFF2-40B4-BE49-F238E27FC236}">
                <a16:creationId xmlns:a16="http://schemas.microsoft.com/office/drawing/2014/main" id="{AE3E413D-61BB-C746-605C-273B59FAD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562" y="925189"/>
            <a:ext cx="9134875" cy="3736856"/>
          </a:xfrm>
          <a:prstGeom prst="rect">
            <a:avLst/>
          </a:prstGeom>
        </p:spPr>
      </p:pic>
    </p:spTree>
    <p:extLst>
      <p:ext uri="{BB962C8B-B14F-4D97-AF65-F5344CB8AC3E}">
        <p14:creationId xmlns:p14="http://schemas.microsoft.com/office/powerpoint/2010/main" val="274869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6E48-CD8A-DF65-AFDD-9E11FB9CDA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906397-0F8A-F630-6E20-C198E8E20163}"/>
              </a:ext>
            </a:extLst>
          </p:cNvPr>
          <p:cNvSpPr txBox="1"/>
          <p:nvPr/>
        </p:nvSpPr>
        <p:spPr>
          <a:xfrm>
            <a:off x="838200" y="1428272"/>
            <a:ext cx="10363200" cy="461665"/>
          </a:xfrm>
          <a:prstGeom prst="rect">
            <a:avLst/>
          </a:prstGeom>
          <a:noFill/>
        </p:spPr>
        <p:txBody>
          <a:bodyPr wrap="square">
            <a:spAutoFit/>
          </a:bodyPr>
          <a:lstStyle/>
          <a:p>
            <a:pPr lvl="0">
              <a:defRPr/>
            </a:pPr>
            <a:r>
              <a:rPr lang="ru-RU" sz="2400" b="1" dirty="0" err="1">
                <a:solidFill>
                  <a:srgbClr val="002060"/>
                </a:solidFill>
                <a:latin typeface="Ubuntu" panose="020B0504030602030204" pitchFamily="34" charset="0"/>
              </a:rPr>
              <a:t>Кандидатствайте</a:t>
            </a:r>
            <a:r>
              <a:rPr lang="en-US" sz="2400" b="1" dirty="0">
                <a:solidFill>
                  <a:srgbClr val="002060"/>
                </a:solidFill>
                <a:latin typeface="Ubuntu" panose="020B0504030602030204" pitchFamily="34" charset="0"/>
              </a:rPr>
              <a:t>! O</a:t>
            </a:r>
            <a:r>
              <a:rPr lang="ru-RU" sz="2400" b="1" dirty="0" err="1">
                <a:solidFill>
                  <a:srgbClr val="002060"/>
                </a:solidFill>
                <a:latin typeface="Ubuntu" panose="020B0504030602030204" pitchFamily="34" charset="0"/>
              </a:rPr>
              <a:t>рганизацията</a:t>
            </a:r>
            <a:r>
              <a:rPr lang="ru-RU" sz="2400" b="1" dirty="0">
                <a:solidFill>
                  <a:srgbClr val="002060"/>
                </a:solidFill>
                <a:latin typeface="Ubuntu" panose="020B0504030602030204" pitchFamily="34" charset="0"/>
              </a:rPr>
              <a:t> </a:t>
            </a:r>
            <a:r>
              <a:rPr lang="en-US" sz="2400" b="1" dirty="0">
                <a:solidFill>
                  <a:srgbClr val="002060"/>
                </a:solidFill>
                <a:latin typeface="Ubuntu" panose="020B0504030602030204" pitchFamily="34" charset="0"/>
              </a:rPr>
              <a:t>e </a:t>
            </a:r>
            <a:r>
              <a:rPr lang="ru-RU" sz="2400" b="1" dirty="0">
                <a:solidFill>
                  <a:srgbClr val="002060"/>
                </a:solidFill>
                <a:latin typeface="Ubuntu" panose="020B0504030602030204" pitchFamily="34" charset="0"/>
              </a:rPr>
              <a:t>на секретариата на </a:t>
            </a:r>
            <a:r>
              <a:rPr lang="en-US" sz="2400" b="1" dirty="0">
                <a:solidFill>
                  <a:srgbClr val="002060"/>
                </a:solidFill>
                <a:latin typeface="Ubuntu" panose="020B0504030602030204" pitchFamily="34" charset="0"/>
              </a:rPr>
              <a:t>EUI</a:t>
            </a:r>
            <a:endPar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F9C70BA-11BD-64AF-C807-36FBFE193618}"/>
              </a:ext>
            </a:extLst>
          </p:cNvPr>
          <p:cNvGrpSpPr/>
          <p:nvPr/>
        </p:nvGrpSpPr>
        <p:grpSpPr>
          <a:xfrm>
            <a:off x="552160" y="2100786"/>
            <a:ext cx="3268984" cy="2493600"/>
            <a:chOff x="664631" y="2272960"/>
            <a:chExt cx="3268984" cy="2493600"/>
          </a:xfrm>
        </p:grpSpPr>
        <p:grpSp>
          <p:nvGrpSpPr>
            <p:cNvPr id="19" name="Group 18">
              <a:extLst>
                <a:ext uri="{FF2B5EF4-FFF2-40B4-BE49-F238E27FC236}">
                  <a16:creationId xmlns:a16="http://schemas.microsoft.com/office/drawing/2014/main" id="{C884ACD0-5C54-C539-0296-E03061E074C6}"/>
                </a:ext>
              </a:extLst>
            </p:cNvPr>
            <p:cNvGrpSpPr/>
            <p:nvPr/>
          </p:nvGrpSpPr>
          <p:grpSpPr>
            <a:xfrm>
              <a:off x="1331808" y="2272960"/>
              <a:ext cx="1934629" cy="974801"/>
              <a:chOff x="861204" y="2274228"/>
              <a:chExt cx="1934629" cy="974801"/>
            </a:xfrm>
          </p:grpSpPr>
          <p:sp>
            <p:nvSpPr>
              <p:cNvPr id="6" name="N°1">
                <a:extLst>
                  <a:ext uri="{FF2B5EF4-FFF2-40B4-BE49-F238E27FC236}">
                    <a16:creationId xmlns:a16="http://schemas.microsoft.com/office/drawing/2014/main" id="{069C1E61-84F8-00A5-1626-23CCE3EC051A}"/>
                  </a:ext>
                </a:extLst>
              </p:cNvPr>
              <p:cNvSpPr/>
              <p:nvPr/>
            </p:nvSpPr>
            <p:spPr>
              <a:xfrm>
                <a:off x="1538495"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1</a:t>
                </a:r>
              </a:p>
            </p:txBody>
          </p:sp>
          <p:sp>
            <p:nvSpPr>
              <p:cNvPr id="7" name="ZoneTexte 4">
                <a:extLst>
                  <a:ext uri="{FF2B5EF4-FFF2-40B4-BE49-F238E27FC236}">
                    <a16:creationId xmlns:a16="http://schemas.microsoft.com/office/drawing/2014/main" id="{B13CBE4A-0D0D-AB3F-A727-AAEB7AB62447}"/>
                  </a:ext>
                </a:extLst>
              </p:cNvPr>
              <p:cNvSpPr txBox="1"/>
              <p:nvPr/>
            </p:nvSpPr>
            <p:spPr>
              <a:xfrm>
                <a:off x="861204" y="2848919"/>
                <a:ext cx="1934629"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Експертиза</a:t>
                </a: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0" name="TextBox 19">
              <a:extLst>
                <a:ext uri="{FF2B5EF4-FFF2-40B4-BE49-F238E27FC236}">
                  <a16:creationId xmlns:a16="http://schemas.microsoft.com/office/drawing/2014/main" id="{98FBFE57-8C1D-F139-18A2-3CAB3361B77C}"/>
                </a:ext>
              </a:extLst>
            </p:cNvPr>
            <p:cNvSpPr txBox="1"/>
            <p:nvPr/>
          </p:nvSpPr>
          <p:spPr>
            <a:xfrm>
              <a:off x="664631" y="3427732"/>
              <a:ext cx="3268984" cy="1338828"/>
            </a:xfrm>
            <a:prstGeom prst="rect">
              <a:avLst/>
            </a:prstGeom>
            <a:noFill/>
          </p:spPr>
          <p:txBody>
            <a:bodyPr wrap="square" rtlCol="0">
              <a:spAutoFit/>
            </a:bodyPr>
            <a:lstStyle/>
            <a:p>
              <a:pPr algn="just">
                <a:lnSpc>
                  <a:spcPct val="90000"/>
                </a:lnSpc>
                <a:spcBef>
                  <a:spcPts val="600"/>
                </a:spcBef>
                <a:spcAft>
                  <a:spcPts val="600"/>
                </a:spcAft>
              </a:pP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a:t>
              </a:r>
              <a:r>
                <a:rPr lang="en-US" b="1" dirty="0">
                  <a:solidFill>
                    <a:srgbClr val="0C114D"/>
                  </a:solidFill>
                  <a:latin typeface="Ubuntu" panose="020B0504030602030204" pitchFamily="34" charset="0"/>
                  <a:ea typeface="Tahoma" panose="020B0604030504040204" pitchFamily="34" charset="0"/>
                  <a:cs typeface="Tahoma" panose="020B0604030504040204" pitchFamily="34" charset="0"/>
                </a:rPr>
                <a:t>e</a:t>
              </a:r>
              <a:r>
                <a:rPr lang="bg-BG" b="1" dirty="0" err="1">
                  <a:solidFill>
                    <a:srgbClr val="0C114D"/>
                  </a:solidFill>
                  <a:latin typeface="Ubuntu" panose="020B0504030602030204" pitchFamily="34" charset="0"/>
                  <a:ea typeface="Tahoma" panose="020B0604030504040204" pitchFamily="34" charset="0"/>
                  <a:cs typeface="Tahoma" panose="020B0604030504040204" pitchFamily="34" charset="0"/>
                </a:rPr>
                <a:t>ксперти</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 определени от Секретариата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подкрепя</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т</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градовете, които са обект на преглед, на всяка стъпка от дейността.</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6" name="Group 25">
            <a:extLst>
              <a:ext uri="{FF2B5EF4-FFF2-40B4-BE49-F238E27FC236}">
                <a16:creationId xmlns:a16="http://schemas.microsoft.com/office/drawing/2014/main" id="{905E3884-A4C5-F9A2-2A4F-372CBC99E924}"/>
              </a:ext>
            </a:extLst>
          </p:cNvPr>
          <p:cNvGrpSpPr/>
          <p:nvPr/>
        </p:nvGrpSpPr>
        <p:grpSpPr>
          <a:xfrm>
            <a:off x="4233685" y="2100786"/>
            <a:ext cx="3572229" cy="3144818"/>
            <a:chOff x="4214386" y="2274228"/>
            <a:chExt cx="3572229" cy="3144818"/>
          </a:xfrm>
        </p:grpSpPr>
        <p:grpSp>
          <p:nvGrpSpPr>
            <p:cNvPr id="18" name="Group 17">
              <a:extLst>
                <a:ext uri="{FF2B5EF4-FFF2-40B4-BE49-F238E27FC236}">
                  <a16:creationId xmlns:a16="http://schemas.microsoft.com/office/drawing/2014/main" id="{1784CBC6-A051-ED71-1758-D4D6241D1316}"/>
                </a:ext>
              </a:extLst>
            </p:cNvPr>
            <p:cNvGrpSpPr/>
            <p:nvPr/>
          </p:nvGrpSpPr>
          <p:grpSpPr>
            <a:xfrm>
              <a:off x="5238500" y="2274228"/>
              <a:ext cx="1524000" cy="973533"/>
              <a:chOff x="4118576" y="2274228"/>
              <a:chExt cx="1524000" cy="973533"/>
            </a:xfrm>
          </p:grpSpPr>
          <p:sp>
            <p:nvSpPr>
              <p:cNvPr id="11" name="N°1">
                <a:extLst>
                  <a:ext uri="{FF2B5EF4-FFF2-40B4-BE49-F238E27FC236}">
                    <a16:creationId xmlns:a16="http://schemas.microsoft.com/office/drawing/2014/main" id="{FC80914E-9468-3CE7-240F-D005795E989C}"/>
                  </a:ext>
                </a:extLst>
              </p:cNvPr>
              <p:cNvSpPr/>
              <p:nvPr/>
            </p:nvSpPr>
            <p:spPr>
              <a:xfrm>
                <a:off x="4647951" y="2274228"/>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2</a:t>
                </a:r>
              </a:p>
            </p:txBody>
          </p:sp>
          <p:sp>
            <p:nvSpPr>
              <p:cNvPr id="12" name="ZoneTexte 4">
                <a:extLst>
                  <a:ext uri="{FF2B5EF4-FFF2-40B4-BE49-F238E27FC236}">
                    <a16:creationId xmlns:a16="http://schemas.microsoft.com/office/drawing/2014/main" id="{45391BFB-470B-8F89-2993-824393A103E9}"/>
                  </a:ext>
                </a:extLst>
              </p:cNvPr>
              <p:cNvSpPr txBox="1"/>
              <p:nvPr/>
            </p:nvSpPr>
            <p:spPr>
              <a:xfrm>
                <a:off x="4118576" y="2847651"/>
                <a:ext cx="1524000"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Логистика</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1" name="TextBox 20">
              <a:extLst>
                <a:ext uri="{FF2B5EF4-FFF2-40B4-BE49-F238E27FC236}">
                  <a16:creationId xmlns:a16="http://schemas.microsoft.com/office/drawing/2014/main" id="{F5C7C532-E597-9D7E-4EF7-5E2300D5FC00}"/>
                </a:ext>
              </a:extLst>
            </p:cNvPr>
            <p:cNvSpPr txBox="1"/>
            <p:nvPr/>
          </p:nvSpPr>
          <p:spPr>
            <a:xfrm>
              <a:off x="4214386" y="3427732"/>
              <a:ext cx="3572229" cy="1991314"/>
            </a:xfrm>
            <a:prstGeom prst="rect">
              <a:avLst/>
            </a:prstGeom>
            <a:noFill/>
          </p:spPr>
          <p:txBody>
            <a:bodyPr wrap="square" rtlCol="0">
              <a:spAutoFit/>
            </a:bodyPr>
            <a:lstStyle/>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градове-домакини: </a:t>
              </a:r>
              <a:r>
                <a:rPr lang="en-US" dirty="0">
                  <a:solidFill>
                    <a:srgbClr val="0C114D"/>
                  </a:solidFill>
                  <a:latin typeface="Ubuntu" panose="020B0504030602030204" pitchFamily="34" charset="0"/>
                  <a:ea typeface="Tahoma" panose="020B0604030504040204" pitchFamily="34" charset="0"/>
                  <a:cs typeface="Tahoma" panose="020B0604030504040204" pitchFamily="34" charset="0"/>
                </a:rPr>
                <a:t>EUI se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грижи</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за цялата организация и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покрива</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всички разходи!</a:t>
              </a:r>
            </a:p>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Участниците:</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предплащат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пътуването</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си и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настаняването</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id="{1B16B3F8-64AB-B3CF-1A5D-3CE8C8114D30}"/>
              </a:ext>
            </a:extLst>
          </p:cNvPr>
          <p:cNvGrpSpPr/>
          <p:nvPr/>
        </p:nvGrpSpPr>
        <p:grpSpPr>
          <a:xfrm>
            <a:off x="8218455" y="2100786"/>
            <a:ext cx="3572229" cy="5078666"/>
            <a:chOff x="8403871" y="2202429"/>
            <a:chExt cx="3572229" cy="5078666"/>
          </a:xfrm>
        </p:grpSpPr>
        <p:grpSp>
          <p:nvGrpSpPr>
            <p:cNvPr id="17" name="Group 16">
              <a:extLst>
                <a:ext uri="{FF2B5EF4-FFF2-40B4-BE49-F238E27FC236}">
                  <a16:creationId xmlns:a16="http://schemas.microsoft.com/office/drawing/2014/main" id="{B89AC929-5335-E14E-3AC0-F91CE99463AC}"/>
                </a:ext>
              </a:extLst>
            </p:cNvPr>
            <p:cNvGrpSpPr/>
            <p:nvPr/>
          </p:nvGrpSpPr>
          <p:grpSpPr>
            <a:xfrm>
              <a:off x="8923128" y="2202429"/>
              <a:ext cx="2261482" cy="1045332"/>
              <a:chOff x="6703035" y="2202429"/>
              <a:chExt cx="2261482" cy="1045332"/>
            </a:xfrm>
          </p:grpSpPr>
          <p:sp>
            <p:nvSpPr>
              <p:cNvPr id="14" name="N°1">
                <a:extLst>
                  <a:ext uri="{FF2B5EF4-FFF2-40B4-BE49-F238E27FC236}">
                    <a16:creationId xmlns:a16="http://schemas.microsoft.com/office/drawing/2014/main" id="{3447E0FB-11F4-C91C-58CC-AB9371B48569}"/>
                  </a:ext>
                </a:extLst>
              </p:cNvPr>
              <p:cNvSpPr/>
              <p:nvPr/>
            </p:nvSpPr>
            <p:spPr>
              <a:xfrm>
                <a:off x="7601151" y="2202429"/>
                <a:ext cx="465251" cy="46525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latin typeface="Ubuntu" panose="020B0504030602030204" pitchFamily="34" charset="0"/>
                    <a:ea typeface="Tahoma" panose="020B0604030504040204" pitchFamily="34" charset="0"/>
                    <a:cs typeface="Tahoma" panose="020B0604030504040204" pitchFamily="34" charset="0"/>
                  </a:rPr>
                  <a:t>3</a:t>
                </a:r>
              </a:p>
            </p:txBody>
          </p:sp>
          <p:sp>
            <p:nvSpPr>
              <p:cNvPr id="15" name="ZoneTexte 4">
                <a:extLst>
                  <a:ext uri="{FF2B5EF4-FFF2-40B4-BE49-F238E27FC236}">
                    <a16:creationId xmlns:a16="http://schemas.microsoft.com/office/drawing/2014/main" id="{02F6E68A-ED60-093E-38D0-C147B1DC8CA5}"/>
                  </a:ext>
                </a:extLst>
              </p:cNvPr>
              <p:cNvSpPr txBox="1"/>
              <p:nvPr/>
            </p:nvSpPr>
            <p:spPr>
              <a:xfrm>
                <a:off x="6703035" y="2847651"/>
                <a:ext cx="2261482" cy="400110"/>
              </a:xfrm>
              <a:prstGeom prst="rect">
                <a:avLst/>
              </a:prstGeom>
              <a:noFill/>
            </p:spPr>
            <p:txBody>
              <a:bodyPr wrap="square" rtlCol="0">
                <a:spAutoFit/>
              </a:bodyPr>
              <a:lstStyle/>
              <a:p>
                <a:pPr algn="ctr"/>
                <a:r>
                  <a:rPr lang="bg-BG" sz="2000" b="1" dirty="0">
                    <a:solidFill>
                      <a:schemeClr val="accent2"/>
                    </a:solidFill>
                    <a:latin typeface="Ubuntu" panose="020B0504030602030204" pitchFamily="34" charset="0"/>
                    <a:ea typeface="Tahoma" panose="020B0604030504040204" pitchFamily="34" charset="0"/>
                    <a:cs typeface="Tahoma" panose="020B0604030504040204" pitchFamily="34" charset="0"/>
                  </a:rPr>
                  <a:t>Финансиране</a:t>
                </a:r>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  </a:t>
                </a:r>
                <a:endParaRPr lang="fr-FR" sz="2000" b="1" dirty="0">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2" name="TextBox 21">
              <a:extLst>
                <a:ext uri="{FF2B5EF4-FFF2-40B4-BE49-F238E27FC236}">
                  <a16:creationId xmlns:a16="http://schemas.microsoft.com/office/drawing/2014/main" id="{07C3911F-4753-FC23-B5AE-42E37A8B3D0B}"/>
                </a:ext>
              </a:extLst>
            </p:cNvPr>
            <p:cNvSpPr txBox="1"/>
            <p:nvPr/>
          </p:nvSpPr>
          <p:spPr>
            <a:xfrm>
              <a:off x="8403871" y="3427732"/>
              <a:ext cx="3572229" cy="3853363"/>
            </a:xfrm>
            <a:prstGeom prst="rect">
              <a:avLst/>
            </a:prstGeom>
            <a:noFill/>
          </p:spPr>
          <p:txBody>
            <a:bodyPr wrap="square" rtlCol="0">
              <a:spAutoFit/>
            </a:bodyPr>
            <a:lstStyle/>
            <a:p>
              <a:pPr algn="just">
                <a:lnSpc>
                  <a:spcPct val="90000"/>
                </a:lnSpc>
                <a:spcBef>
                  <a:spcPts val="600"/>
                </a:spcBef>
                <a:spcAft>
                  <a:spcPts val="600"/>
                </a:spcAft>
              </a:pP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Възстановяване</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на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разходи</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за транспорт,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настаняване</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хонорар</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endParaRPr lang="bg-BG"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Възстановяват се след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проявата</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a:t>
              </a:r>
              <a:endParaRPr lang="bg-BG"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Въз основа на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стандартизирани разходи</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За до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4 </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ако сте град под </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преглед</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ru-RU" b="1" dirty="0">
                  <a:solidFill>
                    <a:srgbClr val="0C114D"/>
                  </a:solidFill>
                  <a:latin typeface="Ubuntu" panose="020B0504030602030204" pitchFamily="34" charset="0"/>
                  <a:ea typeface="Tahoma" panose="020B0604030504040204" pitchFamily="34" charset="0"/>
                  <a:cs typeface="Tahoma" panose="020B0604030504040204" pitchFamily="34" charset="0"/>
                </a:rPr>
                <a:t>6</a:t>
              </a:r>
              <a:r>
                <a:rPr lang="ru-RU" dirty="0">
                  <a:solidFill>
                    <a:srgbClr val="0C114D"/>
                  </a:solidFill>
                  <a:latin typeface="Ubuntu" panose="020B0504030602030204" pitchFamily="34" charset="0"/>
                  <a:ea typeface="Tahoma" panose="020B0604030504040204" pitchFamily="34" charset="0"/>
                  <a:cs typeface="Tahoma" panose="020B0604030504040204" pitchFamily="34" charset="0"/>
                </a:rPr>
                <a:t> град-</a:t>
              </a:r>
              <a:r>
                <a:rPr lang="ru-RU" dirty="0" err="1">
                  <a:solidFill>
                    <a:srgbClr val="0C114D"/>
                  </a:solidFill>
                  <a:latin typeface="Ubuntu" panose="020B0504030602030204" pitchFamily="34" charset="0"/>
                  <a:ea typeface="Tahoma" panose="020B0604030504040204" pitchFamily="34" charset="0"/>
                  <a:cs typeface="Tahoma" panose="020B0604030504040204" pitchFamily="34" charset="0"/>
                </a:rPr>
                <a:t>домакин</a:t>
              </a:r>
              <a:endParaRPr lang="ru-RU"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За до </a:t>
              </a:r>
              <a:r>
                <a:rPr lang="en-GB" b="1" dirty="0">
                  <a:solidFill>
                    <a:srgbClr val="0C114D"/>
                  </a:solidFill>
                  <a:latin typeface="Ubuntu" panose="020B0504030602030204" pitchFamily="34" charset="0"/>
                  <a:ea typeface="Tahoma" panose="020B0604030504040204" pitchFamily="34" charset="0"/>
                  <a:cs typeface="Tahoma" panose="020B0604030504040204" pitchFamily="34" charset="0"/>
                </a:rPr>
                <a:t>2 </a:t>
              </a:r>
              <a:r>
                <a:rPr lang="bg-BG" b="1" dirty="0">
                  <a:solidFill>
                    <a:srgbClr val="0C114D"/>
                  </a:solidFill>
                  <a:latin typeface="Ubuntu" panose="020B0504030602030204" pitchFamily="34" charset="0"/>
                  <a:ea typeface="Tahoma" panose="020B0604030504040204" pitchFamily="34" charset="0"/>
                  <a:cs typeface="Tahoma" panose="020B0604030504040204" pitchFamily="34" charset="0"/>
                </a:rPr>
                <a:t>човека</a:t>
              </a:r>
              <a:r>
                <a:rPr lang="en-GB" dirty="0">
                  <a:solidFill>
                    <a:srgbClr val="0C114D"/>
                  </a:solidFill>
                  <a:latin typeface="Ubuntu" panose="020B0504030602030204" pitchFamily="34" charset="0"/>
                  <a:ea typeface="Tahoma" panose="020B0604030504040204" pitchFamily="34" charset="0"/>
                  <a:cs typeface="Tahoma" panose="020B0604030504040204" pitchFamily="34" charset="0"/>
                </a:rPr>
                <a:t>, </a:t>
              </a:r>
              <a:r>
                <a:rPr lang="bg-BG" dirty="0">
                  <a:solidFill>
                    <a:srgbClr val="0C114D"/>
                  </a:solidFill>
                  <a:latin typeface="Ubuntu" panose="020B0504030602030204" pitchFamily="34" charset="0"/>
                  <a:ea typeface="Tahoma" panose="020B0604030504040204" pitchFamily="34" charset="0"/>
                  <a:cs typeface="Tahoma" panose="020B0604030504040204" pitchFamily="34" charset="0"/>
                </a:rPr>
                <a:t>ако сте рецензент</a:t>
              </a: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a:p>
              <a:pPr marL="285750" indent="-285750" algn="just">
                <a:lnSpc>
                  <a:spcPct val="90000"/>
                </a:lnSpc>
                <a:spcBef>
                  <a:spcPts val="600"/>
                </a:spcBef>
                <a:spcAft>
                  <a:spcPts val="600"/>
                </a:spcAft>
                <a:buBlip>
                  <a:blip r:embed="rId3"/>
                </a:buBlip>
              </a:pPr>
              <a:endParaRPr lang="en-GB" dirty="0">
                <a:solidFill>
                  <a:srgbClr val="0C114D"/>
                </a:solidFill>
                <a:latin typeface="Ubuntu" panose="020B0504030602030204" pitchFamily="34" charset="0"/>
                <a:ea typeface="Tahoma" panose="020B0604030504040204" pitchFamily="34" charset="0"/>
                <a:cs typeface="Tahoma" panose="020B0604030504040204" pitchFamily="34" charset="0"/>
              </a:endParaRPr>
            </a:p>
          </p:txBody>
        </p:sp>
      </p:grpSp>
      <p:sp>
        <p:nvSpPr>
          <p:cNvPr id="24" name="Title 1">
            <a:extLst>
              <a:ext uri="{FF2B5EF4-FFF2-40B4-BE49-F238E27FC236}">
                <a16:creationId xmlns:a16="http://schemas.microsoft.com/office/drawing/2014/main" id="{E7BF27CE-3F35-787B-206D-1591864E2792}"/>
              </a:ext>
            </a:extLst>
          </p:cNvPr>
          <p:cNvSpPr txBox="1">
            <a:spLocks/>
          </p:cNvSpPr>
          <p:nvPr/>
        </p:nvSpPr>
        <p:spPr>
          <a:xfrm>
            <a:off x="838200" y="365125"/>
            <a:ext cx="9677400"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ru-RU" sz="3600" dirty="0">
                <a:solidFill>
                  <a:srgbClr val="1CAF96"/>
                </a:solidFill>
                <a:latin typeface="Ubuntu" panose="020B0504030602030204" pitchFamily="34" charset="0"/>
              </a:rPr>
              <a:t>Видове </a:t>
            </a:r>
            <a:r>
              <a:rPr lang="ru-RU" sz="3600" dirty="0" err="1">
                <a:solidFill>
                  <a:srgbClr val="1CAF96"/>
                </a:solidFill>
                <a:latin typeface="Ubuntu" panose="020B0504030602030204" pitchFamily="34" charset="0"/>
              </a:rPr>
              <a:t>подкрепа</a:t>
            </a:r>
            <a:r>
              <a:rPr lang="ru-RU" sz="3600" dirty="0">
                <a:solidFill>
                  <a:srgbClr val="1CAF96"/>
                </a:solidFill>
                <a:latin typeface="Ubuntu" panose="020B0504030602030204" pitchFamily="34" charset="0"/>
              </a:rPr>
              <a:t> </a:t>
            </a:r>
            <a:endParaRPr kumimoji="0" lang="en-US" sz="3600" b="1" i="0" u="none" strike="noStrike" kern="1200" cap="none" spc="0" normalizeH="0" baseline="0" noProof="0" dirty="0">
              <a:ln>
                <a:noFill/>
              </a:ln>
              <a:solidFill>
                <a:srgbClr val="1CAF96"/>
              </a:solidFill>
              <a:effectLst/>
              <a:uLnTx/>
              <a:uFillTx/>
              <a:latin typeface="Tahoma"/>
              <a:ea typeface="+mj-ea"/>
              <a:cs typeface="+mj-cs"/>
            </a:endParaRPr>
          </a:p>
        </p:txBody>
      </p:sp>
      <p:pic>
        <p:nvPicPr>
          <p:cNvPr id="2" name="Picture 1">
            <a:extLst>
              <a:ext uri="{FF2B5EF4-FFF2-40B4-BE49-F238E27FC236}">
                <a16:creationId xmlns:a16="http://schemas.microsoft.com/office/drawing/2014/main" id="{864F5F42-1855-9E9E-DB8F-F5B70CCD1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377896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AC6BD-8899-FB55-5548-0C26F6B09949}"/>
              </a:ext>
            </a:extLst>
          </p:cNvPr>
          <p:cNvSpPr txBox="1"/>
          <p:nvPr/>
        </p:nvSpPr>
        <p:spPr>
          <a:xfrm>
            <a:off x="838199" y="1289124"/>
            <a:ext cx="10363200" cy="4985980"/>
          </a:xfrm>
          <a:prstGeom prst="rect">
            <a:avLst/>
          </a:prstGeom>
          <a:noFill/>
        </p:spPr>
        <p:txBody>
          <a:bodyPr wrap="square">
            <a:spAutoFit/>
          </a:bodyPr>
          <a:lstStyle/>
          <a:p>
            <a:r>
              <a:rPr lang="bg-BG" b="1" dirty="0">
                <a:solidFill>
                  <a:srgbClr val="002060"/>
                </a:solidFill>
              </a:rPr>
              <a:t>За градовете под преглед:</a:t>
            </a:r>
          </a:p>
          <a:p>
            <a:pPr algn="just"/>
            <a:r>
              <a:rPr lang="ru-RU" sz="2000" dirty="0" err="1">
                <a:solidFill>
                  <a:srgbClr val="002060"/>
                </a:solidFill>
              </a:rPr>
              <a:t>Структуриран</a:t>
            </a:r>
            <a:r>
              <a:rPr lang="ru-RU" sz="2000" dirty="0">
                <a:solidFill>
                  <a:srgbClr val="002060"/>
                </a:solidFill>
              </a:rPr>
              <a:t> </a:t>
            </a:r>
            <a:r>
              <a:rPr lang="ru-RU" sz="2000" dirty="0" err="1">
                <a:solidFill>
                  <a:srgbClr val="002060"/>
                </a:solidFill>
              </a:rPr>
              <a:t>процес</a:t>
            </a:r>
            <a:r>
              <a:rPr lang="ru-RU" sz="2000" dirty="0">
                <a:solidFill>
                  <a:srgbClr val="002060"/>
                </a:solidFill>
              </a:rPr>
              <a:t> на самооценка, </a:t>
            </a:r>
            <a:r>
              <a:rPr lang="ru-RU" sz="2000" dirty="0" err="1">
                <a:solidFill>
                  <a:srgbClr val="002060"/>
                </a:solidFill>
              </a:rPr>
              <a:t>изграден</a:t>
            </a:r>
            <a:r>
              <a:rPr lang="ru-RU" sz="2000" dirty="0">
                <a:solidFill>
                  <a:srgbClr val="002060"/>
                </a:solidFill>
              </a:rPr>
              <a:t> около инструмента</a:t>
            </a:r>
            <a:r>
              <a:rPr lang="en-US" sz="2000" dirty="0">
                <a:solidFill>
                  <a:srgbClr val="002060"/>
                </a:solidFill>
              </a:rPr>
              <a:t> </a:t>
            </a:r>
            <a:r>
              <a:rPr lang="en-US" sz="2000" dirty="0">
                <a:solidFill>
                  <a:srgbClr val="002060"/>
                </a:solidFill>
                <a:hlinkClick r:id="rId3"/>
              </a:rPr>
              <a:t>SAT4SUD</a:t>
            </a:r>
            <a:r>
              <a:rPr lang="ru-RU" sz="2000" dirty="0">
                <a:solidFill>
                  <a:srgbClr val="002060"/>
                </a:solidFill>
              </a:rPr>
              <a:t>, </a:t>
            </a:r>
            <a:r>
              <a:rPr lang="ru-RU" sz="2000" dirty="0" err="1">
                <a:solidFill>
                  <a:srgbClr val="002060"/>
                </a:solidFill>
              </a:rPr>
              <a:t>разработен</a:t>
            </a:r>
            <a:r>
              <a:rPr lang="ru-RU" sz="2000" dirty="0">
                <a:solidFill>
                  <a:srgbClr val="002060"/>
                </a:solidFill>
              </a:rPr>
              <a:t> от </a:t>
            </a:r>
            <a:r>
              <a:rPr lang="ru-RU" sz="2000" dirty="0" err="1">
                <a:solidFill>
                  <a:srgbClr val="002060"/>
                </a:solidFill>
              </a:rPr>
              <a:t>Съвместния</a:t>
            </a:r>
            <a:r>
              <a:rPr lang="ru-RU" sz="2000" dirty="0">
                <a:solidFill>
                  <a:srgbClr val="002060"/>
                </a:solidFill>
              </a:rPr>
              <a:t> </a:t>
            </a:r>
            <a:r>
              <a:rPr lang="ru-RU" sz="2000" dirty="0" err="1">
                <a:solidFill>
                  <a:srgbClr val="002060"/>
                </a:solidFill>
              </a:rPr>
              <a:t>изследователски</a:t>
            </a:r>
            <a:r>
              <a:rPr lang="ru-RU" sz="2000" dirty="0">
                <a:solidFill>
                  <a:srgbClr val="002060"/>
                </a:solidFill>
              </a:rPr>
              <a:t> </a:t>
            </a:r>
            <a:r>
              <a:rPr lang="ru-RU" sz="2000" dirty="0" err="1">
                <a:solidFill>
                  <a:srgbClr val="002060"/>
                </a:solidFill>
              </a:rPr>
              <a:t>център</a:t>
            </a:r>
            <a:r>
              <a:rPr lang="ru-RU" sz="2000" dirty="0">
                <a:solidFill>
                  <a:srgbClr val="002060"/>
                </a:solidFill>
              </a:rPr>
              <a:t> на </a:t>
            </a:r>
            <a:r>
              <a:rPr lang="ru-RU" sz="2000" dirty="0" err="1">
                <a:solidFill>
                  <a:srgbClr val="002060"/>
                </a:solidFill>
              </a:rPr>
              <a:t>Европейската</a:t>
            </a:r>
            <a:r>
              <a:rPr lang="ru-RU" sz="2000" dirty="0">
                <a:solidFill>
                  <a:srgbClr val="002060"/>
                </a:solidFill>
              </a:rPr>
              <a:t> </a:t>
            </a:r>
            <a:r>
              <a:rPr lang="ru-RU" sz="2000" dirty="0" err="1">
                <a:solidFill>
                  <a:srgbClr val="002060"/>
                </a:solidFill>
              </a:rPr>
              <a:t>комисия</a:t>
            </a:r>
            <a:r>
              <a:rPr lang="ru-RU" sz="2000" dirty="0">
                <a:solidFill>
                  <a:srgbClr val="002060"/>
                </a:solidFill>
              </a:rPr>
              <a:t>.</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err="1">
                <a:solidFill>
                  <a:srgbClr val="002060"/>
                </a:solidFill>
              </a:rPr>
              <a:t>Идентифициране</a:t>
            </a:r>
            <a:r>
              <a:rPr lang="ru-RU" sz="2000" dirty="0">
                <a:solidFill>
                  <a:srgbClr val="002060"/>
                </a:solidFill>
              </a:rPr>
              <a:t> на </a:t>
            </a:r>
            <a:r>
              <a:rPr lang="ru-RU" sz="2000" dirty="0" err="1">
                <a:solidFill>
                  <a:srgbClr val="002060"/>
                </a:solidFill>
              </a:rPr>
              <a:t>специфични</a:t>
            </a:r>
            <a:r>
              <a:rPr lang="ru-RU" sz="2000" dirty="0">
                <a:solidFill>
                  <a:srgbClr val="002060"/>
                </a:solidFill>
              </a:rPr>
              <a:t> </a:t>
            </a:r>
            <a:r>
              <a:rPr lang="ru-RU" sz="2000" dirty="0" err="1">
                <a:solidFill>
                  <a:srgbClr val="002060"/>
                </a:solidFill>
              </a:rPr>
              <a:t>нужди</a:t>
            </a:r>
            <a:r>
              <a:rPr lang="ru-RU" sz="2000" dirty="0">
                <a:solidFill>
                  <a:srgbClr val="002060"/>
                </a:solidFill>
              </a:rPr>
              <a:t> при </a:t>
            </a:r>
            <a:r>
              <a:rPr lang="ru-RU" sz="2000" dirty="0" err="1">
                <a:solidFill>
                  <a:srgbClr val="002060"/>
                </a:solidFill>
              </a:rPr>
              <a:t>разработването</a:t>
            </a:r>
            <a:r>
              <a:rPr lang="ru-RU" sz="2000" dirty="0">
                <a:solidFill>
                  <a:srgbClr val="002060"/>
                </a:solidFill>
              </a:rPr>
              <a:t>, </a:t>
            </a:r>
            <a:r>
              <a:rPr lang="ru-RU" sz="2000" dirty="0" err="1">
                <a:solidFill>
                  <a:srgbClr val="002060"/>
                </a:solidFill>
              </a:rPr>
              <a:t>прилагането</a:t>
            </a:r>
            <a:r>
              <a:rPr lang="ru-RU" sz="2000" dirty="0">
                <a:solidFill>
                  <a:srgbClr val="002060"/>
                </a:solidFill>
              </a:rPr>
              <a:t> или мониторинга на ПИРО, </a:t>
            </a:r>
            <a:r>
              <a:rPr lang="ru-RU" sz="2000" dirty="0" err="1">
                <a:solidFill>
                  <a:srgbClr val="002060"/>
                </a:solidFill>
              </a:rPr>
              <a:t>които</a:t>
            </a:r>
            <a:r>
              <a:rPr lang="ru-RU" sz="2000" dirty="0">
                <a:solidFill>
                  <a:srgbClr val="002060"/>
                </a:solidFill>
              </a:rPr>
              <a:t> след </a:t>
            </a:r>
            <a:r>
              <a:rPr lang="ru-RU" sz="2000" dirty="0" err="1">
                <a:solidFill>
                  <a:srgbClr val="002060"/>
                </a:solidFill>
              </a:rPr>
              <a:t>това</a:t>
            </a:r>
            <a:r>
              <a:rPr lang="ru-RU" sz="2000" dirty="0">
                <a:solidFill>
                  <a:srgbClr val="002060"/>
                </a:solidFill>
              </a:rPr>
              <a:t> се </a:t>
            </a:r>
            <a:r>
              <a:rPr lang="ru-RU" sz="2000" dirty="0" err="1">
                <a:solidFill>
                  <a:srgbClr val="002060"/>
                </a:solidFill>
              </a:rPr>
              <a:t>разглеждат</a:t>
            </a:r>
            <a:r>
              <a:rPr lang="ru-RU" sz="2000" dirty="0">
                <a:solidFill>
                  <a:srgbClr val="002060"/>
                </a:solidFill>
              </a:rPr>
              <a:t> чрез </a:t>
            </a:r>
            <a:r>
              <a:rPr lang="ru-RU" sz="2000" dirty="0" err="1">
                <a:solidFill>
                  <a:srgbClr val="002060"/>
                </a:solidFill>
              </a:rPr>
              <a:t>насочващи</a:t>
            </a:r>
            <a:r>
              <a:rPr lang="ru-RU" sz="2000" dirty="0">
                <a:solidFill>
                  <a:srgbClr val="002060"/>
                </a:solidFill>
              </a:rPr>
              <a:t> </a:t>
            </a:r>
            <a:r>
              <a:rPr lang="ru-RU" sz="2000" dirty="0" err="1">
                <a:solidFill>
                  <a:srgbClr val="002060"/>
                </a:solidFill>
              </a:rPr>
              <a:t>въпроси</a:t>
            </a:r>
            <a:r>
              <a:rPr lang="ru-RU" sz="2000" dirty="0">
                <a:solidFill>
                  <a:srgbClr val="002060"/>
                </a:solidFill>
              </a:rPr>
              <a:t>.</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a:solidFill>
                  <a:srgbClr val="002060"/>
                </a:solidFill>
              </a:rPr>
              <a:t>Конкретна, </a:t>
            </a:r>
            <a:r>
              <a:rPr lang="ru-RU" sz="2000" dirty="0" err="1">
                <a:solidFill>
                  <a:srgbClr val="002060"/>
                </a:solidFill>
              </a:rPr>
              <a:t>персонализирана</a:t>
            </a:r>
            <a:r>
              <a:rPr lang="ru-RU" sz="2000" dirty="0">
                <a:solidFill>
                  <a:srgbClr val="002060"/>
                </a:solidFill>
              </a:rPr>
              <a:t> обратна </a:t>
            </a:r>
            <a:r>
              <a:rPr lang="ru-RU" sz="2000" dirty="0" err="1">
                <a:solidFill>
                  <a:srgbClr val="002060"/>
                </a:solidFill>
              </a:rPr>
              <a:t>връзка</a:t>
            </a:r>
            <a:r>
              <a:rPr lang="ru-RU" sz="2000" dirty="0">
                <a:solidFill>
                  <a:srgbClr val="002060"/>
                </a:solidFill>
              </a:rPr>
              <a:t>, </a:t>
            </a:r>
            <a:r>
              <a:rPr lang="ru-RU" sz="2000" dirty="0" err="1">
                <a:solidFill>
                  <a:srgbClr val="002060"/>
                </a:solidFill>
              </a:rPr>
              <a:t>добри</a:t>
            </a:r>
            <a:r>
              <a:rPr lang="ru-RU" sz="2000" dirty="0">
                <a:solidFill>
                  <a:srgbClr val="002060"/>
                </a:solidFill>
              </a:rPr>
              <a:t> практики и опит от европейски </a:t>
            </a:r>
            <a:r>
              <a:rPr lang="ru-RU" sz="2000" dirty="0" err="1">
                <a:solidFill>
                  <a:srgbClr val="002060"/>
                </a:solidFill>
              </a:rPr>
              <a:t>партньори</a:t>
            </a:r>
            <a:r>
              <a:rPr lang="ru-RU" sz="2000" dirty="0">
                <a:solidFill>
                  <a:srgbClr val="002060"/>
                </a:solidFill>
              </a:rPr>
              <a:t> за </a:t>
            </a:r>
            <a:r>
              <a:rPr lang="ru-RU" sz="2000" dirty="0" err="1">
                <a:solidFill>
                  <a:srgbClr val="002060"/>
                </a:solidFill>
              </a:rPr>
              <a:t>директно</a:t>
            </a:r>
            <a:r>
              <a:rPr lang="ru-RU" sz="2000" dirty="0">
                <a:solidFill>
                  <a:srgbClr val="002060"/>
                </a:solidFill>
              </a:rPr>
              <a:t> </a:t>
            </a:r>
            <a:r>
              <a:rPr lang="ru-RU" sz="2000" dirty="0" err="1">
                <a:solidFill>
                  <a:srgbClr val="002060"/>
                </a:solidFill>
              </a:rPr>
              <a:t>справяне</a:t>
            </a:r>
            <a:r>
              <a:rPr lang="ru-RU" sz="2000" dirty="0">
                <a:solidFill>
                  <a:srgbClr val="002060"/>
                </a:solidFill>
              </a:rPr>
              <a:t> с трите </a:t>
            </a:r>
            <a:r>
              <a:rPr lang="ru-RU" sz="2000" dirty="0" err="1">
                <a:solidFill>
                  <a:srgbClr val="002060"/>
                </a:solidFill>
              </a:rPr>
              <a:t>предизвикателства</a:t>
            </a:r>
            <a:r>
              <a:rPr lang="en-US" sz="2000" dirty="0">
                <a:solidFill>
                  <a:srgbClr val="002060"/>
                </a:solidFill>
              </a:rPr>
              <a:t>. </a:t>
            </a:r>
            <a:endParaRPr lang="bg-BG" sz="2000" dirty="0">
              <a:solidFill>
                <a:srgbClr val="002060"/>
              </a:solidFill>
            </a:endParaRPr>
          </a:p>
          <a:p>
            <a:pPr marL="285750" indent="-285750" algn="just">
              <a:buFontTx/>
              <a:buChar char="-"/>
            </a:pPr>
            <a:r>
              <a:rPr lang="ru-RU" sz="2000" dirty="0">
                <a:solidFill>
                  <a:srgbClr val="002060"/>
                </a:solidFill>
              </a:rPr>
              <a:t>Постоянна </a:t>
            </a:r>
            <a:r>
              <a:rPr lang="ru-RU" sz="2000" dirty="0" err="1">
                <a:solidFill>
                  <a:srgbClr val="002060"/>
                </a:solidFill>
              </a:rPr>
              <a:t>експертна</a:t>
            </a:r>
            <a:r>
              <a:rPr lang="ru-RU" sz="2000" dirty="0">
                <a:solidFill>
                  <a:srgbClr val="002060"/>
                </a:solidFill>
              </a:rPr>
              <a:t> </a:t>
            </a:r>
            <a:r>
              <a:rPr lang="ru-RU" sz="2000" dirty="0" err="1">
                <a:solidFill>
                  <a:srgbClr val="002060"/>
                </a:solidFill>
              </a:rPr>
              <a:t>подкрепа</a:t>
            </a:r>
            <a:r>
              <a:rPr lang="ru-RU" sz="2000" dirty="0">
                <a:solidFill>
                  <a:srgbClr val="002060"/>
                </a:solidFill>
              </a:rPr>
              <a:t>, </a:t>
            </a:r>
            <a:r>
              <a:rPr lang="ru-RU" sz="2000" dirty="0" err="1">
                <a:solidFill>
                  <a:srgbClr val="002060"/>
                </a:solidFill>
              </a:rPr>
              <a:t>насоки</a:t>
            </a:r>
            <a:r>
              <a:rPr lang="ru-RU" sz="2000" dirty="0">
                <a:solidFill>
                  <a:srgbClr val="002060"/>
                </a:solidFill>
              </a:rPr>
              <a:t> и </a:t>
            </a:r>
            <a:r>
              <a:rPr lang="ru-RU" sz="2000" dirty="0" err="1">
                <a:solidFill>
                  <a:srgbClr val="002060"/>
                </a:solidFill>
              </a:rPr>
              <a:t>съвети</a:t>
            </a:r>
            <a:r>
              <a:rPr lang="ru-RU" sz="2000" dirty="0">
                <a:solidFill>
                  <a:srgbClr val="002060"/>
                </a:solidFill>
              </a:rPr>
              <a:t> от </a:t>
            </a:r>
            <a:r>
              <a:rPr lang="ru-RU" sz="2000" dirty="0" err="1">
                <a:solidFill>
                  <a:srgbClr val="002060"/>
                </a:solidFill>
              </a:rPr>
              <a:t>екипа</a:t>
            </a:r>
            <a:r>
              <a:rPr lang="ru-RU" sz="2000" dirty="0">
                <a:solidFill>
                  <a:srgbClr val="002060"/>
                </a:solidFill>
              </a:rPr>
              <a:t> от </a:t>
            </a:r>
            <a:r>
              <a:rPr lang="ru-RU" sz="2000" dirty="0" err="1">
                <a:solidFill>
                  <a:srgbClr val="002060"/>
                </a:solidFill>
              </a:rPr>
              <a:t>одобрени</a:t>
            </a:r>
            <a:r>
              <a:rPr lang="ru-RU" sz="2000" dirty="0">
                <a:solidFill>
                  <a:srgbClr val="002060"/>
                </a:solidFill>
              </a:rPr>
              <a:t> </a:t>
            </a:r>
            <a:r>
              <a:rPr lang="ru-RU" sz="2000" dirty="0" err="1">
                <a:solidFill>
                  <a:srgbClr val="002060"/>
                </a:solidFill>
              </a:rPr>
              <a:t>експерти</a:t>
            </a:r>
            <a:r>
              <a:rPr lang="ru-RU" sz="2000" dirty="0">
                <a:solidFill>
                  <a:srgbClr val="002060"/>
                </a:solidFill>
              </a:rPr>
              <a:t> на EUI </a:t>
            </a:r>
            <a:r>
              <a:rPr lang="ru-RU" sz="2000" dirty="0" err="1">
                <a:solidFill>
                  <a:srgbClr val="002060"/>
                </a:solidFill>
              </a:rPr>
              <a:t>преди</a:t>
            </a:r>
            <a:r>
              <a:rPr lang="ru-RU" sz="2000" dirty="0">
                <a:solidFill>
                  <a:srgbClr val="002060"/>
                </a:solidFill>
              </a:rPr>
              <a:t>, по </a:t>
            </a:r>
            <a:r>
              <a:rPr lang="ru-RU" sz="2000" dirty="0" err="1">
                <a:solidFill>
                  <a:srgbClr val="002060"/>
                </a:solidFill>
              </a:rPr>
              <a:t>време</a:t>
            </a:r>
            <a:r>
              <a:rPr lang="ru-RU" sz="2000" dirty="0">
                <a:solidFill>
                  <a:srgbClr val="002060"/>
                </a:solidFill>
              </a:rPr>
              <a:t> и след </a:t>
            </a:r>
            <a:r>
              <a:rPr lang="ru-RU" sz="2000" dirty="0" err="1">
                <a:solidFill>
                  <a:srgbClr val="002060"/>
                </a:solidFill>
              </a:rPr>
              <a:t>събитието</a:t>
            </a:r>
            <a:r>
              <a:rPr lang="en-US" sz="2000" dirty="0">
                <a:solidFill>
                  <a:srgbClr val="002060"/>
                </a:solidFill>
              </a:rPr>
              <a:t>. </a:t>
            </a:r>
            <a:endParaRPr lang="bg-BG" sz="2000" dirty="0">
              <a:solidFill>
                <a:srgbClr val="002060"/>
              </a:solidFill>
            </a:endParaRPr>
          </a:p>
          <a:p>
            <a:pPr algn="just"/>
            <a:r>
              <a:rPr lang="bg-BG" sz="2000" b="1" dirty="0">
                <a:solidFill>
                  <a:srgbClr val="002060"/>
                </a:solidFill>
              </a:rPr>
              <a:t>За рецензенти</a:t>
            </a:r>
          </a:p>
          <a:p>
            <a:pPr marL="285750" indent="-285750" algn="just">
              <a:buFontTx/>
              <a:buChar char="-"/>
            </a:pPr>
            <a:r>
              <a:rPr lang="ru-RU" sz="2000" dirty="0" err="1">
                <a:solidFill>
                  <a:srgbClr val="002060"/>
                </a:solidFill>
              </a:rPr>
              <a:t>Рецензентите</a:t>
            </a:r>
            <a:r>
              <a:rPr lang="ru-RU" sz="2000" dirty="0">
                <a:solidFill>
                  <a:srgbClr val="002060"/>
                </a:solidFill>
              </a:rPr>
              <a:t> подкрепят и </a:t>
            </a:r>
            <a:r>
              <a:rPr lang="ru-RU" sz="2000" dirty="0" err="1">
                <a:solidFill>
                  <a:srgbClr val="002060"/>
                </a:solidFill>
              </a:rPr>
              <a:t>вдъхновяват</a:t>
            </a:r>
            <a:r>
              <a:rPr lang="ru-RU" sz="2000" dirty="0">
                <a:solidFill>
                  <a:srgbClr val="002060"/>
                </a:solidFill>
              </a:rPr>
              <a:t> с опита си, но и учат от </a:t>
            </a:r>
            <a:r>
              <a:rPr lang="ru-RU" sz="2000" dirty="0" err="1">
                <a:solidFill>
                  <a:srgbClr val="002060"/>
                </a:solidFill>
              </a:rPr>
              <a:t>другите</a:t>
            </a:r>
            <a:r>
              <a:rPr lang="ru-RU" sz="2000" dirty="0">
                <a:solidFill>
                  <a:srgbClr val="002060"/>
                </a:solidFill>
              </a:rPr>
              <a:t> </a:t>
            </a:r>
            <a:r>
              <a:rPr lang="ru-RU" sz="2000" dirty="0" err="1">
                <a:solidFill>
                  <a:srgbClr val="002060"/>
                </a:solidFill>
              </a:rPr>
              <a:t>градове</a:t>
            </a:r>
            <a:r>
              <a:rPr lang="ru-RU" sz="2000" dirty="0">
                <a:solidFill>
                  <a:srgbClr val="002060"/>
                </a:solidFill>
              </a:rPr>
              <a:t> - </a:t>
            </a:r>
            <a:r>
              <a:rPr lang="ru-RU" sz="2000" dirty="0" err="1">
                <a:solidFill>
                  <a:srgbClr val="002060"/>
                </a:solidFill>
              </a:rPr>
              <a:t>процесът</a:t>
            </a:r>
            <a:r>
              <a:rPr lang="ru-RU" sz="2000" dirty="0">
                <a:solidFill>
                  <a:srgbClr val="002060"/>
                </a:solidFill>
              </a:rPr>
              <a:t> </a:t>
            </a:r>
            <a:r>
              <a:rPr lang="ru-RU" sz="2000" dirty="0" err="1">
                <a:solidFill>
                  <a:srgbClr val="002060"/>
                </a:solidFill>
              </a:rPr>
              <a:t>винаги</a:t>
            </a:r>
            <a:r>
              <a:rPr lang="ru-RU" sz="2000" dirty="0">
                <a:solidFill>
                  <a:srgbClr val="002060"/>
                </a:solidFill>
              </a:rPr>
              <a:t> е </a:t>
            </a:r>
            <a:r>
              <a:rPr lang="ru-RU" sz="2000" dirty="0" err="1">
                <a:solidFill>
                  <a:srgbClr val="002060"/>
                </a:solidFill>
              </a:rPr>
              <a:t>двупосочен</a:t>
            </a:r>
            <a:r>
              <a:rPr lang="en-US" sz="2000" dirty="0">
                <a:solidFill>
                  <a:srgbClr val="002060"/>
                </a:solidFill>
              </a:rPr>
              <a:t>.</a:t>
            </a:r>
            <a:endParaRPr lang="bg-BG" sz="2000" dirty="0">
              <a:solidFill>
                <a:srgbClr val="002060"/>
              </a:solidFill>
            </a:endParaRPr>
          </a:p>
          <a:p>
            <a:pPr marL="285750" indent="-285750" algn="just">
              <a:buFontTx/>
              <a:buChar char="-"/>
            </a:pPr>
            <a:r>
              <a:rPr lang="ru-RU" sz="2000" dirty="0">
                <a:solidFill>
                  <a:srgbClr val="002060"/>
                </a:solidFill>
              </a:rPr>
              <a:t>Чрез </a:t>
            </a:r>
            <a:r>
              <a:rPr lang="ru-RU" sz="2000" dirty="0" err="1">
                <a:solidFill>
                  <a:srgbClr val="002060"/>
                </a:solidFill>
              </a:rPr>
              <a:t>процеса</a:t>
            </a:r>
            <a:r>
              <a:rPr lang="ru-RU" sz="2000" dirty="0">
                <a:solidFill>
                  <a:srgbClr val="002060"/>
                </a:solidFill>
              </a:rPr>
              <a:t> на </a:t>
            </a:r>
            <a:r>
              <a:rPr lang="ru-RU" sz="2000" dirty="0" err="1">
                <a:solidFill>
                  <a:srgbClr val="002060"/>
                </a:solidFill>
              </a:rPr>
              <a:t>споделяне</a:t>
            </a:r>
            <a:r>
              <a:rPr lang="ru-RU" sz="2000" dirty="0">
                <a:solidFill>
                  <a:srgbClr val="002060"/>
                </a:solidFill>
              </a:rPr>
              <a:t> на </a:t>
            </a:r>
            <a:r>
              <a:rPr lang="ru-RU" sz="2000" dirty="0" err="1">
                <a:solidFill>
                  <a:srgbClr val="002060"/>
                </a:solidFill>
              </a:rPr>
              <a:t>собствените</a:t>
            </a:r>
            <a:r>
              <a:rPr lang="ru-RU" sz="2000" dirty="0">
                <a:solidFill>
                  <a:srgbClr val="002060"/>
                </a:solidFill>
              </a:rPr>
              <a:t> си подходи и практики, </a:t>
            </a:r>
            <a:r>
              <a:rPr lang="ru-RU" sz="2000" dirty="0" err="1">
                <a:solidFill>
                  <a:srgbClr val="002060"/>
                </a:solidFill>
              </a:rPr>
              <a:t>рецензентите</a:t>
            </a:r>
            <a:r>
              <a:rPr lang="ru-RU" sz="2000" dirty="0">
                <a:solidFill>
                  <a:srgbClr val="002060"/>
                </a:solidFill>
              </a:rPr>
              <a:t> се </a:t>
            </a:r>
            <a:r>
              <a:rPr lang="ru-RU" sz="2000" dirty="0" err="1">
                <a:solidFill>
                  <a:srgbClr val="002060"/>
                </a:solidFill>
              </a:rPr>
              <a:t>насърчават</a:t>
            </a:r>
            <a:r>
              <a:rPr lang="ru-RU" sz="2000" dirty="0">
                <a:solidFill>
                  <a:srgbClr val="002060"/>
                </a:solidFill>
              </a:rPr>
              <a:t> да </a:t>
            </a:r>
            <a:r>
              <a:rPr lang="ru-RU" sz="2000" dirty="0" err="1">
                <a:solidFill>
                  <a:srgbClr val="002060"/>
                </a:solidFill>
              </a:rPr>
              <a:t>разсъждават</a:t>
            </a:r>
            <a:r>
              <a:rPr lang="ru-RU" sz="2000" dirty="0">
                <a:solidFill>
                  <a:srgbClr val="002060"/>
                </a:solidFill>
              </a:rPr>
              <a:t> критично </a:t>
            </a:r>
            <a:r>
              <a:rPr lang="ru-RU" sz="2000" dirty="0" err="1">
                <a:solidFill>
                  <a:srgbClr val="002060"/>
                </a:solidFill>
              </a:rPr>
              <a:t>върху</a:t>
            </a:r>
            <a:r>
              <a:rPr lang="ru-RU" sz="2000" dirty="0">
                <a:solidFill>
                  <a:srgbClr val="002060"/>
                </a:solidFill>
              </a:rPr>
              <a:t> </a:t>
            </a:r>
            <a:r>
              <a:rPr lang="ru-RU" sz="2000" dirty="0" err="1">
                <a:solidFill>
                  <a:srgbClr val="002060"/>
                </a:solidFill>
              </a:rPr>
              <a:t>собствените</a:t>
            </a:r>
            <a:r>
              <a:rPr lang="ru-RU" sz="2000" dirty="0">
                <a:solidFill>
                  <a:srgbClr val="002060"/>
                </a:solidFill>
              </a:rPr>
              <a:t> си успехи и </a:t>
            </a:r>
            <a:r>
              <a:rPr lang="ru-RU" sz="2000" dirty="0" err="1">
                <a:solidFill>
                  <a:srgbClr val="002060"/>
                </a:solidFill>
              </a:rPr>
              <a:t>оставащите</a:t>
            </a:r>
            <a:r>
              <a:rPr lang="ru-RU" sz="2000" dirty="0">
                <a:solidFill>
                  <a:srgbClr val="002060"/>
                </a:solidFill>
              </a:rPr>
              <a:t> </a:t>
            </a:r>
            <a:r>
              <a:rPr lang="ru-RU" sz="2000" dirty="0" err="1">
                <a:solidFill>
                  <a:srgbClr val="002060"/>
                </a:solidFill>
              </a:rPr>
              <a:t>предизвикателства</a:t>
            </a:r>
            <a:r>
              <a:rPr lang="ru-RU" sz="2000" dirty="0">
                <a:solidFill>
                  <a:srgbClr val="002060"/>
                </a:solidFill>
              </a:rPr>
              <a:t>.</a:t>
            </a:r>
          </a:p>
          <a:p>
            <a:pPr marL="285750" indent="-285750" algn="just">
              <a:buFontTx/>
              <a:buChar char="-"/>
            </a:pPr>
            <a:r>
              <a:rPr lang="ru-RU" sz="2000" dirty="0">
                <a:solidFill>
                  <a:srgbClr val="002060"/>
                </a:solidFill>
              </a:rPr>
              <a:t>EUI </a:t>
            </a:r>
            <a:r>
              <a:rPr lang="ru-RU" sz="2000" dirty="0" err="1">
                <a:solidFill>
                  <a:srgbClr val="002060"/>
                </a:solidFill>
              </a:rPr>
              <a:t>връчва</a:t>
            </a:r>
            <a:r>
              <a:rPr lang="ru-RU" sz="2000" dirty="0">
                <a:solidFill>
                  <a:srgbClr val="002060"/>
                </a:solidFill>
              </a:rPr>
              <a:t> </a:t>
            </a:r>
            <a:r>
              <a:rPr lang="ru-RU" sz="2000" dirty="0" err="1">
                <a:solidFill>
                  <a:srgbClr val="002060"/>
                </a:solidFill>
              </a:rPr>
              <a:t>сертификати</a:t>
            </a:r>
            <a:r>
              <a:rPr lang="ru-RU" sz="2000" dirty="0">
                <a:solidFill>
                  <a:srgbClr val="002060"/>
                </a:solidFill>
              </a:rPr>
              <a:t> на </a:t>
            </a:r>
            <a:r>
              <a:rPr lang="ru-RU" sz="2000" dirty="0" err="1">
                <a:solidFill>
                  <a:srgbClr val="002060"/>
                </a:solidFill>
              </a:rPr>
              <a:t>всеки</a:t>
            </a:r>
            <a:r>
              <a:rPr lang="ru-RU" sz="2000" dirty="0">
                <a:solidFill>
                  <a:srgbClr val="002060"/>
                </a:solidFill>
              </a:rPr>
              <a:t> </a:t>
            </a:r>
            <a:r>
              <a:rPr lang="ru-RU" sz="2000" dirty="0" err="1">
                <a:solidFill>
                  <a:srgbClr val="002060"/>
                </a:solidFill>
              </a:rPr>
              <a:t>експерт</a:t>
            </a:r>
            <a:r>
              <a:rPr lang="ru-RU" sz="2000" dirty="0">
                <a:solidFill>
                  <a:srgbClr val="002060"/>
                </a:solidFill>
              </a:rPr>
              <a:t> след </a:t>
            </a:r>
            <a:r>
              <a:rPr lang="ru-RU" sz="2000" dirty="0" err="1">
                <a:solidFill>
                  <a:srgbClr val="002060"/>
                </a:solidFill>
              </a:rPr>
              <a:t>събитието</a:t>
            </a:r>
            <a:endParaRPr lang="en-US" sz="2000" dirty="0">
              <a:solidFill>
                <a:srgbClr val="002060"/>
              </a:solidFill>
            </a:endParaRPr>
          </a:p>
        </p:txBody>
      </p:sp>
      <p:sp>
        <p:nvSpPr>
          <p:cNvPr id="24" name="Title 1">
            <a:extLst>
              <a:ext uri="{FF2B5EF4-FFF2-40B4-BE49-F238E27FC236}">
                <a16:creationId xmlns:a16="http://schemas.microsoft.com/office/drawing/2014/main" id="{85DCD999-1B04-440D-2E8F-D04144793666}"/>
              </a:ext>
            </a:extLst>
          </p:cNvPr>
          <p:cNvSpPr txBox="1">
            <a:spLocks/>
          </p:cNvSpPr>
          <p:nvPr/>
        </p:nvSpPr>
        <p:spPr>
          <a:xfrm>
            <a:off x="838199" y="365125"/>
            <a:ext cx="10363199" cy="118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lvl="0">
              <a:defRPr/>
            </a:pPr>
            <a:r>
              <a:rPr lang="bg-BG" dirty="0">
                <a:solidFill>
                  <a:srgbClr val="1CAF96"/>
                </a:solidFill>
                <a:latin typeface="Ubuntu" panose="020B0504030602030204" pitchFamily="34" charset="0"/>
              </a:rPr>
              <a:t>Ползите за вас</a:t>
            </a:r>
            <a:endParaRPr kumimoji="0" lang="en-US" b="1" i="0" u="none" strike="noStrike" kern="1200" cap="none" spc="0" normalizeH="0" baseline="0" noProof="0" dirty="0">
              <a:ln>
                <a:noFill/>
              </a:ln>
              <a:solidFill>
                <a:srgbClr val="1CAF96"/>
              </a:solidFill>
              <a:effectLst/>
              <a:uLnTx/>
              <a:uFillTx/>
              <a:latin typeface="Tahoma"/>
              <a:ea typeface="+mj-ea"/>
              <a:cs typeface="+mj-cs"/>
            </a:endParaRPr>
          </a:p>
        </p:txBody>
      </p:sp>
      <p:pic>
        <p:nvPicPr>
          <p:cNvPr id="2" name="Picture 1">
            <a:extLst>
              <a:ext uri="{FF2B5EF4-FFF2-40B4-BE49-F238E27FC236}">
                <a16:creationId xmlns:a16="http://schemas.microsoft.com/office/drawing/2014/main" id="{F9F28D65-97E2-7D2B-05F8-8B50A1BBD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97562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F7DEC2-FF5C-F36E-9F58-1CA14D154568}"/>
              </a:ext>
            </a:extLst>
          </p:cNvPr>
          <p:cNvSpPr>
            <a:spLocks noGrp="1"/>
          </p:cNvSpPr>
          <p:nvPr>
            <p:ph type="title"/>
          </p:nvPr>
        </p:nvSpPr>
        <p:spPr/>
        <p:txBody>
          <a:bodyPr>
            <a:normAutofit/>
          </a:bodyPr>
          <a:lstStyle/>
          <a:p>
            <a:r>
              <a:rPr lang="bg-BG" sz="3400" b="1" dirty="0">
                <a:solidFill>
                  <a:srgbClr val="1CAF96"/>
                </a:solidFill>
                <a:latin typeface="Tahoma" panose="020B0604030504040204" pitchFamily="34" charset="0"/>
                <a:ea typeface="Tahoma" panose="020B0604030504040204" pitchFamily="34" charset="0"/>
                <a:cs typeface="Tahoma" panose="020B0604030504040204" pitchFamily="34" charset="0"/>
              </a:rPr>
              <a:t>Какво е </a:t>
            </a:r>
            <a:r>
              <a:rPr lang="en-US" sz="3400" b="1" dirty="0">
                <a:solidFill>
                  <a:srgbClr val="1CAF96"/>
                </a:solidFill>
                <a:latin typeface="Tahoma" panose="020B0604030504040204" pitchFamily="34" charset="0"/>
                <a:ea typeface="Tahoma" panose="020B0604030504040204" pitchFamily="34" charset="0"/>
                <a:cs typeface="Tahoma" panose="020B0604030504040204" pitchFamily="34" charset="0"/>
              </a:rPr>
              <a:t>City to city exchange?</a:t>
            </a:r>
            <a:endParaRPr lang="en-GB" sz="3400" dirty="0">
              <a:latin typeface="+mn-lt"/>
            </a:endParaRPr>
          </a:p>
        </p:txBody>
      </p:sp>
      <p:sp>
        <p:nvSpPr>
          <p:cNvPr id="4" name="Content Placeholder 3">
            <a:extLst>
              <a:ext uri="{FF2B5EF4-FFF2-40B4-BE49-F238E27FC236}">
                <a16:creationId xmlns:a16="http://schemas.microsoft.com/office/drawing/2014/main" id="{43463871-5C9D-9823-D894-AAB3B915A997}"/>
              </a:ext>
            </a:extLst>
          </p:cNvPr>
          <p:cNvSpPr>
            <a:spLocks noGrp="1"/>
          </p:cNvSpPr>
          <p:nvPr>
            <p:ph idx="1"/>
          </p:nvPr>
        </p:nvSpPr>
        <p:spPr>
          <a:xfrm>
            <a:off x="838200" y="1120739"/>
            <a:ext cx="6413938" cy="4056475"/>
          </a:xfrm>
        </p:spPr>
        <p:txBody>
          <a:bodyPr>
            <a:noAutofit/>
          </a:bodyPr>
          <a:lstStyle/>
          <a:p>
            <a:pPr marL="285750" indent="-285750" algn="just">
              <a:spcBef>
                <a:spcPts val="600"/>
              </a:spcBef>
              <a:spcAft>
                <a:spcPts val="600"/>
              </a:spcAft>
              <a:buBlip>
                <a:blip r:embed="rId3"/>
              </a:buBlip>
            </a:pPr>
            <a:r>
              <a:rPr lang="bg-BG" sz="2000" dirty="0">
                <a:solidFill>
                  <a:srgbClr val="0C114D"/>
                </a:solidFill>
                <a:latin typeface="+mj-lt"/>
                <a:ea typeface="Tahoma" panose="020B0604030504040204" pitchFamily="34" charset="0"/>
                <a:cs typeface="Tahoma" panose="020B0604030504040204" pitchFamily="34" charset="0"/>
              </a:rPr>
              <a:t>Събира заедно град, изправен пред специфичен проблем, свързан с устойчивото градско развитие</a:t>
            </a:r>
            <a:r>
              <a:rPr lang="en-GB" sz="2000" dirty="0">
                <a:solidFill>
                  <a:srgbClr val="0C114D"/>
                </a:solidFill>
                <a:latin typeface="+mj-lt"/>
                <a:ea typeface="Tahoma" panose="020B0604030504040204" pitchFamily="34" charset="0"/>
                <a:cs typeface="Tahoma" panose="020B0604030504040204" pitchFamily="34" charset="0"/>
              </a:rPr>
              <a:t> (‘</a:t>
            </a:r>
            <a:r>
              <a:rPr lang="bg-BG" sz="2000" dirty="0">
                <a:solidFill>
                  <a:srgbClr val="0070C0"/>
                </a:solidFill>
                <a:latin typeface="+mj-lt"/>
                <a:ea typeface="Tahoma" panose="020B0604030504040204" pitchFamily="34" charset="0"/>
                <a:cs typeface="Tahoma" panose="020B0604030504040204" pitchFamily="34" charset="0"/>
              </a:rPr>
              <a:t>кандидат</a:t>
            </a:r>
            <a:r>
              <a:rPr lang="en-GB" sz="2000" dirty="0">
                <a:solidFill>
                  <a:srgbClr val="0C114D"/>
                </a:solidFill>
                <a:latin typeface="+mj-lt"/>
                <a:ea typeface="Tahoma" panose="020B0604030504040204" pitchFamily="34" charset="0"/>
                <a:cs typeface="Tahoma" panose="020B0604030504040204" pitchFamily="34" charset="0"/>
              </a:rPr>
              <a:t>’) </a:t>
            </a:r>
          </a:p>
          <a:p>
            <a:pPr marL="285750" indent="-285750" algn="just">
              <a:spcBef>
                <a:spcPts val="600"/>
              </a:spcBef>
              <a:spcAft>
                <a:spcPts val="600"/>
              </a:spcAft>
              <a:buBlip>
                <a:blip r:embed="rId3"/>
              </a:buBlip>
            </a:pPr>
            <a:r>
              <a:rPr lang="bg-BG" sz="2000" dirty="0">
                <a:solidFill>
                  <a:srgbClr val="0C114D"/>
                </a:solidFill>
                <a:latin typeface="+mj-lt"/>
                <a:ea typeface="Tahoma" panose="020B0604030504040204" pitchFamily="34" charset="0"/>
                <a:cs typeface="Tahoma" panose="020B0604030504040204" pitchFamily="34" charset="0"/>
              </a:rPr>
              <a:t>И още 1-2 града от друга държава членка на ЕС с експертен опит, които да помогнат за справяне с това предизвикателство </a:t>
            </a:r>
            <a:r>
              <a:rPr lang="en-GB" sz="2000" dirty="0">
                <a:solidFill>
                  <a:srgbClr val="0C114D"/>
                </a:solidFill>
                <a:latin typeface="+mj-lt"/>
                <a:ea typeface="Tahoma" panose="020B0604030504040204" pitchFamily="34" charset="0"/>
                <a:cs typeface="Tahoma" panose="020B0604030504040204" pitchFamily="34" charset="0"/>
              </a:rPr>
              <a:t>(‘</a:t>
            </a:r>
            <a:r>
              <a:rPr lang="bg-BG" sz="2000" dirty="0">
                <a:solidFill>
                  <a:srgbClr val="0070C0"/>
                </a:solidFill>
                <a:latin typeface="+mj-lt"/>
                <a:ea typeface="Tahoma" panose="020B0604030504040204" pitchFamily="34" charset="0"/>
                <a:cs typeface="Tahoma" panose="020B0604030504040204" pitchFamily="34" charset="0"/>
              </a:rPr>
              <a:t>партньор</a:t>
            </a:r>
            <a:r>
              <a:rPr lang="en-GB" sz="2000" dirty="0">
                <a:solidFill>
                  <a:srgbClr val="0C114D"/>
                </a:solidFill>
                <a:latin typeface="+mj-lt"/>
                <a:ea typeface="Tahoma" panose="020B0604030504040204" pitchFamily="34" charset="0"/>
                <a:cs typeface="Tahoma" panose="020B0604030504040204" pitchFamily="34" charset="0"/>
              </a:rPr>
              <a:t>’)</a:t>
            </a:r>
            <a:r>
              <a:rPr lang="en-GB" sz="2000" dirty="0">
                <a:latin typeface="+mj-lt"/>
                <a:ea typeface="Tahoma" panose="020B0604030504040204" pitchFamily="34" charset="0"/>
                <a:cs typeface="Tahoma" panose="020B0604030504040204" pitchFamily="34" charset="0"/>
              </a:rPr>
              <a:t> </a:t>
            </a:r>
          </a:p>
          <a:p>
            <a:pPr marL="342900" indent="-342900"/>
            <a:r>
              <a:rPr lang="ru-RU" sz="2000" dirty="0" err="1">
                <a:solidFill>
                  <a:srgbClr val="0C114D"/>
                </a:solidFill>
                <a:latin typeface="+mj-lt"/>
                <a:ea typeface="Tahoma" panose="020B0604030504040204" pitchFamily="34" charset="0"/>
                <a:cs typeface="Tahoma" panose="020B0604030504040204" pitchFamily="34" charset="0"/>
              </a:rPr>
              <a:t>Бързо</a:t>
            </a:r>
            <a:r>
              <a:rPr lang="ru-RU" sz="2000" dirty="0">
                <a:solidFill>
                  <a:srgbClr val="0C114D"/>
                </a:solidFill>
                <a:latin typeface="+mj-lt"/>
                <a:ea typeface="Tahoma" panose="020B0604030504040204" pitchFamily="34" charset="0"/>
                <a:cs typeface="Tahoma" panose="020B0604030504040204" pitchFamily="34" charset="0"/>
              </a:rPr>
              <a:t> и </a:t>
            </a:r>
            <a:r>
              <a:rPr lang="ru-RU" sz="2000" dirty="0" err="1">
                <a:solidFill>
                  <a:srgbClr val="0C114D"/>
                </a:solidFill>
                <a:latin typeface="+mj-lt"/>
                <a:ea typeface="Tahoma" panose="020B0604030504040204" pitchFamily="34" charset="0"/>
                <a:cs typeface="Tahoma" panose="020B0604030504040204" pitchFamily="34" charset="0"/>
              </a:rPr>
              <a:t>лесно</a:t>
            </a:r>
            <a:r>
              <a:rPr lang="ru-RU" sz="2000" dirty="0">
                <a:solidFill>
                  <a:srgbClr val="0C114D"/>
                </a:solidFill>
                <a:latin typeface="+mj-lt"/>
                <a:ea typeface="Tahoma" panose="020B0604030504040204" pitchFamily="34" charset="0"/>
                <a:cs typeface="Tahoma" panose="020B0604030504040204" pitchFamily="34" charset="0"/>
              </a:rPr>
              <a:t> за </a:t>
            </a:r>
            <a:r>
              <a:rPr lang="ru-RU" sz="2000" dirty="0" err="1">
                <a:solidFill>
                  <a:srgbClr val="0C114D"/>
                </a:solidFill>
                <a:latin typeface="+mj-lt"/>
                <a:ea typeface="Tahoma" panose="020B0604030504040204" pitchFamily="34" charset="0"/>
                <a:cs typeface="Tahoma" panose="020B0604030504040204" pitchFamily="34" charset="0"/>
              </a:rPr>
              <a:t>организиране</a:t>
            </a:r>
            <a:r>
              <a:rPr lang="ru-RU" sz="2000" dirty="0">
                <a:solidFill>
                  <a:srgbClr val="0C114D"/>
                </a:solidFill>
                <a:latin typeface="+mj-lt"/>
                <a:ea typeface="Tahoma" panose="020B0604030504040204" pitchFamily="34" charset="0"/>
                <a:cs typeface="Tahoma" panose="020B0604030504040204" pitchFamily="34" charset="0"/>
              </a:rPr>
              <a:t>.</a:t>
            </a:r>
          </a:p>
          <a:p>
            <a:pPr marL="342900" indent="-342900"/>
            <a:r>
              <a:rPr lang="ru-RU" sz="2000" dirty="0">
                <a:solidFill>
                  <a:srgbClr val="0C114D"/>
                </a:solidFill>
                <a:latin typeface="+mj-lt"/>
                <a:ea typeface="Tahoma" panose="020B0604030504040204" pitchFamily="34" charset="0"/>
                <a:cs typeface="Tahoma" panose="020B0604030504040204" pitchFamily="34" charset="0"/>
              </a:rPr>
              <a:t>Краткосрочен </a:t>
            </a:r>
            <a:r>
              <a:rPr lang="ru-RU" sz="2000" dirty="0" err="1">
                <a:solidFill>
                  <a:srgbClr val="0C114D"/>
                </a:solidFill>
                <a:latin typeface="+mj-lt"/>
                <a:ea typeface="Tahoma" panose="020B0604030504040204" pitchFamily="34" charset="0"/>
                <a:cs typeface="Tahoma" panose="020B0604030504040204" pitchFamily="34" charset="0"/>
              </a:rPr>
              <a:t>ангажимент</a:t>
            </a:r>
            <a:r>
              <a:rPr lang="ru-RU" sz="2000" dirty="0">
                <a:solidFill>
                  <a:srgbClr val="0C114D"/>
                </a:solidFill>
                <a:latin typeface="+mj-lt"/>
                <a:ea typeface="Tahoma" panose="020B0604030504040204" pitchFamily="34" charset="0"/>
                <a:cs typeface="Tahoma" panose="020B0604030504040204" pitchFamily="34" charset="0"/>
              </a:rPr>
              <a:t> – не </a:t>
            </a:r>
            <a:r>
              <a:rPr lang="ru-RU" sz="2000" dirty="0" err="1">
                <a:solidFill>
                  <a:srgbClr val="0C114D"/>
                </a:solidFill>
                <a:latin typeface="+mj-lt"/>
                <a:ea typeface="Tahoma" panose="020B0604030504040204" pitchFamily="34" charset="0"/>
                <a:cs typeface="Tahoma" panose="020B0604030504040204" pitchFamily="34" charset="0"/>
              </a:rPr>
              <a:t>повече</a:t>
            </a:r>
            <a:r>
              <a:rPr lang="ru-RU" sz="2000" dirty="0">
                <a:solidFill>
                  <a:srgbClr val="0C114D"/>
                </a:solidFill>
                <a:latin typeface="+mj-lt"/>
                <a:ea typeface="Tahoma" panose="020B0604030504040204" pitchFamily="34" charset="0"/>
                <a:cs typeface="Tahoma" panose="020B0604030504040204" pitchFamily="34" charset="0"/>
              </a:rPr>
              <a:t> от </a:t>
            </a:r>
            <a:r>
              <a:rPr lang="ru-RU" sz="2000" b="1" dirty="0" err="1">
                <a:solidFill>
                  <a:srgbClr val="0C114D"/>
                </a:solidFill>
                <a:latin typeface="+mj-lt"/>
                <a:ea typeface="Tahoma" panose="020B0604030504040204" pitchFamily="34" charset="0"/>
                <a:cs typeface="Tahoma" panose="020B0604030504040204" pitchFamily="34" charset="0"/>
              </a:rPr>
              <a:t>седем</a:t>
            </a:r>
            <a:r>
              <a:rPr lang="ru-RU" sz="2000" b="1" dirty="0">
                <a:solidFill>
                  <a:srgbClr val="0C114D"/>
                </a:solidFill>
                <a:latin typeface="+mj-lt"/>
                <a:ea typeface="Tahoma" panose="020B0604030504040204" pitchFamily="34" charset="0"/>
                <a:cs typeface="Tahoma" panose="020B0604030504040204" pitchFamily="34" charset="0"/>
              </a:rPr>
              <a:t> </a:t>
            </a:r>
            <a:r>
              <a:rPr lang="ru-RU" sz="2000" b="1" dirty="0" err="1">
                <a:solidFill>
                  <a:srgbClr val="0C114D"/>
                </a:solidFill>
                <a:latin typeface="+mj-lt"/>
                <a:ea typeface="Tahoma" panose="020B0604030504040204" pitchFamily="34" charset="0"/>
                <a:cs typeface="Tahoma" panose="020B0604030504040204" pitchFamily="34" charset="0"/>
              </a:rPr>
              <a:t>месеца</a:t>
            </a:r>
            <a:r>
              <a:rPr lang="ru-RU" sz="2000" dirty="0">
                <a:solidFill>
                  <a:srgbClr val="0C114D"/>
                </a:solidFill>
                <a:latin typeface="+mj-lt"/>
                <a:ea typeface="Tahoma" panose="020B0604030504040204" pitchFamily="34" charset="0"/>
                <a:cs typeface="Tahoma" panose="020B0604030504040204" pitchFamily="34" charset="0"/>
              </a:rPr>
              <a:t>.</a:t>
            </a:r>
          </a:p>
          <a:p>
            <a:pPr marL="342900" indent="-342900"/>
            <a:r>
              <a:rPr lang="ru-RU" sz="2000" dirty="0">
                <a:solidFill>
                  <a:srgbClr val="0C114D"/>
                </a:solidFill>
                <a:latin typeface="+mj-lt"/>
                <a:ea typeface="Tahoma" panose="020B0604030504040204" pitchFamily="34" charset="0"/>
                <a:cs typeface="Tahoma" panose="020B0604030504040204" pitchFamily="34" charset="0"/>
              </a:rPr>
              <a:t>След одобрение, </a:t>
            </a:r>
            <a:r>
              <a:rPr lang="ru-RU" sz="2000" b="1" dirty="0" err="1">
                <a:solidFill>
                  <a:srgbClr val="0C114D"/>
                </a:solidFill>
                <a:latin typeface="+mj-lt"/>
                <a:ea typeface="Tahoma" panose="020B0604030504040204" pitchFamily="34" charset="0"/>
                <a:cs typeface="Tahoma" panose="020B0604030504040204" pitchFamily="34" charset="0"/>
              </a:rPr>
              <a:t>обменът</a:t>
            </a:r>
            <a:r>
              <a:rPr lang="ru-RU" sz="2000" b="1" dirty="0">
                <a:solidFill>
                  <a:srgbClr val="0C114D"/>
                </a:solidFill>
                <a:latin typeface="+mj-lt"/>
                <a:ea typeface="Tahoma" panose="020B0604030504040204" pitchFamily="34" charset="0"/>
                <a:cs typeface="Tahoma" panose="020B0604030504040204" pitchFamily="34" charset="0"/>
              </a:rPr>
              <a:t> се </a:t>
            </a:r>
            <a:r>
              <a:rPr lang="ru-RU" sz="2000" b="1" dirty="0" err="1">
                <a:solidFill>
                  <a:srgbClr val="0C114D"/>
                </a:solidFill>
                <a:latin typeface="+mj-lt"/>
                <a:ea typeface="Tahoma" panose="020B0604030504040204" pitchFamily="34" charset="0"/>
                <a:cs typeface="Tahoma" panose="020B0604030504040204" pitchFamily="34" charset="0"/>
              </a:rPr>
              <a:t>реализира</a:t>
            </a:r>
            <a:r>
              <a:rPr lang="ru-RU" sz="2000" b="1" dirty="0">
                <a:solidFill>
                  <a:srgbClr val="0C114D"/>
                </a:solidFill>
                <a:latin typeface="+mj-lt"/>
                <a:ea typeface="Tahoma" panose="020B0604030504040204" pitchFamily="34" charset="0"/>
                <a:cs typeface="Tahoma" panose="020B0604030504040204" pitchFamily="34" charset="0"/>
              </a:rPr>
              <a:t> под формата на посещение в </a:t>
            </a:r>
            <a:r>
              <a:rPr lang="ru-RU" sz="2000" b="1" dirty="0" err="1">
                <a:solidFill>
                  <a:srgbClr val="0C114D"/>
                </a:solidFill>
                <a:latin typeface="+mj-lt"/>
                <a:ea typeface="Tahoma" panose="020B0604030504040204" pitchFamily="34" charset="0"/>
                <a:cs typeface="Tahoma" panose="020B0604030504040204" pitchFamily="34" charset="0"/>
              </a:rPr>
              <a:t>рамките</a:t>
            </a:r>
            <a:r>
              <a:rPr lang="ru-RU" sz="2000" b="1" dirty="0">
                <a:solidFill>
                  <a:srgbClr val="0C114D"/>
                </a:solidFill>
                <a:latin typeface="+mj-lt"/>
                <a:ea typeface="Tahoma" panose="020B0604030504040204" pitchFamily="34" charset="0"/>
                <a:cs typeface="Tahoma" panose="020B0604030504040204" pitchFamily="34" charset="0"/>
              </a:rPr>
              <a:t> на 2 до 5 дни</a:t>
            </a:r>
            <a:r>
              <a:rPr lang="ru-RU" sz="2000" dirty="0">
                <a:solidFill>
                  <a:srgbClr val="0C114D"/>
                </a:solidFill>
                <a:latin typeface="+mj-lt"/>
                <a:ea typeface="Tahoma" panose="020B0604030504040204" pitchFamily="34" charset="0"/>
                <a:cs typeface="Tahoma" panose="020B0604030504040204" pitchFamily="34" charset="0"/>
              </a:rPr>
              <a:t>. </a:t>
            </a:r>
          </a:p>
        </p:txBody>
      </p:sp>
      <p:pic>
        <p:nvPicPr>
          <p:cNvPr id="2" name="Picture 1">
            <a:extLst>
              <a:ext uri="{FF2B5EF4-FFF2-40B4-BE49-F238E27FC236}">
                <a16:creationId xmlns:a16="http://schemas.microsoft.com/office/drawing/2014/main" id="{DDE91A46-4177-A075-DAF8-2B8F339B7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2474" y="901700"/>
            <a:ext cx="5455255" cy="3857792"/>
          </a:xfrm>
          <a:prstGeom prst="rect">
            <a:avLst/>
          </a:prstGeom>
        </p:spPr>
      </p:pic>
      <p:sp>
        <p:nvSpPr>
          <p:cNvPr id="5" name="TextBox 4">
            <a:extLst>
              <a:ext uri="{FF2B5EF4-FFF2-40B4-BE49-F238E27FC236}">
                <a16:creationId xmlns:a16="http://schemas.microsoft.com/office/drawing/2014/main" id="{C90BEC37-46B0-2560-8C6F-C3094ED05036}"/>
              </a:ext>
            </a:extLst>
          </p:cNvPr>
          <p:cNvSpPr txBox="1"/>
          <p:nvPr/>
        </p:nvSpPr>
        <p:spPr>
          <a:xfrm>
            <a:off x="1136374" y="5639508"/>
            <a:ext cx="8303173" cy="646331"/>
          </a:xfrm>
          <a:prstGeom prst="rect">
            <a:avLst/>
          </a:prstGeom>
          <a:noFill/>
        </p:spPr>
        <p:txBody>
          <a:bodyPr wrap="square" rtlCol="0">
            <a:spAutoFit/>
          </a:bodyPr>
          <a:lstStyle/>
          <a:p>
            <a:r>
              <a:rPr lang="bg-BG" dirty="0"/>
              <a:t>За повече информация</a:t>
            </a:r>
            <a:r>
              <a:rPr lang="en-GB" dirty="0"/>
              <a:t>: </a:t>
            </a:r>
            <a:r>
              <a:rPr lang="en-GB" dirty="0">
                <a:hlinkClick r:id="rId5"/>
              </a:rPr>
              <a:t>https://www.urban-initiative.eu/capacity-building/pilot-call-c2c-exchanges</a:t>
            </a:r>
            <a:r>
              <a:rPr lang="en-GB" dirty="0"/>
              <a:t> </a:t>
            </a:r>
          </a:p>
        </p:txBody>
      </p:sp>
      <p:pic>
        <p:nvPicPr>
          <p:cNvPr id="7" name="Picture 6">
            <a:extLst>
              <a:ext uri="{FF2B5EF4-FFF2-40B4-BE49-F238E27FC236}">
                <a16:creationId xmlns:a16="http://schemas.microsoft.com/office/drawing/2014/main" id="{9E55EEA9-9CE5-B037-F596-FC22A10BF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537106" y="3565842"/>
            <a:ext cx="9287275" cy="3685039"/>
          </a:xfrm>
          <a:prstGeom prst="rect">
            <a:avLst/>
          </a:prstGeom>
        </p:spPr>
      </p:pic>
    </p:spTree>
    <p:extLst>
      <p:ext uri="{BB962C8B-B14F-4D97-AF65-F5344CB8AC3E}">
        <p14:creationId xmlns:p14="http://schemas.microsoft.com/office/powerpoint/2010/main" val="274563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863191-5A58-3F91-227E-6871CADC85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0269AE-2583-F25E-554C-1F3F3EF139D7}"/>
              </a:ext>
            </a:extLst>
          </p:cNvPr>
          <p:cNvSpPr>
            <a:spLocks noGrp="1"/>
          </p:cNvSpPr>
          <p:nvPr>
            <p:ph type="title"/>
          </p:nvPr>
        </p:nvSpPr>
        <p:spPr>
          <a:xfrm>
            <a:off x="437322" y="238334"/>
            <a:ext cx="6927574" cy="1184014"/>
          </a:xfrm>
        </p:spPr>
        <p:txBody>
          <a:bodyPr>
            <a:normAutofit fontScale="90000"/>
          </a:bodyPr>
          <a:lstStyle/>
          <a:p>
            <a:pPr algn="ctr">
              <a:lnSpc>
                <a:spcPts val="3150"/>
              </a:lnSpc>
              <a:buNone/>
            </a:pP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ИСКАТЕ ЛИ ДА СТЕ СЛЕДВАЩИЯТ КАНДИДАТ ЗА </a:t>
            </a:r>
            <a:br>
              <a:rPr lang="en-US"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to</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city</a:t>
            </a:r>
            <a:r>
              <a:rPr lang="ru-RU" sz="2600" b="1" i="0" cap="all"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ru-RU" sz="2600" b="1" i="0" cap="all"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exchange</a:t>
            </a:r>
            <a:endParaRPr lang="ru-RU" sz="2600" cap="all"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427F565-5B9D-2B44-B314-23A451D036A8}"/>
              </a:ext>
            </a:extLst>
          </p:cNvPr>
          <p:cNvSpPr txBox="1"/>
          <p:nvPr/>
        </p:nvSpPr>
        <p:spPr>
          <a:xfrm>
            <a:off x="838200" y="1718197"/>
            <a:ext cx="10393017" cy="4216539"/>
          </a:xfrm>
          <a:prstGeom prst="rect">
            <a:avLst/>
          </a:prstGeom>
          <a:noFill/>
        </p:spPr>
        <p:txBody>
          <a:bodyPr wrap="square">
            <a:spAutoFit/>
          </a:bodyPr>
          <a:lstStyle/>
          <a:p>
            <a:pPr marL="342900" indent="-342900">
              <a:buFont typeface="Arial" panose="020B0604020202020204" pitchFamily="34" charset="0"/>
              <a:buChar char="•"/>
            </a:pP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Участниците</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могат</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да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са</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служители на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общината</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изборни</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лица.</a:t>
            </a:r>
          </a:p>
          <a:p>
            <a:endParaRPr lang="ru-RU" sz="12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Финансова</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експертна</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подкрепа</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от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Европейската</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градска</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инициатива.</a:t>
            </a:r>
          </a:p>
          <a:p>
            <a:endParaRPr lang="ru-RU" sz="12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Кандидатствайте</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по всяко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време</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a:t>
            </a:r>
          </a:p>
          <a:p>
            <a:endParaRPr lang="ru-RU" sz="12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Гъвкав</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инструмент,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който</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градовете</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могат</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да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използват</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повече</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от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веднъж</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a:t>
            </a:r>
          </a:p>
          <a:p>
            <a:endParaRPr lang="ru-RU" sz="12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Допустими</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са</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градски</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общини</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0"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със</a:t>
            </a:r>
            <a:r>
              <a:rPr lang="ru-RU" sz="2200" b="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степен на </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урбанизация </a:t>
            </a:r>
            <a:endParaRPr lang="en-US"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r>
              <a:rPr lang="en-US"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DEGURBA 1 или 2 без значение от </a:t>
            </a:r>
            <a:r>
              <a:rPr lang="ru-RU" sz="2200" b="1"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населението</a:t>
            </a:r>
            <a:r>
              <a:rPr lang="ru-RU"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им:</a:t>
            </a:r>
          </a:p>
          <a:p>
            <a:endParaRPr lang="bg-BG" sz="2200" dirty="0">
              <a:solidFill>
                <a:srgbClr val="0C114D"/>
              </a:solidFill>
              <a:latin typeface="Tahoma" panose="020B0604030504040204" pitchFamily="34" charset="0"/>
              <a:ea typeface="Tahoma" panose="020B0604030504040204" pitchFamily="34" charset="0"/>
              <a:cs typeface="Tahoma" panose="020B0604030504040204" pitchFamily="34" charset="0"/>
              <a:hlinkClick r:id="rId3"/>
            </a:endParaRPr>
          </a:p>
          <a:p>
            <a:r>
              <a:rPr lang="bg-BG" sz="2200" dirty="0">
                <a:solidFill>
                  <a:srgbClr val="0C114D"/>
                </a:solidFill>
                <a:latin typeface="Tahoma" panose="020B0604030504040204" pitchFamily="34" charset="0"/>
                <a:ea typeface="Tahoma" panose="020B0604030504040204" pitchFamily="34" charset="0"/>
                <a:cs typeface="Tahoma" panose="020B0604030504040204" pitchFamily="34" charset="0"/>
                <a:hlinkClick r:id="rId3"/>
              </a:rPr>
              <a:t>Таблица за справка</a:t>
            </a:r>
            <a:r>
              <a:rPr lang="bg-BG" sz="2200" dirty="0">
                <a:solidFill>
                  <a:srgbClr val="0C114D"/>
                </a:solidFill>
                <a:latin typeface="Tahoma" panose="020B0604030504040204" pitchFamily="34" charset="0"/>
                <a:ea typeface="Tahoma" panose="020B0604030504040204" pitchFamily="34" charset="0"/>
                <a:cs typeface="Tahoma" panose="020B0604030504040204" pitchFamily="34" charset="0"/>
              </a:rPr>
              <a:t> </a:t>
            </a:r>
            <a:endParaRPr lang="ru-RU" sz="2200" dirty="0">
              <a:solidFill>
                <a:srgbClr val="0C114D"/>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CF00B68-92AA-1348-D44F-DE0C11D3C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566923" y="3555903"/>
            <a:ext cx="9287275" cy="3685039"/>
          </a:xfrm>
          <a:prstGeom prst="rect">
            <a:avLst/>
          </a:prstGeom>
        </p:spPr>
      </p:pic>
      <p:pic>
        <p:nvPicPr>
          <p:cNvPr id="4" name="Picture 3">
            <a:extLst>
              <a:ext uri="{FF2B5EF4-FFF2-40B4-BE49-F238E27FC236}">
                <a16:creationId xmlns:a16="http://schemas.microsoft.com/office/drawing/2014/main" id="{688551B1-DB8C-930E-ED85-1B705405D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387508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6F94A2-F965-A9C5-18B7-821AB8CA2B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19288E-D3E4-F1F1-E13C-141AA76F2825}"/>
              </a:ext>
            </a:extLst>
          </p:cNvPr>
          <p:cNvSpPr>
            <a:spLocks noGrp="1"/>
          </p:cNvSpPr>
          <p:nvPr>
            <p:ph type="title"/>
          </p:nvPr>
        </p:nvSpPr>
        <p:spPr/>
        <p:txBody>
          <a:bodyPr>
            <a:normAutofit/>
          </a:bodyPr>
          <a:lstStyle/>
          <a:p>
            <a:r>
              <a:rPr lang="en-US" sz="3600" b="1" dirty="0">
                <a:solidFill>
                  <a:srgbClr val="1CAF96"/>
                </a:solidFill>
                <a:latin typeface="Tahoma" panose="020B0604030504040204" pitchFamily="34" charset="0"/>
                <a:ea typeface="Tahoma" panose="020B0604030504040204" pitchFamily="34" charset="0"/>
                <a:cs typeface="Tahoma" panose="020B0604030504040204" pitchFamily="34" charset="0"/>
              </a:rPr>
              <a:t>City to city exchange </a:t>
            </a:r>
            <a:endParaRPr lang="en-GB" sz="3600" dirty="0">
              <a:latin typeface="+mn-lt"/>
            </a:endParaRPr>
          </a:p>
        </p:txBody>
      </p:sp>
      <p:sp>
        <p:nvSpPr>
          <p:cNvPr id="4" name="Content Placeholder 3">
            <a:extLst>
              <a:ext uri="{FF2B5EF4-FFF2-40B4-BE49-F238E27FC236}">
                <a16:creationId xmlns:a16="http://schemas.microsoft.com/office/drawing/2014/main" id="{0E37D2BA-5653-EC78-EC32-1971F392F7F2}"/>
              </a:ext>
            </a:extLst>
          </p:cNvPr>
          <p:cNvSpPr>
            <a:spLocks noGrp="1"/>
          </p:cNvSpPr>
          <p:nvPr>
            <p:ph idx="1"/>
          </p:nvPr>
        </p:nvSpPr>
        <p:spPr>
          <a:xfrm>
            <a:off x="688306" y="1549140"/>
            <a:ext cx="6944945" cy="4056475"/>
          </a:xfrm>
        </p:spPr>
        <p:txBody>
          <a:bodyPr>
            <a:noAutofit/>
          </a:bodyPr>
          <a:lstStyle/>
          <a:p>
            <a:pPr marL="285750" indent="-285750" algn="just">
              <a:spcBef>
                <a:spcPts val="600"/>
              </a:spcBef>
              <a:spcAft>
                <a:spcPts val="600"/>
              </a:spcAft>
              <a:buBlip>
                <a:blip r:embed="rId3"/>
              </a:buBlip>
            </a:pPr>
            <a:r>
              <a:rPr lang="bg-BG" sz="2000" b="1" dirty="0">
                <a:solidFill>
                  <a:srgbClr val="0C114D"/>
                </a:solidFill>
                <a:latin typeface="Tahoma" panose="020B0604030504040204" pitchFamily="34" charset="0"/>
                <a:ea typeface="Tahoma" panose="020B0604030504040204" pitchFamily="34" charset="0"/>
                <a:cs typeface="Tahoma" panose="020B0604030504040204" pitchFamily="34" charset="0"/>
              </a:rPr>
              <a:t>Опростен формуляр за кандидатстване</a:t>
            </a:r>
            <a:r>
              <a:rPr lang="en-US"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C114D"/>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https://ec.europa.eu/eusurvey/runner/1-Call-C2C-exchanges</a:t>
            </a:r>
            <a:r>
              <a:rPr lang="en-US"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600"/>
              </a:spcBef>
              <a:spcAft>
                <a:spcPts val="600"/>
              </a:spcAft>
              <a:buBlip>
                <a:blip r:embed="rId3"/>
              </a:buBlip>
            </a:pPr>
            <a:r>
              <a:rPr lang="bg-BG" sz="2000" b="1" dirty="0">
                <a:solidFill>
                  <a:srgbClr val="0C114D"/>
                </a:solidFill>
                <a:latin typeface="Tahoma" panose="020B0604030504040204" pitchFamily="34" charset="0"/>
                <a:ea typeface="Tahoma" panose="020B0604030504040204" pitchFamily="34" charset="0"/>
                <a:cs typeface="Tahoma" panose="020B0604030504040204" pitchFamily="34" charset="0"/>
              </a:rPr>
              <a:t>Зависи изцяло от нуждите на града </a:t>
            </a:r>
            <a:r>
              <a:rPr lang="bg-BG" sz="2000" dirty="0">
                <a:solidFill>
                  <a:srgbClr val="0C114D"/>
                </a:solidFill>
                <a:latin typeface="Tahoma" panose="020B0604030504040204" pitchFamily="34" charset="0"/>
                <a:ea typeface="Tahoma" panose="020B0604030504040204" pitchFamily="34" charset="0"/>
                <a:cs typeface="Tahoma" panose="020B0604030504040204" pitchFamily="34" charset="0"/>
              </a:rPr>
              <a:t>и предизвикателството, с което искат да се справят</a:t>
            </a:r>
            <a:r>
              <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spcBef>
                <a:spcPts val="600"/>
              </a:spcBef>
              <a:spcAft>
                <a:spcPts val="600"/>
              </a:spcAft>
              <a:buBlip>
                <a:blip r:embed="rId3"/>
              </a:buBlip>
            </a:pPr>
            <a:r>
              <a:rPr lang="ru-RU" sz="2000" b="1"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Идеи за теми, </a:t>
            </a:r>
            <a:r>
              <a:rPr lang="ru-RU" sz="2000" b="1" i="0" u="none" strike="noStrike" baseline="0" dirty="0" err="1">
                <a:solidFill>
                  <a:srgbClr val="0C114D"/>
                </a:solidFill>
                <a:latin typeface="Tahoma" panose="020B0604030504040204" pitchFamily="34" charset="0"/>
                <a:ea typeface="Tahoma" panose="020B0604030504040204" pitchFamily="34" charset="0"/>
                <a:cs typeface="Tahoma" panose="020B0604030504040204" pitchFamily="34" charset="0"/>
              </a:rPr>
              <a:t>който</a:t>
            </a:r>
            <a:r>
              <a:rPr lang="ru-RU" sz="2000" b="1"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 вече </a:t>
            </a:r>
            <a:r>
              <a:rPr lang="ru-RU" sz="2000" b="1" i="0" u="none" strike="noStrike" baseline="0" dirty="0" err="1">
                <a:solidFill>
                  <a:srgbClr val="0C114D"/>
                </a:solidFill>
                <a:latin typeface="Tahoma" panose="020B0604030504040204" pitchFamily="34" charset="0"/>
                <a:ea typeface="Tahoma" panose="020B0604030504040204" pitchFamily="34" charset="0"/>
                <a:cs typeface="Tahoma" panose="020B0604030504040204" pitchFamily="34" charset="0"/>
              </a:rPr>
              <a:t>са</a:t>
            </a:r>
            <a:r>
              <a:rPr lang="ru-RU" sz="2000" b="1"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ru-RU" sz="2000" b="1" i="0" u="none" strike="noStrike" baseline="0" dirty="0" err="1">
                <a:solidFill>
                  <a:srgbClr val="0C114D"/>
                </a:solidFill>
                <a:latin typeface="Tahoma" panose="020B0604030504040204" pitchFamily="34" charset="0"/>
                <a:ea typeface="Tahoma" panose="020B0604030504040204" pitchFamily="34" charset="0"/>
                <a:cs typeface="Tahoma" panose="020B0604030504040204" pitchFamily="34" charset="0"/>
              </a:rPr>
              <a:t>одобрени</a:t>
            </a:r>
            <a:r>
              <a:rPr lang="ru-RU" sz="2000" b="1"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 и </a:t>
            </a:r>
            <a:r>
              <a:rPr lang="ru-RU" sz="2000" b="1" i="0" u="none" strike="noStrike" baseline="0" dirty="0" err="1">
                <a:solidFill>
                  <a:srgbClr val="0C114D"/>
                </a:solidFill>
                <a:latin typeface="Tahoma" panose="020B0604030504040204" pitchFamily="34" charset="0"/>
                <a:ea typeface="Tahoma" panose="020B0604030504040204" pitchFamily="34" charset="0"/>
                <a:cs typeface="Tahoma" panose="020B0604030504040204" pitchFamily="34" charset="0"/>
              </a:rPr>
              <a:t>реализирани</a:t>
            </a:r>
            <a:r>
              <a:rPr lang="ru-RU" sz="2000" b="1"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ru-RU" sz="2000" b="0"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https://www.urban-initiative.eu/capacity-building/city2city</a:t>
            </a:r>
            <a:r>
              <a:rPr lang="en-US" sz="2000" b="0" i="0" u="none" strike="noStrike" baseline="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spcBef>
                <a:spcPts val="600"/>
              </a:spcBef>
              <a:spcAft>
                <a:spcPts val="600"/>
              </a:spcAft>
              <a:buBlip>
                <a:blip r:embed="rId3"/>
              </a:buBlip>
            </a:pPr>
            <a:r>
              <a:rPr lang="bg-BG" sz="2000" b="1" dirty="0">
                <a:solidFill>
                  <a:srgbClr val="0C114D"/>
                </a:solidFill>
                <a:latin typeface="Tahoma" panose="020B0604030504040204" pitchFamily="34" charset="0"/>
                <a:ea typeface="Tahoma" panose="020B0604030504040204" pitchFamily="34" charset="0"/>
                <a:cs typeface="Tahoma" panose="020B0604030504040204" pitchFamily="34" charset="0"/>
              </a:rPr>
              <a:t>Търсите партньор: </a:t>
            </a:r>
            <a:r>
              <a:rPr lang="en-US" sz="2000" dirty="0">
                <a:solidFill>
                  <a:srgbClr val="0C114D"/>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https://portico.urban-initiative.eu/urban-matchmaker</a:t>
            </a:r>
            <a:r>
              <a:rPr lang="bg-BG"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600"/>
              </a:spcBef>
              <a:spcAft>
                <a:spcPts val="600"/>
              </a:spcAft>
              <a:buBlip>
                <a:blip r:embed="rId3"/>
              </a:buBlip>
            </a:pPr>
            <a:endPar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0A32A04F-305A-2A12-1461-C2CC210636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2367" y="2931837"/>
            <a:ext cx="5455255" cy="3857792"/>
          </a:xfrm>
          <a:prstGeom prst="rect">
            <a:avLst/>
          </a:prstGeom>
        </p:spPr>
      </p:pic>
      <p:pic>
        <p:nvPicPr>
          <p:cNvPr id="5" name="Picture 4">
            <a:extLst>
              <a:ext uri="{FF2B5EF4-FFF2-40B4-BE49-F238E27FC236}">
                <a16:creationId xmlns:a16="http://schemas.microsoft.com/office/drawing/2014/main" id="{86FFD849-F1A5-F1C1-D0EA-E698B0737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33339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7783-60F2-2326-38FE-B27AE1DA9F60}"/>
              </a:ext>
            </a:extLst>
          </p:cNvPr>
          <p:cNvSpPr>
            <a:spLocks noGrp="1"/>
          </p:cNvSpPr>
          <p:nvPr>
            <p:ph type="title"/>
          </p:nvPr>
        </p:nvSpPr>
        <p:spPr/>
        <p:txBody>
          <a:bodyPr>
            <a:normAutofit/>
          </a:bodyPr>
          <a:lstStyle/>
          <a:p>
            <a:r>
              <a:rPr lang="bg-BG" sz="3600" b="1" dirty="0">
                <a:solidFill>
                  <a:srgbClr val="1CAF96"/>
                </a:solidFill>
                <a:latin typeface="Tahoma" panose="020B0604030504040204" pitchFamily="34" charset="0"/>
                <a:ea typeface="Tahoma" panose="020B0604030504040204" pitchFamily="34" charset="0"/>
                <a:cs typeface="Tahoma" panose="020B0604030504040204" pitchFamily="34" charset="0"/>
              </a:rPr>
              <a:t>Какъв вид подкрепа предоставя </a:t>
            </a:r>
            <a:r>
              <a:rPr lang="en-US" sz="3600" b="1" dirty="0">
                <a:solidFill>
                  <a:srgbClr val="1CAF96"/>
                </a:solidFill>
                <a:latin typeface="Tahoma" panose="020B0604030504040204" pitchFamily="34" charset="0"/>
                <a:ea typeface="Tahoma" panose="020B0604030504040204" pitchFamily="34" charset="0"/>
                <a:cs typeface="Tahoma" panose="020B0604030504040204" pitchFamily="34" charset="0"/>
              </a:rPr>
              <a:t>EUI?</a:t>
            </a:r>
          </a:p>
        </p:txBody>
      </p:sp>
      <p:sp>
        <p:nvSpPr>
          <p:cNvPr id="3" name="Content Placeholder 2">
            <a:extLst>
              <a:ext uri="{FF2B5EF4-FFF2-40B4-BE49-F238E27FC236}">
                <a16:creationId xmlns:a16="http://schemas.microsoft.com/office/drawing/2014/main" id="{211E31AA-7585-3C2A-3623-F3D6B5DEDA7B}"/>
              </a:ext>
            </a:extLst>
          </p:cNvPr>
          <p:cNvSpPr>
            <a:spLocks noGrp="1"/>
          </p:cNvSpPr>
          <p:nvPr>
            <p:ph idx="1"/>
          </p:nvPr>
        </p:nvSpPr>
        <p:spPr>
          <a:xfrm>
            <a:off x="838200" y="1230316"/>
            <a:ext cx="10156115" cy="4406691"/>
          </a:xfrm>
        </p:spPr>
        <p:txBody>
          <a:bodyPr>
            <a:normAutofit lnSpcReduction="10000"/>
          </a:bodyPr>
          <a:lstStyle/>
          <a:p>
            <a:pPr marL="0" indent="0">
              <a:spcAft>
                <a:spcPts val="1200"/>
              </a:spcAft>
              <a:buNone/>
            </a:pPr>
            <a:r>
              <a:rPr lang="bg-BG" sz="2000" b="1" dirty="0">
                <a:solidFill>
                  <a:srgbClr val="1DA090"/>
                </a:solidFill>
                <a:latin typeface="Tahoma" panose="020B0604030504040204" pitchFamily="34" charset="0"/>
                <a:ea typeface="Tahoma" panose="020B0604030504040204" pitchFamily="34" charset="0"/>
                <a:cs typeface="Tahoma" panose="020B0604030504040204" pitchFamily="34" charset="0"/>
              </a:rPr>
              <a:t>Финансиране</a:t>
            </a:r>
            <a:r>
              <a:rPr lang="en-GB" sz="20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 </a:t>
            </a:r>
            <a:r>
              <a:rPr lang="bg-BG" sz="2000" dirty="0">
                <a:solidFill>
                  <a:srgbClr val="0C114D"/>
                </a:solidFill>
                <a:latin typeface="Tahoma" panose="020B0604030504040204" pitchFamily="34" charset="0"/>
                <a:ea typeface="Tahoma" panose="020B0604030504040204" pitchFamily="34" charset="0"/>
                <a:cs typeface="Tahoma" panose="020B0604030504040204" pitchFamily="34" charset="0"/>
              </a:rPr>
              <a:t>на кандидати и партньори</a:t>
            </a:r>
            <a:r>
              <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0" indent="0">
              <a:spcAft>
                <a:spcPts val="1200"/>
              </a:spcAft>
              <a:buNone/>
            </a:pP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Вид на разходите</a:t>
            </a:r>
            <a:r>
              <a:rPr lang="en-GB" sz="1800" b="1"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Град кандидат</a:t>
            </a:r>
            <a:r>
              <a:rPr lang="en-GB" sz="1800" b="1"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b="1" u="sng" dirty="0">
                <a:solidFill>
                  <a:srgbClr val="0C114D"/>
                </a:solidFill>
                <a:latin typeface="Tahoma" panose="020B0604030504040204" pitchFamily="34" charset="0"/>
                <a:ea typeface="Tahoma" panose="020B0604030504040204" pitchFamily="34" charset="0"/>
                <a:cs typeface="Tahoma" panose="020B0604030504040204" pitchFamily="34" charset="0"/>
              </a:rPr>
              <a:t>Град партньор</a:t>
            </a:r>
            <a:endParaRPr lang="en-GB" sz="1800" b="1" u="sng"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Пътни, настаняване и дневни	</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4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човека</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2 човека</a:t>
            </a:r>
            <a:endPar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20000"/>
              </a:lnSpc>
              <a:spcBef>
                <a:spcPts val="0"/>
              </a:spcBef>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Дневна ставка, покриваща времето</a:t>
            </a:r>
          </a:p>
          <a:p>
            <a:pPr marL="0" indent="0" algn="just">
              <a:lnSpc>
                <a:spcPct val="120000"/>
              </a:lnSpc>
              <a:spcBef>
                <a:spcPts val="0"/>
              </a:spcBef>
              <a:buNone/>
            </a:pP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на персонала (350 евро)</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		Не</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До 2 човека</a:t>
            </a:r>
            <a:r>
              <a:rPr lang="en-GB" sz="1800" dirty="0">
                <a:solidFill>
                  <a:srgbClr val="0C114D"/>
                </a:solidFill>
                <a:latin typeface="Tahoma" panose="020B0604030504040204" pitchFamily="34" charset="0"/>
                <a:ea typeface="Tahoma" panose="020B0604030504040204" pitchFamily="34" charset="0"/>
                <a:cs typeface="Tahoma" panose="020B0604030504040204" pitchFamily="34" charset="0"/>
              </a:rPr>
              <a:t> </a:t>
            </a:r>
          </a:p>
          <a:p>
            <a:pPr marL="0" indent="0" algn="just">
              <a:spcBef>
                <a:spcPts val="1200"/>
              </a:spcBef>
              <a:buNone/>
            </a:pPr>
            <a:r>
              <a:rPr lang="bg-BG"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Външни заинтересовани страни мога да участват, ако това е надлежно обосновано във формуляра за кандидатстване</a:t>
            </a:r>
            <a:r>
              <a:rPr lang="en-GB"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marL="0" indent="0" algn="just">
              <a:spcBef>
                <a:spcPts val="1200"/>
              </a:spcBef>
              <a:buNone/>
            </a:pPr>
            <a:r>
              <a:rPr lang="bg-BG" sz="18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Експертиза</a:t>
            </a:r>
            <a:r>
              <a:rPr lang="en-GB" sz="1800" b="1" dirty="0">
                <a:solidFill>
                  <a:srgbClr val="1DA090"/>
                </a:solidFill>
                <a:effectLst/>
                <a:latin typeface="Tahoma" panose="020B0604030504040204" pitchFamily="34" charset="0"/>
                <a:ea typeface="Tahoma" panose="020B0604030504040204" pitchFamily="34" charset="0"/>
                <a:cs typeface="Tahoma" panose="020B0604030504040204" pitchFamily="34" charset="0"/>
              </a:rPr>
              <a:t>: </a:t>
            </a:r>
            <a:r>
              <a:rPr lang="bg-BG" sz="1800" dirty="0">
                <a:solidFill>
                  <a:srgbClr val="0C114D"/>
                </a:solidFill>
                <a:latin typeface="Tahoma" panose="020B0604030504040204" pitchFamily="34" charset="0"/>
                <a:ea typeface="Tahoma" panose="020B0604030504040204" pitchFamily="34" charset="0"/>
                <a:cs typeface="Tahoma" panose="020B0604030504040204" pitchFamily="34" charset="0"/>
              </a:rPr>
              <a:t>можем да се назначи </a:t>
            </a:r>
            <a:r>
              <a:rPr lang="bg-BG" sz="1800" b="1" dirty="0">
                <a:solidFill>
                  <a:srgbClr val="0C114D"/>
                </a:solidFill>
                <a:latin typeface="Tahoma" panose="020B0604030504040204" pitchFamily="34" charset="0"/>
                <a:ea typeface="Tahoma" panose="020B0604030504040204" pitchFamily="34" charset="0"/>
                <a:cs typeface="Tahoma" panose="020B0604030504040204" pitchFamily="34" charset="0"/>
              </a:rPr>
              <a:t>модератор за улесни процеса на обмен и обучение</a:t>
            </a:r>
            <a:endParaRPr lang="en-GB" sz="1800" b="1"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endParaRPr lang="en-GB" sz="1800" dirty="0">
              <a:effectLst/>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r>
              <a:rPr lang="bg-BG" sz="1800" b="1" dirty="0">
                <a:solidFill>
                  <a:srgbClr val="1DA090"/>
                </a:solidFill>
                <a:latin typeface="Tahoma" panose="020B0604030504040204" pitchFamily="34" charset="0"/>
                <a:ea typeface="Tahoma" panose="020B0604030504040204" pitchFamily="34" charset="0"/>
                <a:cs typeface="Tahoma" panose="020B0604030504040204" pitchFamily="34" charset="0"/>
              </a:rPr>
              <a:t>Ресурси за намиране на партньори: </a:t>
            </a:r>
          </a:p>
          <a:p>
            <a:pPr marL="0" indent="0" algn="just">
              <a:spcBef>
                <a:spcPts val="0"/>
              </a:spcBef>
              <a:spcAft>
                <a:spcPts val="1200"/>
              </a:spcAft>
              <a:buNone/>
            </a:pPr>
            <a:r>
              <a:rPr lang="en-US" sz="1800" b="1" dirty="0">
                <a:solidFill>
                  <a:srgbClr val="1DA090"/>
                </a:solidFill>
                <a:latin typeface="Tahoma" panose="020B0604030504040204" pitchFamily="34" charset="0"/>
                <a:ea typeface="Tahoma" panose="020B0604030504040204" pitchFamily="34" charset="0"/>
                <a:cs typeface="Tahoma" panose="020B0604030504040204" pitchFamily="34" charset="0"/>
                <a:hlinkClick r:id="rId3"/>
              </a:rPr>
              <a:t>https://www.urban-initiative.eu/capacity-building/city-to-city-exchanges/call</a:t>
            </a:r>
            <a:r>
              <a:rPr lang="en-US" sz="1800" b="1" dirty="0">
                <a:solidFill>
                  <a:srgbClr val="1DA090"/>
                </a:solidFill>
                <a:latin typeface="Tahoma" panose="020B0604030504040204" pitchFamily="34" charset="0"/>
                <a:ea typeface="Tahoma" panose="020B0604030504040204" pitchFamily="34" charset="0"/>
                <a:cs typeface="Tahoma" panose="020B0604030504040204" pitchFamily="34" charset="0"/>
              </a:rPr>
              <a:t> </a:t>
            </a:r>
            <a:endParaRPr lang="en-GB" sz="1800" b="1" dirty="0">
              <a:solidFill>
                <a:srgbClr val="1DA090"/>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endParaRPr lang="en-GB" sz="2000"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1200"/>
              </a:spcAft>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D353E89-1013-87A1-BD82-87FC9C669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Tree>
    <p:extLst>
      <p:ext uri="{BB962C8B-B14F-4D97-AF65-F5344CB8AC3E}">
        <p14:creationId xmlns:p14="http://schemas.microsoft.com/office/powerpoint/2010/main" val="364682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9C9B27-4069-BFB7-F55E-915755E4CA5A}"/>
              </a:ext>
            </a:extLst>
          </p:cNvPr>
          <p:cNvPicPr>
            <a:picLocks noChangeAspect="1"/>
          </p:cNvPicPr>
          <p:nvPr/>
        </p:nvPicPr>
        <p:blipFill>
          <a:blip r:embed="rId2">
            <a:extLst>
              <a:ext uri="{28A0092B-C50C-407E-A947-70E740481C1C}">
                <a14:useLocalDpi xmlns:a14="http://schemas.microsoft.com/office/drawing/2010/main" val="0"/>
              </a:ext>
            </a:extLst>
          </a:blip>
          <a:srcRect t="32261" b="32845"/>
          <a:stretch/>
        </p:blipFill>
        <p:spPr>
          <a:xfrm>
            <a:off x="68841" y="0"/>
            <a:ext cx="4762500" cy="1661836"/>
          </a:xfrm>
          <a:prstGeom prst="rect">
            <a:avLst/>
          </a:prstGeom>
        </p:spPr>
      </p:pic>
      <p:pic>
        <p:nvPicPr>
          <p:cNvPr id="5" name="Content Placeholder 4">
            <a:extLst>
              <a:ext uri="{FF2B5EF4-FFF2-40B4-BE49-F238E27FC236}">
                <a16:creationId xmlns:a16="http://schemas.microsoft.com/office/drawing/2014/main" id="{84E9126F-CA55-B660-024C-A0A4124057A3}"/>
              </a:ext>
            </a:extLst>
          </p:cNvPr>
          <p:cNvPicPr>
            <a:picLocks noGrp="1" noChangeAspect="1"/>
          </p:cNvPicPr>
          <p:nvPr>
            <p:ph idx="1"/>
          </p:nvPr>
        </p:nvPicPr>
        <p:blipFill>
          <a:blip r:embed="rId3"/>
          <a:stretch>
            <a:fillRect/>
          </a:stretch>
        </p:blipFill>
        <p:spPr>
          <a:xfrm>
            <a:off x="460513" y="1335045"/>
            <a:ext cx="8264579" cy="2846127"/>
          </a:xfrm>
        </p:spPr>
      </p:pic>
      <p:pic>
        <p:nvPicPr>
          <p:cNvPr id="7" name="Picture 6">
            <a:extLst>
              <a:ext uri="{FF2B5EF4-FFF2-40B4-BE49-F238E27FC236}">
                <a16:creationId xmlns:a16="http://schemas.microsoft.com/office/drawing/2014/main" id="{D5BA4DFB-169A-CA24-8E40-1479065A0990}"/>
              </a:ext>
            </a:extLst>
          </p:cNvPr>
          <p:cNvPicPr>
            <a:picLocks noChangeAspect="1"/>
          </p:cNvPicPr>
          <p:nvPr/>
        </p:nvPicPr>
        <p:blipFill>
          <a:blip r:embed="rId4"/>
          <a:stretch>
            <a:fillRect/>
          </a:stretch>
        </p:blipFill>
        <p:spPr>
          <a:xfrm>
            <a:off x="4223778" y="4014407"/>
            <a:ext cx="7968222" cy="3003619"/>
          </a:xfrm>
          <a:prstGeom prst="rect">
            <a:avLst/>
          </a:prstGeom>
        </p:spPr>
      </p:pic>
      <p:sp>
        <p:nvSpPr>
          <p:cNvPr id="10" name="Rectangle: Rounded Corners 9">
            <a:extLst>
              <a:ext uri="{FF2B5EF4-FFF2-40B4-BE49-F238E27FC236}">
                <a16:creationId xmlns:a16="http://schemas.microsoft.com/office/drawing/2014/main" id="{D36212BE-E241-EF6C-0C68-4FFDBEA97856}"/>
              </a:ext>
            </a:extLst>
          </p:cNvPr>
          <p:cNvSpPr/>
          <p:nvPr/>
        </p:nvSpPr>
        <p:spPr>
          <a:xfrm>
            <a:off x="8502194" y="-392830"/>
            <a:ext cx="4187646" cy="3140765"/>
          </a:xfrm>
          <a:prstGeom prst="roundRect">
            <a:avLst/>
          </a:prstGeom>
          <a:solidFill>
            <a:srgbClr val="C59E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475"/>
              </a:lnSpc>
              <a:buNone/>
            </a:pPr>
            <a:endParaRPr lang="en-US" b="1" i="0" cap="all"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a:lnSpc>
                <a:spcPts val="2475"/>
              </a:lnSpc>
              <a:buNone/>
            </a:pPr>
            <a:r>
              <a:rPr lang="ru-RU" b="1" i="0" cap="all" dirty="0">
                <a:solidFill>
                  <a:srgbClr val="0C114D"/>
                </a:solidFill>
                <a:effectLst/>
                <a:latin typeface="Tahoma" panose="020B0604030504040204" pitchFamily="34" charset="0"/>
                <a:ea typeface="Tahoma" panose="020B0604030504040204" pitchFamily="34" charset="0"/>
                <a:cs typeface="Tahoma" panose="020B0604030504040204" pitchFamily="34" charset="0"/>
              </a:rPr>
              <a:t>URBAN </a:t>
            </a:r>
            <a:r>
              <a:rPr lang="ru-RU" b="1" i="0" cap="all"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Matchmaker</a:t>
            </a:r>
            <a:endParaRPr lang="ru-RU" cap="all"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a:lnSpc>
                <a:spcPts val="2025"/>
              </a:lnSpc>
            </a:pP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Регистрацията</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в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Portico</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може</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endParaRPr lang="en-US" i="0"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a:p>
            <a:pPr>
              <a:lnSpc>
                <a:spcPts val="2025"/>
              </a:lnSpc>
            </a:pP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да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ви</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помогне</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за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намиране</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на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партньори</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за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city</a:t>
            </a:r>
            <a:r>
              <a:rPr lang="en-US"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2</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city</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exchange</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peer</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review</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или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намиране</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на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трансферни</a:t>
            </a:r>
            <a:r>
              <a:rPr lang="ru-RU"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r>
              <a:rPr lang="ru-RU" i="0" dirty="0" err="1">
                <a:solidFill>
                  <a:srgbClr val="0C114D"/>
                </a:solidFill>
                <a:effectLst/>
                <a:latin typeface="Tahoma" panose="020B0604030504040204" pitchFamily="34" charset="0"/>
                <a:ea typeface="Tahoma" panose="020B0604030504040204" pitchFamily="34" charset="0"/>
                <a:cs typeface="Tahoma" panose="020B0604030504040204" pitchFamily="34" charset="0"/>
              </a:rPr>
              <a:t>партньори</a:t>
            </a:r>
            <a:endParaRPr lang="ru-RU" dirty="0">
              <a:solidFill>
                <a:srgbClr val="0C114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F6BB5182-C8B4-154C-DC0A-E8156E8C3655}"/>
              </a:ext>
            </a:extLst>
          </p:cNvPr>
          <p:cNvSpPr/>
          <p:nvPr/>
        </p:nvSpPr>
        <p:spPr>
          <a:xfrm>
            <a:off x="460512" y="4378960"/>
            <a:ext cx="3430767" cy="300361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g-BG"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Стани част от общността на </a:t>
            </a:r>
            <a:r>
              <a:rPr lang="en-US" sz="2200" b="1"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Portico</a:t>
            </a:r>
          </a:p>
          <a:p>
            <a:pPr algn="ctr"/>
            <a:r>
              <a:rPr lang="en-US" sz="2000" i="0" dirty="0">
                <a:solidFill>
                  <a:srgbClr val="0C114D"/>
                </a:solidFill>
                <a:effectLst/>
                <a:latin typeface="Tahoma" panose="020B0604030504040204" pitchFamily="34" charset="0"/>
                <a:ea typeface="Tahoma" panose="020B0604030504040204" pitchFamily="34" charset="0"/>
                <a:cs typeface="Tahoma" panose="020B0604030504040204" pitchFamily="34" charset="0"/>
                <a:hlinkClick r:id="rId5"/>
              </a:rPr>
              <a:t>https://portico.urban-initiative.eu/our-community</a:t>
            </a:r>
            <a:r>
              <a:rPr lang="en-US" sz="2000" i="0" dirty="0">
                <a:solidFill>
                  <a:srgbClr val="0C114D"/>
                </a:solidFill>
                <a:effectLst/>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366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55324-22C2-7282-3188-BCDB98EE064F}"/>
              </a:ext>
            </a:extLst>
          </p:cNvPr>
          <p:cNvSpPr txBox="1"/>
          <p:nvPr/>
        </p:nvSpPr>
        <p:spPr>
          <a:xfrm>
            <a:off x="4034118" y="2890391"/>
            <a:ext cx="4464423" cy="1077218"/>
          </a:xfrm>
          <a:prstGeom prst="rect">
            <a:avLst/>
          </a:prstGeom>
          <a:noFill/>
        </p:spPr>
        <p:txBody>
          <a:bodyPr wrap="square" rtlCol="0">
            <a:spAutoFit/>
          </a:bodyPr>
          <a:lstStyle/>
          <a:p>
            <a:pPr algn="ctr"/>
            <a:r>
              <a:rPr lang="bg-BG" sz="3200" b="1" dirty="0">
                <a:solidFill>
                  <a:schemeClr val="bg1"/>
                </a:solidFill>
                <a:latin typeface="Ubuntu" panose="020B0504030602030204" pitchFamily="34" charset="0"/>
                <a:ea typeface="Tahoma" panose="020B0604030504040204" pitchFamily="34" charset="0"/>
                <a:cs typeface="Tahoma" panose="020B0604030504040204" pitchFamily="34" charset="0"/>
              </a:rPr>
              <a:t>Благодарим Ви за вниманието!</a:t>
            </a:r>
            <a:endParaRPr lang="fr-FR" sz="3200" b="1" dirty="0">
              <a:solidFill>
                <a:schemeClr val="bg1"/>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67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4FC9-7BC3-BB00-E21E-B9B336EC76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6CB456F-1EFF-3B15-1F32-06B57006D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9" name="Title 8">
            <a:extLst>
              <a:ext uri="{FF2B5EF4-FFF2-40B4-BE49-F238E27FC236}">
                <a16:creationId xmlns:a16="http://schemas.microsoft.com/office/drawing/2014/main" id="{C9745C09-5B6B-9DCA-5DE2-AF0E98E24D03}"/>
              </a:ext>
            </a:extLst>
          </p:cNvPr>
          <p:cNvSpPr>
            <a:spLocks noGrp="1"/>
          </p:cNvSpPr>
          <p:nvPr>
            <p:ph type="ctrTitle"/>
          </p:nvPr>
        </p:nvSpPr>
        <p:spPr>
          <a:xfrm>
            <a:off x="1022884" y="2207218"/>
            <a:ext cx="9791653" cy="3173673"/>
          </a:xfrm>
        </p:spPr>
        <p:txBody>
          <a:bodyPr/>
          <a:lstStyle/>
          <a:p>
            <a:pPr algn="l" fontAlgn="base" hangingPunct="0"/>
            <a:r>
              <a:rPr lang="bg-BG" sz="2400" b="1" dirty="0">
                <a:solidFill>
                  <a:schemeClr val="tx2">
                    <a:lumMod val="75000"/>
                    <a:lumOff val="25000"/>
                  </a:schemeClr>
                </a:solidFill>
              </a:rPr>
              <a:t>1. Преглед на Европейската градска инициатива (EUI)</a:t>
            </a:r>
            <a:br>
              <a:rPr lang="bg-BG" sz="2400" b="1" dirty="0">
                <a:solidFill>
                  <a:schemeClr val="tx2">
                    <a:lumMod val="75000"/>
                    <a:lumOff val="25000"/>
                  </a:schemeClr>
                </a:solidFill>
              </a:rPr>
            </a:br>
            <a:br>
              <a:rPr lang="bg-BG" sz="2400" b="1" dirty="0">
                <a:solidFill>
                  <a:schemeClr val="tx2">
                    <a:lumMod val="75000"/>
                    <a:lumOff val="25000"/>
                  </a:schemeClr>
                </a:solidFill>
              </a:rPr>
            </a:br>
            <a:r>
              <a:rPr lang="bg-BG" sz="2400" b="1" dirty="0">
                <a:solidFill>
                  <a:schemeClr val="tx2">
                    <a:lumMod val="75000"/>
                    <a:lumOff val="25000"/>
                  </a:schemeClr>
                </a:solidFill>
              </a:rPr>
              <a:t>2. URBACT IV: Интегрираното градско развитие</a:t>
            </a:r>
            <a:br>
              <a:rPr lang="bg-BG" sz="2400" b="1" dirty="0">
                <a:solidFill>
                  <a:schemeClr val="tx2">
                    <a:lumMod val="75000"/>
                    <a:lumOff val="25000"/>
                  </a:schemeClr>
                </a:solidFill>
              </a:rPr>
            </a:br>
            <a:br>
              <a:rPr lang="bg-BG" sz="2400" b="1" dirty="0">
                <a:solidFill>
                  <a:schemeClr val="tx2">
                    <a:lumMod val="75000"/>
                    <a:lumOff val="25000"/>
                  </a:schemeClr>
                </a:solidFill>
              </a:rPr>
            </a:br>
            <a:r>
              <a:rPr lang="bg-BG" sz="2400" b="1" dirty="0">
                <a:solidFill>
                  <a:schemeClr val="tx2">
                    <a:lumMod val="75000"/>
                    <a:lumOff val="25000"/>
                  </a:schemeClr>
                </a:solidFill>
              </a:rPr>
              <a:t>3. Общински гласове: Местен опит с EUI и URBACT</a:t>
            </a:r>
            <a:br>
              <a:rPr lang="bg-BG" sz="2400" b="1" dirty="0">
                <a:solidFill>
                  <a:schemeClr val="tx2">
                    <a:lumMod val="75000"/>
                    <a:lumOff val="25000"/>
                  </a:schemeClr>
                </a:solidFill>
              </a:rPr>
            </a:br>
            <a:br>
              <a:rPr lang="bg-BG" sz="2400" b="1" dirty="0">
                <a:solidFill>
                  <a:schemeClr val="tx2">
                    <a:lumMod val="75000"/>
                    <a:lumOff val="25000"/>
                  </a:schemeClr>
                </a:solidFill>
              </a:rPr>
            </a:br>
            <a:r>
              <a:rPr lang="bg-BG" sz="2400" b="1" dirty="0">
                <a:solidFill>
                  <a:schemeClr val="tx2">
                    <a:lumMod val="75000"/>
                    <a:lumOff val="25000"/>
                  </a:schemeClr>
                </a:solidFill>
              </a:rPr>
              <a:t>4. Как да се включите: Предстоящи покани и инструменти за подкрепа </a:t>
            </a:r>
            <a:endParaRPr lang="en-US" sz="2400" dirty="0">
              <a:solidFill>
                <a:schemeClr val="tx2">
                  <a:lumMod val="75000"/>
                  <a:lumOff val="25000"/>
                </a:schemeClr>
              </a:solidFill>
            </a:endParaRPr>
          </a:p>
        </p:txBody>
      </p:sp>
      <p:sp>
        <p:nvSpPr>
          <p:cNvPr id="13" name="ZoneTexte 6">
            <a:extLst>
              <a:ext uri="{FF2B5EF4-FFF2-40B4-BE49-F238E27FC236}">
                <a16:creationId xmlns:a16="http://schemas.microsoft.com/office/drawing/2014/main" id="{17CA34D7-AE3F-DFD3-0072-91C0FC74BE09}"/>
              </a:ext>
            </a:extLst>
          </p:cNvPr>
          <p:cNvSpPr txBox="1"/>
          <p:nvPr/>
        </p:nvSpPr>
        <p:spPr>
          <a:xfrm>
            <a:off x="1120877" y="1080720"/>
            <a:ext cx="6046839" cy="553998"/>
          </a:xfrm>
          <a:prstGeom prst="rect">
            <a:avLst/>
          </a:prstGeom>
          <a:noFill/>
        </p:spPr>
        <p:txBody>
          <a:bodyPr wrap="square" rtlCol="0">
            <a:spAutoFit/>
          </a:bodyPr>
          <a:lstStyle/>
          <a:p>
            <a:r>
              <a:rPr lang="bg-BG" sz="3000" b="1" dirty="0">
                <a:solidFill>
                  <a:srgbClr val="003399"/>
                </a:solidFill>
                <a:latin typeface="Tahoma" panose="020B0604030504040204" pitchFamily="34" charset="0"/>
                <a:ea typeface="Tahoma" panose="020B0604030504040204" pitchFamily="34" charset="0"/>
                <a:cs typeface="Tahoma" panose="020B0604030504040204" pitchFamily="34" charset="0"/>
              </a:rPr>
              <a:t>Дневен ред</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8F305C7E-EF37-D513-E961-9D595D8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pic>
        <p:nvPicPr>
          <p:cNvPr id="18" name="Image 9">
            <a:extLst>
              <a:ext uri="{FF2B5EF4-FFF2-40B4-BE49-F238E27FC236}">
                <a16:creationId xmlns:a16="http://schemas.microsoft.com/office/drawing/2014/main" id="{DA888E80-3629-8E87-FE9A-AE1C1AEECA0B}"/>
              </a:ext>
            </a:extLst>
          </p:cNvPr>
          <p:cNvPicPr>
            <a:picLocks noChangeAspect="1"/>
          </p:cNvPicPr>
          <p:nvPr/>
        </p:nvPicPr>
        <p:blipFill>
          <a:blip r:embed="rId4"/>
          <a:stretch>
            <a:fillRect/>
          </a:stretch>
        </p:blipFill>
        <p:spPr>
          <a:xfrm>
            <a:off x="1022885" y="1201236"/>
            <a:ext cx="2590753" cy="885600"/>
          </a:xfrm>
          <a:prstGeom prst="rect">
            <a:avLst/>
          </a:prstGeom>
        </p:spPr>
      </p:pic>
    </p:spTree>
    <p:extLst>
      <p:ext uri="{BB962C8B-B14F-4D97-AF65-F5344CB8AC3E}">
        <p14:creationId xmlns:p14="http://schemas.microsoft.com/office/powerpoint/2010/main" val="217594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7338C-FE88-3E8A-8145-0F5AB0C5FEE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10CB501-1645-0887-2CF4-3C625A7E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 y="1153912"/>
            <a:ext cx="9287275" cy="3685039"/>
          </a:xfrm>
          <a:prstGeom prst="rect">
            <a:avLst/>
          </a:prstGeom>
        </p:spPr>
      </p:pic>
      <p:pic>
        <p:nvPicPr>
          <p:cNvPr id="5" name="Picture 4">
            <a:extLst>
              <a:ext uri="{FF2B5EF4-FFF2-40B4-BE49-F238E27FC236}">
                <a16:creationId xmlns:a16="http://schemas.microsoft.com/office/drawing/2014/main" id="{40F39DE9-27F3-C053-4085-CBFE95DAF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77CB22B7-00BC-F761-607E-E64C72917914}"/>
              </a:ext>
            </a:extLst>
          </p:cNvPr>
          <p:cNvSpPr txBox="1"/>
          <p:nvPr/>
        </p:nvSpPr>
        <p:spPr>
          <a:xfrm>
            <a:off x="1120877" y="1080720"/>
            <a:ext cx="9869508" cy="553998"/>
          </a:xfrm>
          <a:prstGeom prst="rect">
            <a:avLst/>
          </a:prstGeom>
          <a:noFill/>
        </p:spPr>
        <p:txBody>
          <a:bodyPr wrap="square" rtlCol="0">
            <a:spAutoFit/>
          </a:bodyPr>
          <a:lstStyle/>
          <a:p>
            <a:r>
              <a:rPr lang="bg-BG" sz="3000" b="1" dirty="0">
                <a:solidFill>
                  <a:srgbClr val="003399"/>
                </a:solidFill>
                <a:latin typeface="Tahoma" panose="020B0604030504040204" pitchFamily="34" charset="0"/>
                <a:ea typeface="Tahoma" panose="020B0604030504040204" pitchFamily="34" charset="0"/>
                <a:cs typeface="Tahoma" panose="020B0604030504040204" pitchFamily="34" charset="0"/>
              </a:rPr>
              <a:t>Европейската градска инициатива</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39D8EAB3-6FA9-572B-5A40-24EEF5D7A820}"/>
              </a:ext>
            </a:extLst>
          </p:cNvPr>
          <p:cNvSpPr>
            <a:spLocks noGrp="1" noChangeArrowheads="1"/>
          </p:cNvSpPr>
          <p:nvPr>
            <p:ph type="ctrTitle"/>
          </p:nvPr>
        </p:nvSpPr>
        <p:spPr bwMode="auto">
          <a:xfrm>
            <a:off x="1609289" y="2222461"/>
            <a:ext cx="99846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3000" b="1" i="0" u="none" strike="noStrike" cap="none" normalizeH="0" baseline="0" dirty="0" err="1">
                <a:ln>
                  <a:noFill/>
                </a:ln>
                <a:solidFill>
                  <a:srgbClr val="1AA795"/>
                </a:solidFill>
                <a:effectLst/>
              </a:rPr>
              <a:t>Ключова</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програма</a:t>
            </a:r>
            <a:r>
              <a:rPr kumimoji="0" lang="en-US" altLang="en-US" sz="3000" b="1" i="0" u="none" strike="noStrike" cap="none" normalizeH="0" baseline="0" dirty="0">
                <a:ln>
                  <a:noFill/>
                </a:ln>
                <a:solidFill>
                  <a:srgbClr val="1AA795"/>
                </a:solidFill>
                <a:effectLst/>
              </a:rPr>
              <a:t> на ЕС </a:t>
            </a:r>
            <a:r>
              <a:rPr kumimoji="0" lang="en-US" altLang="en-US" sz="3000" b="1" i="0" u="none" strike="noStrike" cap="none" normalizeH="0" baseline="0" dirty="0" err="1">
                <a:ln>
                  <a:noFill/>
                </a:ln>
                <a:solidFill>
                  <a:srgbClr val="1AA795"/>
                </a:solidFill>
                <a:effectLst/>
              </a:rPr>
              <a:t>за</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устойчиво</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градско</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развитие</a:t>
            </a:r>
            <a:br>
              <a:rPr lang="en-US" altLang="en-US" sz="3000" b="1" dirty="0">
                <a:solidFill>
                  <a:srgbClr val="1AA795"/>
                </a:solidFill>
              </a:rPr>
            </a:br>
            <a:br>
              <a:rPr lang="en-US" altLang="en-US" sz="3000" b="1" dirty="0">
                <a:solidFill>
                  <a:srgbClr val="1AA795"/>
                </a:solidFill>
              </a:rPr>
            </a:br>
            <a:r>
              <a:rPr kumimoji="0" lang="en-US" altLang="en-US" sz="3000" b="1" i="0" u="none" strike="noStrike" cap="none" normalizeH="0" baseline="0" dirty="0" err="1">
                <a:ln>
                  <a:noFill/>
                </a:ln>
                <a:solidFill>
                  <a:srgbClr val="1AA795"/>
                </a:solidFill>
                <a:effectLst/>
              </a:rPr>
              <a:t>Надгражда</a:t>
            </a:r>
            <a:r>
              <a:rPr kumimoji="0" lang="en-US" altLang="en-US" sz="3000" b="1" i="0" u="none" strike="noStrike" cap="none" normalizeH="0" baseline="0" dirty="0">
                <a:ln>
                  <a:noFill/>
                </a:ln>
                <a:solidFill>
                  <a:srgbClr val="1AA795"/>
                </a:solidFill>
                <a:effectLst/>
              </a:rPr>
              <a:t> Urban Innovative Actions</a:t>
            </a:r>
            <a:br>
              <a:rPr kumimoji="0" lang="en-US" altLang="en-US" sz="3000" b="1" i="0" u="none" strike="noStrike" cap="none" normalizeH="0" baseline="0" dirty="0">
                <a:ln>
                  <a:noFill/>
                </a:ln>
                <a:solidFill>
                  <a:srgbClr val="1AA795"/>
                </a:solidFill>
                <a:effectLst/>
              </a:rPr>
            </a:br>
            <a:br>
              <a:rPr kumimoji="0" lang="en-US" altLang="en-US" sz="3000" b="1" i="0" u="none" strike="noStrike" cap="none" normalizeH="0" baseline="0" dirty="0">
                <a:ln>
                  <a:noFill/>
                </a:ln>
                <a:solidFill>
                  <a:srgbClr val="1AA795"/>
                </a:solidFill>
                <a:effectLst/>
              </a:rPr>
            </a:br>
            <a:r>
              <a:rPr kumimoji="0" lang="en-US" altLang="en-US" sz="3000" b="1" i="0" u="none" strike="noStrike" cap="none" normalizeH="0" baseline="0" dirty="0" err="1">
                <a:ln>
                  <a:noFill/>
                </a:ln>
                <a:solidFill>
                  <a:srgbClr val="1AA795"/>
                </a:solidFill>
                <a:effectLst/>
              </a:rPr>
              <a:t>Част</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от</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Кохезионната</a:t>
            </a:r>
            <a:r>
              <a:rPr kumimoji="0" lang="en-US" altLang="en-US" sz="3000" b="1" i="0" u="none" strike="noStrike" cap="none" normalizeH="0" baseline="0" dirty="0">
                <a:ln>
                  <a:noFill/>
                </a:ln>
                <a:solidFill>
                  <a:srgbClr val="1AA795"/>
                </a:solidFill>
                <a:effectLst/>
              </a:rPr>
              <a:t> </a:t>
            </a:r>
            <a:r>
              <a:rPr kumimoji="0" lang="en-US" altLang="en-US" sz="3000" b="1" i="0" u="none" strike="noStrike" cap="none" normalizeH="0" baseline="0" dirty="0" err="1">
                <a:ln>
                  <a:noFill/>
                </a:ln>
                <a:solidFill>
                  <a:srgbClr val="1AA795"/>
                </a:solidFill>
                <a:effectLst/>
              </a:rPr>
              <a:t>политика</a:t>
            </a:r>
            <a:r>
              <a:rPr kumimoji="0" lang="en-US" altLang="en-US" sz="3000" b="1" i="0" u="none" strike="noStrike" cap="none" normalizeH="0" baseline="0" dirty="0">
                <a:ln>
                  <a:noFill/>
                </a:ln>
                <a:solidFill>
                  <a:srgbClr val="1AA795"/>
                </a:solidFill>
                <a:effectLst/>
              </a:rPr>
              <a:t> 2021–2027</a:t>
            </a:r>
            <a:br>
              <a:rPr kumimoji="0" lang="en-US" altLang="en-US" sz="3000" b="1" i="0" u="none" strike="noStrike" cap="none" normalizeH="0" baseline="0" dirty="0">
                <a:ln>
                  <a:noFill/>
                </a:ln>
                <a:solidFill>
                  <a:srgbClr val="1AA795"/>
                </a:solidFill>
                <a:effectLst/>
              </a:rPr>
            </a:br>
            <a:r>
              <a:rPr kumimoji="0" lang="en-US" altLang="en-US" sz="3000" b="1" i="0" u="none" strike="noStrike" cap="none" normalizeH="0" baseline="0" dirty="0">
                <a:ln>
                  <a:noFill/>
                </a:ln>
                <a:solidFill>
                  <a:srgbClr val="1AA795"/>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tx1"/>
              </a:solidFill>
              <a:effectLst/>
            </a:endParaRPr>
          </a:p>
        </p:txBody>
      </p:sp>
      <p:pic>
        <p:nvPicPr>
          <p:cNvPr id="16" name="Picture 15">
            <a:extLst>
              <a:ext uri="{FF2B5EF4-FFF2-40B4-BE49-F238E27FC236}">
                <a16:creationId xmlns:a16="http://schemas.microsoft.com/office/drawing/2014/main" id="{2B32EDB1-D6D3-E31E-1BA8-A8886F11E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4" y="5329386"/>
            <a:ext cx="12515850" cy="1390650"/>
          </a:xfrm>
          <a:prstGeom prst="rect">
            <a:avLst/>
          </a:prstGeom>
        </p:spPr>
      </p:pic>
    </p:spTree>
    <p:extLst>
      <p:ext uri="{BB962C8B-B14F-4D97-AF65-F5344CB8AC3E}">
        <p14:creationId xmlns:p14="http://schemas.microsoft.com/office/powerpoint/2010/main" val="10790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FCEA-EFD3-E00E-9F0C-558A6A21AB5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5213FD-BA6A-A99A-448B-53E49D93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 y="1153912"/>
            <a:ext cx="9287275" cy="3685039"/>
          </a:xfrm>
          <a:prstGeom prst="rect">
            <a:avLst/>
          </a:prstGeom>
        </p:spPr>
      </p:pic>
      <p:pic>
        <p:nvPicPr>
          <p:cNvPr id="5" name="Picture 4">
            <a:extLst>
              <a:ext uri="{FF2B5EF4-FFF2-40B4-BE49-F238E27FC236}">
                <a16:creationId xmlns:a16="http://schemas.microsoft.com/office/drawing/2014/main" id="{7698B722-3B7E-53C8-2652-CC2A17111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AF45F684-BC83-1CAA-12F6-BA44479D56D7}"/>
              </a:ext>
            </a:extLst>
          </p:cNvPr>
          <p:cNvSpPr txBox="1"/>
          <p:nvPr/>
        </p:nvSpPr>
        <p:spPr>
          <a:xfrm>
            <a:off x="1120877" y="1080720"/>
            <a:ext cx="9869508" cy="553998"/>
          </a:xfrm>
          <a:prstGeom prst="rect">
            <a:avLst/>
          </a:prstGeom>
          <a:noFill/>
        </p:spPr>
        <p:txBody>
          <a:bodyPr wrap="square" rtlCol="0">
            <a:spAutoFit/>
          </a:bodyPr>
          <a:lstStyle/>
          <a:p>
            <a:r>
              <a:rPr lang="en-US"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Цели</a:t>
            </a:r>
            <a:r>
              <a:rPr lang="en-US" sz="3000" b="1"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bg-BG" sz="3000" b="1" dirty="0">
                <a:solidFill>
                  <a:srgbClr val="003399"/>
                </a:solidFill>
                <a:latin typeface="Tahoma" panose="020B0604030504040204" pitchFamily="34" charset="0"/>
                <a:ea typeface="Tahoma" panose="020B0604030504040204" pitchFamily="34" charset="0"/>
                <a:cs typeface="Tahoma" panose="020B0604030504040204" pitchFamily="34" charset="0"/>
              </a:rPr>
              <a:t>на Европейската градска инициатива</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3177EEC-B627-9FD8-BC36-7DA2651D7B2F}"/>
              </a:ext>
            </a:extLst>
          </p:cNvPr>
          <p:cNvSpPr txBox="1"/>
          <p:nvPr/>
        </p:nvSpPr>
        <p:spPr>
          <a:xfrm>
            <a:off x="241270" y="1003776"/>
            <a:ext cx="879607" cy="707886"/>
          </a:xfrm>
          <a:prstGeom prst="rect">
            <a:avLst/>
          </a:prstGeom>
          <a:noFill/>
        </p:spPr>
        <p:txBody>
          <a:bodyPr wrap="square">
            <a:spAutoFit/>
          </a:bodyPr>
          <a:lstStyle/>
          <a:p>
            <a:r>
              <a:rPr lang="en-US" sz="4000" dirty="0"/>
              <a:t>🎯</a:t>
            </a:r>
            <a:endParaRPr lang="en-US" dirty="0"/>
          </a:p>
        </p:txBody>
      </p:sp>
      <p:sp>
        <p:nvSpPr>
          <p:cNvPr id="12" name="TextBox 11">
            <a:extLst>
              <a:ext uri="{FF2B5EF4-FFF2-40B4-BE49-F238E27FC236}">
                <a16:creationId xmlns:a16="http://schemas.microsoft.com/office/drawing/2014/main" id="{AD48071C-D45D-6746-7E87-927AE67B35E2}"/>
              </a:ext>
            </a:extLst>
          </p:cNvPr>
          <p:cNvSpPr txBox="1"/>
          <p:nvPr/>
        </p:nvSpPr>
        <p:spPr>
          <a:xfrm>
            <a:off x="1284361" y="4225467"/>
            <a:ext cx="6137030"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074571FE-C014-8FAD-8B49-6F91A7D4C1B7}"/>
              </a:ext>
            </a:extLst>
          </p:cNvPr>
          <p:cNvSpPr txBox="1"/>
          <p:nvPr/>
        </p:nvSpPr>
        <p:spPr>
          <a:xfrm>
            <a:off x="1531498" y="2145517"/>
            <a:ext cx="9869507" cy="3631763"/>
          </a:xfrm>
          <a:prstGeom prst="rect">
            <a:avLst/>
          </a:prstGeom>
          <a:noFill/>
        </p:spPr>
        <p:txBody>
          <a:bodyPr wrap="square">
            <a:spAutoFit/>
          </a:bodyPr>
          <a:lstStyle/>
          <a:p>
            <a:pPr lvl="0" eaLnBrk="0" fontAlgn="base" hangingPunct="0">
              <a:spcBef>
                <a:spcPct val="0"/>
              </a:spcBef>
              <a:spcAft>
                <a:spcPct val="0"/>
              </a:spcAft>
            </a:pPr>
            <a:r>
              <a:rPr lang="en-US" sz="3000" b="1" dirty="0" err="1">
                <a:solidFill>
                  <a:srgbClr val="C60075"/>
                </a:solidFill>
                <a:latin typeface="+mj-lt"/>
                <a:ea typeface="+mj-ea"/>
                <a:cs typeface="+mj-cs"/>
              </a:rPr>
              <a:t>Подкрепа</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за</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иновативни</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решения</a:t>
            </a:r>
            <a:r>
              <a:rPr lang="en-US" sz="3000" b="1" dirty="0">
                <a:solidFill>
                  <a:srgbClr val="C60075"/>
                </a:solidFill>
                <a:latin typeface="+mj-lt"/>
                <a:ea typeface="+mj-ea"/>
                <a:cs typeface="+mj-cs"/>
              </a:rPr>
              <a:t> на </a:t>
            </a:r>
            <a:r>
              <a:rPr lang="en-US" sz="3000" b="1" dirty="0" err="1">
                <a:solidFill>
                  <a:srgbClr val="C60075"/>
                </a:solidFill>
                <a:latin typeface="+mj-lt"/>
                <a:ea typeface="+mj-ea"/>
                <a:cs typeface="+mj-cs"/>
              </a:rPr>
              <a:t>градски</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предизвикателства</a:t>
            </a:r>
            <a:endParaRPr lang="bg-BG" sz="3000" b="1" dirty="0">
              <a:solidFill>
                <a:srgbClr val="C60075"/>
              </a:solidFill>
              <a:latin typeface="+mj-lt"/>
              <a:ea typeface="+mj-ea"/>
              <a:cs typeface="+mj-cs"/>
            </a:endParaRPr>
          </a:p>
          <a:p>
            <a:pPr lvl="0" eaLnBrk="0" fontAlgn="base" hangingPunct="0">
              <a:spcBef>
                <a:spcPct val="0"/>
              </a:spcBef>
              <a:spcAft>
                <a:spcPct val="0"/>
              </a:spcAft>
            </a:pPr>
            <a:endParaRPr lang="en-US" sz="2500" b="1" dirty="0">
              <a:solidFill>
                <a:srgbClr val="C60075"/>
              </a:solidFill>
              <a:latin typeface="+mj-lt"/>
              <a:ea typeface="+mj-ea"/>
              <a:cs typeface="+mj-cs"/>
            </a:endParaRPr>
          </a:p>
          <a:p>
            <a:pPr lvl="0" eaLnBrk="0" fontAlgn="base" hangingPunct="0">
              <a:spcBef>
                <a:spcPct val="0"/>
              </a:spcBef>
              <a:spcAft>
                <a:spcPct val="0"/>
              </a:spcAft>
            </a:pPr>
            <a:r>
              <a:rPr lang="en-US" sz="3000" b="1" dirty="0" err="1">
                <a:solidFill>
                  <a:srgbClr val="C60075"/>
                </a:solidFill>
                <a:latin typeface="+mj-lt"/>
                <a:ea typeface="+mj-ea"/>
                <a:cs typeface="+mj-cs"/>
              </a:rPr>
              <a:t>Интегриран</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подход</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съвместно</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планиране</a:t>
            </a:r>
            <a:r>
              <a:rPr lang="en-US" sz="3000" b="1" dirty="0">
                <a:solidFill>
                  <a:srgbClr val="C60075"/>
                </a:solidFill>
                <a:latin typeface="+mj-lt"/>
                <a:ea typeface="+mj-ea"/>
                <a:cs typeface="+mj-cs"/>
              </a:rPr>
              <a:t> и </a:t>
            </a:r>
            <a:r>
              <a:rPr lang="en-US" sz="3000" b="1" dirty="0" err="1">
                <a:solidFill>
                  <a:srgbClr val="C60075"/>
                </a:solidFill>
                <a:latin typeface="+mj-lt"/>
                <a:ea typeface="+mj-ea"/>
                <a:cs typeface="+mj-cs"/>
              </a:rPr>
              <a:t>участие</a:t>
            </a:r>
            <a:r>
              <a:rPr lang="en-US" sz="3000" b="1" dirty="0">
                <a:solidFill>
                  <a:srgbClr val="C60075"/>
                </a:solidFill>
                <a:latin typeface="+mj-lt"/>
                <a:ea typeface="+mj-ea"/>
                <a:cs typeface="+mj-cs"/>
              </a:rPr>
              <a:t> на </a:t>
            </a:r>
            <a:r>
              <a:rPr lang="en-US" sz="3000" b="1" dirty="0" err="1">
                <a:solidFill>
                  <a:srgbClr val="C60075"/>
                </a:solidFill>
                <a:latin typeface="+mj-lt"/>
                <a:ea typeface="+mj-ea"/>
                <a:cs typeface="+mj-cs"/>
              </a:rPr>
              <a:t>гражданите</a:t>
            </a:r>
            <a:endParaRPr lang="bg-BG" sz="3000" b="1" dirty="0">
              <a:solidFill>
                <a:srgbClr val="C60075"/>
              </a:solidFill>
              <a:latin typeface="+mj-lt"/>
              <a:ea typeface="+mj-ea"/>
              <a:cs typeface="+mj-cs"/>
            </a:endParaRPr>
          </a:p>
          <a:p>
            <a:pPr lvl="0" eaLnBrk="0" fontAlgn="base" hangingPunct="0">
              <a:spcBef>
                <a:spcPct val="0"/>
              </a:spcBef>
              <a:spcAft>
                <a:spcPct val="0"/>
              </a:spcAft>
            </a:pPr>
            <a:endParaRPr lang="en-US" sz="2500" b="1" dirty="0">
              <a:solidFill>
                <a:srgbClr val="C60075"/>
              </a:solidFill>
              <a:latin typeface="+mj-lt"/>
              <a:ea typeface="+mj-ea"/>
              <a:cs typeface="+mj-cs"/>
            </a:endParaRPr>
          </a:p>
          <a:p>
            <a:pPr lvl="0" eaLnBrk="0" fontAlgn="base" hangingPunct="0">
              <a:spcBef>
                <a:spcPct val="0"/>
              </a:spcBef>
              <a:spcAft>
                <a:spcPct val="0"/>
              </a:spcAft>
            </a:pPr>
            <a:r>
              <a:rPr lang="en-US" sz="3000" b="1" dirty="0" err="1">
                <a:solidFill>
                  <a:srgbClr val="C60075"/>
                </a:solidFill>
                <a:latin typeface="+mj-lt"/>
                <a:ea typeface="+mj-ea"/>
                <a:cs typeface="+mj-cs"/>
              </a:rPr>
              <a:t>Свързване</a:t>
            </a:r>
            <a:r>
              <a:rPr lang="en-US" sz="3000" b="1" dirty="0">
                <a:solidFill>
                  <a:srgbClr val="C60075"/>
                </a:solidFill>
                <a:latin typeface="+mj-lt"/>
                <a:ea typeface="+mj-ea"/>
                <a:cs typeface="+mj-cs"/>
              </a:rPr>
              <a:t> на </a:t>
            </a:r>
            <a:r>
              <a:rPr lang="en-US" sz="3000" b="1" dirty="0" err="1">
                <a:solidFill>
                  <a:srgbClr val="C60075"/>
                </a:solidFill>
                <a:latin typeface="+mj-lt"/>
                <a:ea typeface="+mj-ea"/>
                <a:cs typeface="+mj-cs"/>
              </a:rPr>
              <a:t>местни</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политики</a:t>
            </a:r>
            <a:r>
              <a:rPr lang="en-US" sz="3000" b="1" dirty="0">
                <a:solidFill>
                  <a:srgbClr val="C60075"/>
                </a:solidFill>
                <a:latin typeface="+mj-lt"/>
                <a:ea typeface="+mj-ea"/>
                <a:cs typeface="+mj-cs"/>
              </a:rPr>
              <a:t> с </a:t>
            </a:r>
            <a:r>
              <a:rPr lang="en-US" sz="3000" b="1" dirty="0" err="1">
                <a:solidFill>
                  <a:srgbClr val="C60075"/>
                </a:solidFill>
                <a:latin typeface="+mj-lt"/>
                <a:ea typeface="+mj-ea"/>
                <a:cs typeface="+mj-cs"/>
              </a:rPr>
              <a:t>европейски</a:t>
            </a:r>
            <a:r>
              <a:rPr lang="en-US" sz="3000" b="1" dirty="0">
                <a:solidFill>
                  <a:srgbClr val="C60075"/>
                </a:solidFill>
                <a:latin typeface="+mj-lt"/>
                <a:ea typeface="+mj-ea"/>
                <a:cs typeface="+mj-cs"/>
              </a:rPr>
              <a:t> </a:t>
            </a:r>
            <a:r>
              <a:rPr lang="en-US" sz="3000" b="1" dirty="0" err="1">
                <a:solidFill>
                  <a:srgbClr val="C60075"/>
                </a:solidFill>
                <a:latin typeface="+mj-lt"/>
                <a:ea typeface="+mj-ea"/>
                <a:cs typeface="+mj-cs"/>
              </a:rPr>
              <a:t>приоритети</a:t>
            </a:r>
            <a:endParaRPr lang="en-US" sz="3000" b="1" dirty="0">
              <a:solidFill>
                <a:srgbClr val="C60075"/>
              </a:solidFill>
              <a:latin typeface="+mj-lt"/>
              <a:ea typeface="+mj-ea"/>
              <a:cs typeface="+mj-cs"/>
            </a:endParaRPr>
          </a:p>
        </p:txBody>
      </p:sp>
      <p:pic>
        <p:nvPicPr>
          <p:cNvPr id="4" name="Picture 3">
            <a:extLst>
              <a:ext uri="{FF2B5EF4-FFF2-40B4-BE49-F238E27FC236}">
                <a16:creationId xmlns:a16="http://schemas.microsoft.com/office/drawing/2014/main" id="{ABE8C3D4-F701-80C7-2304-7A50F1E7D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4" y="5329386"/>
            <a:ext cx="12515850" cy="1390650"/>
          </a:xfrm>
          <a:prstGeom prst="rect">
            <a:avLst/>
          </a:prstGeom>
        </p:spPr>
      </p:pic>
    </p:spTree>
    <p:extLst>
      <p:ext uri="{BB962C8B-B14F-4D97-AF65-F5344CB8AC3E}">
        <p14:creationId xmlns:p14="http://schemas.microsoft.com/office/powerpoint/2010/main" val="334497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3DBF-5E70-1435-56F6-A3D239CB387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172F97-8C68-F1ED-69A1-E9AF8AF87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93FEB670-59CD-8097-A009-CDA2A6B96DCB}"/>
              </a:ext>
            </a:extLst>
          </p:cNvPr>
          <p:cNvSpPr txBox="1"/>
          <p:nvPr/>
        </p:nvSpPr>
        <p:spPr>
          <a:xfrm>
            <a:off x="1120877" y="1080720"/>
            <a:ext cx="9869508" cy="553998"/>
          </a:xfrm>
          <a:prstGeom prst="rect">
            <a:avLst/>
          </a:prstGeom>
          <a:noFill/>
        </p:spPr>
        <p:txBody>
          <a:bodyPr wrap="square" rtlCol="0">
            <a:spAutoFit/>
          </a:bodyPr>
          <a:lstStyle/>
          <a:p>
            <a:r>
              <a:rPr lang="en-US" sz="3000" b="1" dirty="0">
                <a:solidFill>
                  <a:srgbClr val="003399"/>
                </a:solidFill>
                <a:latin typeface="+mj-lt"/>
                <a:ea typeface="Tahoma" panose="020B0604030504040204" pitchFamily="34" charset="0"/>
                <a:cs typeface="Tahoma" panose="020B0604030504040204" pitchFamily="34" charset="0"/>
              </a:rPr>
              <a:t>EUI </a:t>
            </a:r>
            <a:r>
              <a:rPr lang="bg-BG" sz="3000" b="1" dirty="0">
                <a:solidFill>
                  <a:srgbClr val="003399"/>
                </a:solidFill>
                <a:latin typeface="+mj-lt"/>
                <a:ea typeface="Tahoma" panose="020B0604030504040204" pitchFamily="34" charset="0"/>
                <a:cs typeface="Tahoma" panose="020B0604030504040204" pitchFamily="34" charset="0"/>
              </a:rPr>
              <a:t>за българските общини</a:t>
            </a:r>
            <a:endParaRPr lang="fr-FR" sz="3000" b="1" dirty="0">
              <a:solidFill>
                <a:srgbClr val="003399"/>
              </a:solidFill>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AF1DD6F7-205B-AD18-331C-9BB6F6DB6EFA}"/>
              </a:ext>
            </a:extLst>
          </p:cNvPr>
          <p:cNvSpPr txBox="1"/>
          <p:nvPr/>
        </p:nvSpPr>
        <p:spPr>
          <a:xfrm>
            <a:off x="1284361" y="4225467"/>
            <a:ext cx="6137030" cy="369332"/>
          </a:xfrm>
          <a:prstGeom prst="rect">
            <a:avLst/>
          </a:prstGeom>
          <a:noFill/>
        </p:spPr>
        <p:txBody>
          <a:bodyPr wrap="square">
            <a:spAutoFit/>
          </a:bodyPr>
          <a:lstStyle/>
          <a:p>
            <a:endParaRPr lang="en-US" dirty="0"/>
          </a:p>
        </p:txBody>
      </p:sp>
      <p:pic>
        <p:nvPicPr>
          <p:cNvPr id="2" name="Picture 1">
            <a:extLst>
              <a:ext uri="{FF2B5EF4-FFF2-40B4-BE49-F238E27FC236}">
                <a16:creationId xmlns:a16="http://schemas.microsoft.com/office/drawing/2014/main" id="{55C99376-3DF0-0456-C99C-E315B39AB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sp>
        <p:nvSpPr>
          <p:cNvPr id="15" name="TextBox 14">
            <a:extLst>
              <a:ext uri="{FF2B5EF4-FFF2-40B4-BE49-F238E27FC236}">
                <a16:creationId xmlns:a16="http://schemas.microsoft.com/office/drawing/2014/main" id="{5808C15D-BA4C-FD79-470C-C56A2A246CB6}"/>
              </a:ext>
            </a:extLst>
          </p:cNvPr>
          <p:cNvSpPr txBox="1"/>
          <p:nvPr/>
        </p:nvSpPr>
        <p:spPr>
          <a:xfrm>
            <a:off x="1120878" y="1687354"/>
            <a:ext cx="9869507" cy="4339650"/>
          </a:xfrm>
          <a:prstGeom prst="rect">
            <a:avLst/>
          </a:prstGeom>
          <a:noFill/>
        </p:spPr>
        <p:txBody>
          <a:bodyPr wrap="square">
            <a:spAutoFit/>
          </a:bodyPr>
          <a:lstStyle/>
          <a:p>
            <a:pPr lvl="0" eaLnBrk="0" fontAlgn="base" hangingPunct="0">
              <a:spcBef>
                <a:spcPct val="0"/>
              </a:spcBef>
              <a:spcAft>
                <a:spcPct val="0"/>
              </a:spcAft>
            </a:pPr>
            <a:r>
              <a:rPr lang="ru-RU" sz="3000" b="1" dirty="0" err="1">
                <a:solidFill>
                  <a:srgbClr val="009E87"/>
                </a:solidFill>
                <a:latin typeface="+mj-lt"/>
                <a:ea typeface="+mj-ea"/>
                <a:cs typeface="+mj-cs"/>
              </a:rPr>
              <a:t>Иновативни</a:t>
            </a:r>
            <a:r>
              <a:rPr lang="ru-RU" sz="3000" b="1" dirty="0">
                <a:solidFill>
                  <a:srgbClr val="009E87"/>
                </a:solidFill>
                <a:latin typeface="+mj-lt"/>
                <a:ea typeface="+mj-ea"/>
                <a:cs typeface="+mj-cs"/>
              </a:rPr>
              <a:t> действия </a:t>
            </a:r>
          </a:p>
          <a:p>
            <a:pPr marL="457200" lvl="0" indent="-457200" eaLnBrk="0" fontAlgn="base" hangingPunct="0">
              <a:spcBef>
                <a:spcPct val="0"/>
              </a:spcBef>
              <a:spcAft>
                <a:spcPct val="0"/>
              </a:spcAft>
              <a:buFont typeface="Arial" panose="020B0604020202020204" pitchFamily="34" charset="0"/>
              <a:buChar char="•"/>
            </a:pPr>
            <a:r>
              <a:rPr lang="ru-RU" sz="2600" dirty="0">
                <a:solidFill>
                  <a:srgbClr val="009E87"/>
                </a:solidFill>
                <a:latin typeface="+mj-lt"/>
                <a:ea typeface="+mj-ea"/>
                <a:cs typeface="+mj-cs"/>
              </a:rPr>
              <a:t>до 80% </a:t>
            </a:r>
            <a:r>
              <a:rPr lang="ru-RU" sz="2600" dirty="0" err="1">
                <a:solidFill>
                  <a:srgbClr val="009E87"/>
                </a:solidFill>
                <a:latin typeface="+mj-lt"/>
                <a:ea typeface="+mj-ea"/>
                <a:cs typeface="+mj-cs"/>
              </a:rPr>
              <a:t>съфинансиране</a:t>
            </a:r>
            <a:r>
              <a:rPr lang="ru-RU" sz="2600" dirty="0">
                <a:solidFill>
                  <a:srgbClr val="009E87"/>
                </a:solidFill>
                <a:latin typeface="+mj-lt"/>
                <a:ea typeface="+mj-ea"/>
                <a:cs typeface="+mj-cs"/>
              </a:rPr>
              <a:t> за </a:t>
            </a:r>
            <a:r>
              <a:rPr lang="ru-RU" sz="2600" dirty="0" err="1">
                <a:solidFill>
                  <a:srgbClr val="009E87"/>
                </a:solidFill>
                <a:latin typeface="+mj-lt"/>
                <a:ea typeface="+mj-ea"/>
                <a:cs typeface="+mj-cs"/>
              </a:rPr>
              <a:t>иновативни</a:t>
            </a:r>
            <a:r>
              <a:rPr lang="ru-RU" sz="2600" dirty="0">
                <a:solidFill>
                  <a:srgbClr val="009E87"/>
                </a:solidFill>
                <a:latin typeface="+mj-lt"/>
                <a:ea typeface="+mj-ea"/>
                <a:cs typeface="+mj-cs"/>
              </a:rPr>
              <a:t> </a:t>
            </a:r>
            <a:r>
              <a:rPr lang="ru-RU" sz="2600" dirty="0" err="1">
                <a:solidFill>
                  <a:srgbClr val="009E87"/>
                </a:solidFill>
                <a:latin typeface="+mj-lt"/>
                <a:ea typeface="+mj-ea"/>
                <a:cs typeface="+mj-cs"/>
              </a:rPr>
              <a:t>проекти</a:t>
            </a:r>
            <a:endParaRPr lang="ru-RU" sz="2600" dirty="0">
              <a:solidFill>
                <a:srgbClr val="009E87"/>
              </a:solidFill>
              <a:latin typeface="+mj-lt"/>
              <a:ea typeface="+mj-ea"/>
              <a:cs typeface="+mj-cs"/>
            </a:endParaRPr>
          </a:p>
          <a:p>
            <a:pPr marL="457200" lvl="0" indent="-457200" eaLnBrk="0" fontAlgn="base" hangingPunct="0">
              <a:spcBef>
                <a:spcPct val="0"/>
              </a:spcBef>
              <a:spcAft>
                <a:spcPct val="0"/>
              </a:spcAft>
              <a:buFont typeface="Arial" panose="020B0604020202020204" pitchFamily="34" charset="0"/>
              <a:buChar char="•"/>
            </a:pPr>
            <a:r>
              <a:rPr lang="ru-RU" sz="2600" dirty="0" err="1">
                <a:solidFill>
                  <a:srgbClr val="009E87"/>
                </a:solidFill>
                <a:latin typeface="+mj-lt"/>
                <a:ea typeface="+mj-ea"/>
                <a:cs typeface="+mj-cs"/>
              </a:rPr>
              <a:t>последна</a:t>
            </a:r>
            <a:r>
              <a:rPr lang="ru-RU" sz="2600" dirty="0">
                <a:solidFill>
                  <a:srgbClr val="009E87"/>
                </a:solidFill>
                <a:latin typeface="+mj-lt"/>
                <a:ea typeface="+mj-ea"/>
                <a:cs typeface="+mj-cs"/>
              </a:rPr>
              <a:t> </a:t>
            </a:r>
            <a:r>
              <a:rPr lang="ru-RU" sz="2600" dirty="0" err="1">
                <a:solidFill>
                  <a:srgbClr val="009E87"/>
                </a:solidFill>
                <a:latin typeface="+mj-lt"/>
                <a:ea typeface="+mj-ea"/>
                <a:cs typeface="+mj-cs"/>
              </a:rPr>
              <a:t>покана</a:t>
            </a:r>
            <a:r>
              <a:rPr lang="ru-RU" sz="2600" dirty="0">
                <a:solidFill>
                  <a:srgbClr val="009E87"/>
                </a:solidFill>
                <a:latin typeface="+mj-lt"/>
                <a:ea typeface="+mj-ea"/>
                <a:cs typeface="+mj-cs"/>
              </a:rPr>
              <a:t>: </a:t>
            </a:r>
            <a:r>
              <a:rPr lang="ru-RU" sz="2600" dirty="0" err="1">
                <a:solidFill>
                  <a:srgbClr val="009E87"/>
                </a:solidFill>
                <a:latin typeface="+mj-lt"/>
                <a:ea typeface="+mj-ea"/>
                <a:cs typeface="+mj-cs"/>
              </a:rPr>
              <a:t>началото</a:t>
            </a:r>
            <a:r>
              <a:rPr lang="ru-RU" sz="2600" dirty="0">
                <a:solidFill>
                  <a:srgbClr val="009E87"/>
                </a:solidFill>
                <a:latin typeface="+mj-lt"/>
                <a:ea typeface="+mj-ea"/>
                <a:cs typeface="+mj-cs"/>
              </a:rPr>
              <a:t> на 2026</a:t>
            </a:r>
          </a:p>
          <a:p>
            <a:pPr lvl="0" eaLnBrk="0" fontAlgn="base" hangingPunct="0">
              <a:spcBef>
                <a:spcPct val="0"/>
              </a:spcBef>
              <a:spcAft>
                <a:spcPct val="0"/>
              </a:spcAft>
            </a:pPr>
            <a:r>
              <a:rPr lang="bg-BG" sz="3000" b="1" dirty="0">
                <a:solidFill>
                  <a:srgbClr val="009E87"/>
                </a:solidFill>
                <a:latin typeface="+mj-lt"/>
                <a:ea typeface="+mj-ea"/>
                <a:cs typeface="+mj-cs"/>
              </a:rPr>
              <a:t>Изграждане на к</a:t>
            </a:r>
            <a:r>
              <a:rPr lang="ru-RU" sz="3000" b="1" dirty="0" err="1">
                <a:solidFill>
                  <a:srgbClr val="009E87"/>
                </a:solidFill>
                <a:latin typeface="+mj-lt"/>
                <a:ea typeface="+mj-ea"/>
                <a:cs typeface="+mj-cs"/>
              </a:rPr>
              <a:t>апацитет</a:t>
            </a:r>
            <a:endParaRPr lang="ru-RU" sz="3000" b="1" dirty="0">
              <a:solidFill>
                <a:srgbClr val="009E87"/>
              </a:solidFill>
              <a:latin typeface="+mj-lt"/>
              <a:ea typeface="+mj-ea"/>
              <a:cs typeface="+mj-cs"/>
            </a:endParaRPr>
          </a:p>
          <a:p>
            <a:pPr marL="457200" lvl="0" indent="-457200" eaLnBrk="0" fontAlgn="base" hangingPunct="0">
              <a:spcBef>
                <a:spcPct val="0"/>
              </a:spcBef>
              <a:spcAft>
                <a:spcPct val="0"/>
              </a:spcAft>
              <a:buFont typeface="Arial" panose="020B0604020202020204" pitchFamily="34" charset="0"/>
              <a:buChar char="•"/>
            </a:pPr>
            <a:r>
              <a:rPr lang="ru-RU" sz="2600" dirty="0">
                <a:solidFill>
                  <a:srgbClr val="009E87"/>
                </a:solidFill>
                <a:latin typeface="+mj-lt"/>
                <a:ea typeface="+mj-ea"/>
                <a:cs typeface="+mj-cs"/>
              </a:rPr>
              <a:t>Обучения, обмен, </a:t>
            </a:r>
            <a:r>
              <a:rPr lang="ru-RU" sz="2600" dirty="0" err="1">
                <a:solidFill>
                  <a:srgbClr val="009E87"/>
                </a:solidFill>
                <a:latin typeface="+mj-lt"/>
                <a:ea typeface="+mj-ea"/>
                <a:cs typeface="+mj-cs"/>
              </a:rPr>
              <a:t>партньорства</a:t>
            </a:r>
            <a:endParaRPr lang="ru-RU" sz="2600" dirty="0">
              <a:solidFill>
                <a:srgbClr val="009E87"/>
              </a:solidFill>
              <a:latin typeface="+mj-lt"/>
              <a:ea typeface="+mj-ea"/>
              <a:cs typeface="+mj-cs"/>
            </a:endParaRPr>
          </a:p>
          <a:p>
            <a:pPr marL="457200" lvl="0" indent="-457200" eaLnBrk="0" fontAlgn="base" hangingPunct="0">
              <a:spcBef>
                <a:spcPct val="0"/>
              </a:spcBef>
              <a:spcAft>
                <a:spcPct val="0"/>
              </a:spcAft>
              <a:buFont typeface="Arial" panose="020B0604020202020204" pitchFamily="34" charset="0"/>
              <a:buChar char="•"/>
            </a:pPr>
            <a:r>
              <a:rPr lang="ru-RU" sz="2600" dirty="0" err="1">
                <a:solidFill>
                  <a:srgbClr val="009E87"/>
                </a:solidFill>
                <a:latin typeface="+mj-lt"/>
                <a:ea typeface="+mj-ea"/>
                <a:cs typeface="+mj-cs"/>
              </a:rPr>
              <a:t>Подкрепа</a:t>
            </a:r>
            <a:r>
              <a:rPr lang="ru-RU" sz="2600" dirty="0">
                <a:solidFill>
                  <a:srgbClr val="009E87"/>
                </a:solidFill>
                <a:latin typeface="+mj-lt"/>
                <a:ea typeface="+mj-ea"/>
                <a:cs typeface="+mj-cs"/>
              </a:rPr>
              <a:t> за 94 </a:t>
            </a:r>
            <a:r>
              <a:rPr lang="ru-RU" sz="2600" dirty="0" err="1">
                <a:solidFill>
                  <a:srgbClr val="009E87"/>
                </a:solidFill>
                <a:latin typeface="+mj-lt"/>
                <a:ea typeface="+mj-ea"/>
                <a:cs typeface="+mj-cs"/>
              </a:rPr>
              <a:t>общини</a:t>
            </a:r>
            <a:r>
              <a:rPr lang="ru-RU" sz="2600" dirty="0">
                <a:solidFill>
                  <a:srgbClr val="009E87"/>
                </a:solidFill>
                <a:latin typeface="+mj-lt"/>
                <a:ea typeface="+mj-ea"/>
                <a:cs typeface="+mj-cs"/>
              </a:rPr>
              <a:t> по </a:t>
            </a:r>
            <a:r>
              <a:rPr lang="ru-RU" sz="2600" dirty="0" err="1">
                <a:solidFill>
                  <a:srgbClr val="009E87"/>
                </a:solidFill>
                <a:latin typeface="+mj-lt"/>
                <a:ea typeface="+mj-ea"/>
                <a:cs typeface="+mj-cs"/>
              </a:rPr>
              <a:t>скалата</a:t>
            </a:r>
            <a:r>
              <a:rPr lang="ru-RU" sz="2600" dirty="0">
                <a:solidFill>
                  <a:srgbClr val="009E87"/>
                </a:solidFill>
                <a:latin typeface="+mj-lt"/>
                <a:ea typeface="+mj-ea"/>
                <a:cs typeface="+mj-cs"/>
              </a:rPr>
              <a:t> DEGURBA 1 и 2</a:t>
            </a:r>
          </a:p>
          <a:p>
            <a:pPr lvl="0" eaLnBrk="0" fontAlgn="base" hangingPunct="0">
              <a:spcBef>
                <a:spcPct val="0"/>
              </a:spcBef>
              <a:spcAft>
                <a:spcPct val="0"/>
              </a:spcAft>
            </a:pPr>
            <a:r>
              <a:rPr lang="ru-RU" sz="3000" b="1" dirty="0" err="1">
                <a:solidFill>
                  <a:srgbClr val="009E87"/>
                </a:solidFill>
                <a:latin typeface="+mj-lt"/>
                <a:ea typeface="+mj-ea"/>
                <a:cs typeface="+mj-cs"/>
              </a:rPr>
              <a:t>Видимост</a:t>
            </a:r>
            <a:r>
              <a:rPr lang="ru-RU" sz="3000" b="1" dirty="0">
                <a:solidFill>
                  <a:srgbClr val="009E87"/>
                </a:solidFill>
                <a:latin typeface="+mj-lt"/>
                <a:ea typeface="+mj-ea"/>
                <a:cs typeface="+mj-cs"/>
              </a:rPr>
              <a:t> и влияние</a:t>
            </a:r>
          </a:p>
          <a:p>
            <a:pPr marL="457200" indent="-457200" eaLnBrk="0" fontAlgn="base" hangingPunct="0">
              <a:spcBef>
                <a:spcPct val="0"/>
              </a:spcBef>
              <a:spcAft>
                <a:spcPct val="0"/>
              </a:spcAft>
              <a:buFont typeface="Arial" panose="020B0604020202020204" pitchFamily="34" charset="0"/>
              <a:buChar char="•"/>
            </a:pPr>
            <a:r>
              <a:rPr lang="ru-RU" sz="2600" dirty="0" err="1">
                <a:solidFill>
                  <a:srgbClr val="009E87"/>
                </a:solidFill>
                <a:latin typeface="+mj-lt"/>
                <a:ea typeface="+mj-ea"/>
                <a:cs typeface="+mj-cs"/>
              </a:rPr>
              <a:t>Възможност</a:t>
            </a:r>
            <a:r>
              <a:rPr lang="ru-RU" sz="2600" dirty="0">
                <a:solidFill>
                  <a:srgbClr val="009E87"/>
                </a:solidFill>
                <a:latin typeface="+mj-lt"/>
                <a:ea typeface="+mj-ea"/>
                <a:cs typeface="+mj-cs"/>
              </a:rPr>
              <a:t> за нови </a:t>
            </a:r>
            <a:r>
              <a:rPr lang="ru-RU" sz="2600" dirty="0" err="1">
                <a:solidFill>
                  <a:srgbClr val="009E87"/>
                </a:solidFill>
                <a:latin typeface="+mj-lt"/>
                <a:ea typeface="+mj-ea"/>
                <a:cs typeface="+mj-cs"/>
              </a:rPr>
              <a:t>партньорства</a:t>
            </a:r>
            <a:endParaRPr lang="ru-RU" sz="2600" dirty="0">
              <a:solidFill>
                <a:srgbClr val="009E87"/>
              </a:solidFill>
              <a:latin typeface="+mj-lt"/>
              <a:ea typeface="+mj-ea"/>
              <a:cs typeface="+mj-cs"/>
            </a:endParaRPr>
          </a:p>
          <a:p>
            <a:pPr marL="457200" indent="-457200" eaLnBrk="0" fontAlgn="base" hangingPunct="0">
              <a:spcBef>
                <a:spcPct val="0"/>
              </a:spcBef>
              <a:spcAft>
                <a:spcPct val="0"/>
              </a:spcAft>
              <a:buFont typeface="Arial" panose="020B0604020202020204" pitchFamily="34" charset="0"/>
              <a:buChar char="•"/>
            </a:pPr>
            <a:r>
              <a:rPr lang="ru-RU" sz="2600" dirty="0" err="1">
                <a:solidFill>
                  <a:srgbClr val="009E87"/>
                </a:solidFill>
                <a:latin typeface="+mj-lt"/>
                <a:ea typeface="+mj-ea"/>
                <a:cs typeface="+mj-cs"/>
              </a:rPr>
              <a:t>Възможност</a:t>
            </a:r>
            <a:r>
              <a:rPr lang="ru-RU" sz="2600" dirty="0">
                <a:solidFill>
                  <a:srgbClr val="009E87"/>
                </a:solidFill>
                <a:latin typeface="+mj-lt"/>
                <a:ea typeface="+mj-ea"/>
                <a:cs typeface="+mj-cs"/>
              </a:rPr>
              <a:t> за участие в </a:t>
            </a:r>
            <a:r>
              <a:rPr lang="ru-RU" sz="2600" dirty="0" err="1">
                <a:solidFill>
                  <a:srgbClr val="009E87"/>
                </a:solidFill>
                <a:latin typeface="+mj-lt"/>
                <a:ea typeface="+mj-ea"/>
                <a:cs typeface="+mj-cs"/>
              </a:rPr>
              <a:t>политиките</a:t>
            </a:r>
            <a:r>
              <a:rPr lang="ru-RU" sz="2600" dirty="0">
                <a:solidFill>
                  <a:srgbClr val="009E87"/>
                </a:solidFill>
                <a:latin typeface="+mj-lt"/>
                <a:ea typeface="+mj-ea"/>
                <a:cs typeface="+mj-cs"/>
              </a:rPr>
              <a:t> на ЕС</a:t>
            </a:r>
          </a:p>
          <a:p>
            <a:pPr lvl="0" eaLnBrk="0" fontAlgn="base" hangingPunct="0">
              <a:spcBef>
                <a:spcPct val="0"/>
              </a:spcBef>
              <a:spcAft>
                <a:spcPct val="0"/>
              </a:spcAft>
            </a:pPr>
            <a:endParaRPr lang="en-US" sz="3000" dirty="0">
              <a:solidFill>
                <a:srgbClr val="009E87"/>
              </a:solidFill>
              <a:latin typeface="+mj-lt"/>
              <a:ea typeface="+mj-ea"/>
              <a:cs typeface="+mj-cs"/>
            </a:endParaRPr>
          </a:p>
        </p:txBody>
      </p:sp>
    </p:spTree>
    <p:extLst>
      <p:ext uri="{BB962C8B-B14F-4D97-AF65-F5344CB8AC3E}">
        <p14:creationId xmlns:p14="http://schemas.microsoft.com/office/powerpoint/2010/main" val="240763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C2FE-E931-0100-295F-79C99EFE06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CC8484-DAFF-128F-321F-E7D3E7A8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CFD3ED84-CE8A-34F0-18D3-ABEA076F96F4}"/>
              </a:ext>
            </a:extLst>
          </p:cNvPr>
          <p:cNvSpPr txBox="1"/>
          <p:nvPr/>
        </p:nvSpPr>
        <p:spPr>
          <a:xfrm>
            <a:off x="1120877" y="1080720"/>
            <a:ext cx="9869508" cy="553998"/>
          </a:xfrm>
          <a:prstGeom prst="rect">
            <a:avLst/>
          </a:prstGeom>
          <a:noFill/>
        </p:spPr>
        <p:txBody>
          <a:bodyPr wrap="square" rtlCol="0">
            <a:spAutoFit/>
          </a:bodyPr>
          <a:lstStyle/>
          <a:p>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Успешни</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примери</a:t>
            </a:r>
            <a:r>
              <a:rPr lang="ru-RU" sz="3000" b="1" dirty="0">
                <a:solidFill>
                  <a:srgbClr val="003399"/>
                </a:solidFill>
                <a:latin typeface="Tahoma" panose="020B0604030504040204" pitchFamily="34" charset="0"/>
                <a:ea typeface="Tahoma" panose="020B0604030504040204" pitchFamily="34" charset="0"/>
                <a:cs typeface="Tahoma" panose="020B0604030504040204" pitchFamily="34" charset="0"/>
              </a:rPr>
              <a:t> от </a:t>
            </a:r>
            <a:r>
              <a:rPr lang="ru-RU" sz="3000" b="1" dirty="0" err="1">
                <a:solidFill>
                  <a:srgbClr val="003399"/>
                </a:solidFill>
                <a:latin typeface="Tahoma" panose="020B0604030504040204" pitchFamily="34" charset="0"/>
                <a:ea typeface="Tahoma" panose="020B0604030504040204" pitchFamily="34" charset="0"/>
                <a:cs typeface="Tahoma" panose="020B0604030504040204" pitchFamily="34" charset="0"/>
              </a:rPr>
              <a:t>България</a:t>
            </a:r>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52284284-3E23-172E-5532-52F9F6A174EF}"/>
              </a:ext>
            </a:extLst>
          </p:cNvPr>
          <p:cNvSpPr txBox="1"/>
          <p:nvPr/>
        </p:nvSpPr>
        <p:spPr>
          <a:xfrm>
            <a:off x="1284361" y="4225467"/>
            <a:ext cx="6137030" cy="369332"/>
          </a:xfrm>
          <a:prstGeom prst="rect">
            <a:avLst/>
          </a:prstGeom>
          <a:noFill/>
        </p:spPr>
        <p:txBody>
          <a:bodyPr wrap="square">
            <a:spAutoFit/>
          </a:bodyPr>
          <a:lstStyle/>
          <a:p>
            <a:endParaRPr lang="en-US" dirty="0"/>
          </a:p>
        </p:txBody>
      </p:sp>
      <p:pic>
        <p:nvPicPr>
          <p:cNvPr id="2" name="Picture 1">
            <a:extLst>
              <a:ext uri="{FF2B5EF4-FFF2-40B4-BE49-F238E27FC236}">
                <a16:creationId xmlns:a16="http://schemas.microsoft.com/office/drawing/2014/main" id="{05A0A241-515E-36F4-C7F5-5A12FCBF7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125" y="3429000"/>
            <a:ext cx="9134875" cy="3736856"/>
          </a:xfrm>
          <a:prstGeom prst="rect">
            <a:avLst/>
          </a:prstGeom>
        </p:spPr>
      </p:pic>
      <p:sp>
        <p:nvSpPr>
          <p:cNvPr id="15" name="TextBox 14">
            <a:extLst>
              <a:ext uri="{FF2B5EF4-FFF2-40B4-BE49-F238E27FC236}">
                <a16:creationId xmlns:a16="http://schemas.microsoft.com/office/drawing/2014/main" id="{5D7EF780-3A4F-E9F7-22D5-E84D10330C27}"/>
              </a:ext>
            </a:extLst>
          </p:cNvPr>
          <p:cNvSpPr txBox="1"/>
          <p:nvPr/>
        </p:nvSpPr>
        <p:spPr>
          <a:xfrm>
            <a:off x="1120878" y="1687354"/>
            <a:ext cx="9869507" cy="4247317"/>
          </a:xfrm>
          <a:prstGeom prst="rect">
            <a:avLst/>
          </a:prstGeom>
          <a:noFill/>
        </p:spPr>
        <p:txBody>
          <a:bodyPr wrap="square">
            <a:spAutoFit/>
          </a:bodyPr>
          <a:lstStyle/>
          <a:p>
            <a:pPr lvl="0" eaLnBrk="0" fontAlgn="base" hangingPunct="0">
              <a:spcBef>
                <a:spcPct val="0"/>
              </a:spcBef>
              <a:spcAft>
                <a:spcPct val="0"/>
              </a:spcAft>
            </a:pPr>
            <a:r>
              <a:rPr lang="ru-RU" sz="3000" b="1" dirty="0">
                <a:solidFill>
                  <a:srgbClr val="009E87"/>
                </a:solidFill>
                <a:latin typeface="+mj-lt"/>
                <a:ea typeface="+mj-ea"/>
                <a:cs typeface="+mj-cs"/>
              </a:rPr>
              <a:t>Бургас – RELAUNCHTOWIN</a:t>
            </a:r>
          </a:p>
          <a:p>
            <a:pPr lvl="0" eaLnBrk="0" fontAlgn="base" hangingPunct="0">
              <a:spcBef>
                <a:spcPct val="0"/>
              </a:spcBef>
              <a:spcAft>
                <a:spcPct val="0"/>
              </a:spcAft>
            </a:pPr>
            <a:r>
              <a:rPr lang="ru-RU" sz="3000" dirty="0">
                <a:solidFill>
                  <a:srgbClr val="009E87"/>
                </a:solidFill>
                <a:latin typeface="+mj-lt"/>
                <a:ea typeface="+mj-ea"/>
                <a:cs typeface="+mj-cs"/>
              </a:rPr>
              <a:t>• Трансформация на </a:t>
            </a:r>
            <a:r>
              <a:rPr lang="ru-RU" sz="3000" dirty="0" err="1">
                <a:solidFill>
                  <a:srgbClr val="009E87"/>
                </a:solidFill>
                <a:latin typeface="+mj-lt"/>
                <a:ea typeface="+mj-ea"/>
                <a:cs typeface="+mj-cs"/>
              </a:rPr>
              <a:t>Спортна</a:t>
            </a:r>
            <a:r>
              <a:rPr lang="ru-RU" sz="3000" dirty="0">
                <a:solidFill>
                  <a:srgbClr val="009E87"/>
                </a:solidFill>
                <a:latin typeface="+mj-lt"/>
                <a:ea typeface="+mj-ea"/>
                <a:cs typeface="+mj-cs"/>
              </a:rPr>
              <a:t> зала „</a:t>
            </a:r>
            <a:r>
              <a:rPr lang="ru-RU" sz="3000" dirty="0" err="1">
                <a:solidFill>
                  <a:srgbClr val="009E87"/>
                </a:solidFill>
                <a:latin typeface="+mj-lt"/>
                <a:ea typeface="+mj-ea"/>
                <a:cs typeface="+mj-cs"/>
              </a:rPr>
              <a:t>Младост</a:t>
            </a:r>
            <a:r>
              <a:rPr lang="ru-RU" sz="3000" dirty="0">
                <a:solidFill>
                  <a:srgbClr val="009E87"/>
                </a:solidFill>
                <a:latin typeface="+mj-lt"/>
                <a:ea typeface="+mj-ea"/>
                <a:cs typeface="+mj-cs"/>
              </a:rPr>
              <a:t>“</a:t>
            </a:r>
          </a:p>
          <a:p>
            <a:pPr lvl="0" eaLnBrk="0" fontAlgn="base" hangingPunct="0">
              <a:spcBef>
                <a:spcPct val="0"/>
              </a:spcBef>
              <a:spcAft>
                <a:spcPct val="0"/>
              </a:spcAft>
            </a:pP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Център</a:t>
            </a:r>
            <a:r>
              <a:rPr lang="ru-RU" sz="3000" dirty="0">
                <a:solidFill>
                  <a:srgbClr val="009E87"/>
                </a:solidFill>
                <a:latin typeface="+mj-lt"/>
                <a:ea typeface="+mj-ea"/>
                <a:cs typeface="+mj-cs"/>
              </a:rPr>
              <a:t> за спорт, </a:t>
            </a:r>
            <a:r>
              <a:rPr lang="ru-RU" sz="3000" dirty="0" err="1">
                <a:solidFill>
                  <a:srgbClr val="009E87"/>
                </a:solidFill>
                <a:latin typeface="+mj-lt"/>
                <a:ea typeface="+mj-ea"/>
                <a:cs typeface="+mj-cs"/>
              </a:rPr>
              <a:t>здраве</a:t>
            </a:r>
            <a:r>
              <a:rPr lang="ru-RU" sz="3000" dirty="0">
                <a:solidFill>
                  <a:srgbClr val="009E87"/>
                </a:solidFill>
                <a:latin typeface="+mj-lt"/>
                <a:ea typeface="+mj-ea"/>
                <a:cs typeface="+mj-cs"/>
              </a:rPr>
              <a:t> и </a:t>
            </a:r>
            <a:r>
              <a:rPr lang="ru-RU" sz="3000" dirty="0" err="1">
                <a:solidFill>
                  <a:srgbClr val="009E87"/>
                </a:solidFill>
                <a:latin typeface="+mj-lt"/>
                <a:ea typeface="+mj-ea"/>
                <a:cs typeface="+mj-cs"/>
              </a:rPr>
              <a:t>социално</a:t>
            </a: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включване</a:t>
            </a:r>
            <a:endParaRPr lang="ru-RU" sz="3000" dirty="0">
              <a:solidFill>
                <a:srgbClr val="009E87"/>
              </a:solidFill>
              <a:latin typeface="+mj-lt"/>
              <a:ea typeface="+mj-ea"/>
              <a:cs typeface="+mj-cs"/>
            </a:endParaRPr>
          </a:p>
          <a:p>
            <a:pPr lvl="0" eaLnBrk="0" fontAlgn="base" hangingPunct="0">
              <a:spcBef>
                <a:spcPct val="0"/>
              </a:spcBef>
              <a:spcAft>
                <a:spcPct val="0"/>
              </a:spcAft>
            </a:pP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Приобщаване</a:t>
            </a:r>
            <a:r>
              <a:rPr lang="ru-RU" sz="3000" dirty="0">
                <a:solidFill>
                  <a:srgbClr val="009E87"/>
                </a:solidFill>
                <a:latin typeface="+mj-lt"/>
                <a:ea typeface="+mj-ea"/>
                <a:cs typeface="+mj-cs"/>
              </a:rPr>
              <a:t> на </a:t>
            </a:r>
            <a:r>
              <a:rPr lang="ru-RU" sz="3000" dirty="0" err="1">
                <a:solidFill>
                  <a:srgbClr val="009E87"/>
                </a:solidFill>
                <a:latin typeface="+mj-lt"/>
                <a:ea typeface="+mj-ea"/>
                <a:cs typeface="+mj-cs"/>
              </a:rPr>
              <a:t>уязвими</a:t>
            </a:r>
            <a:r>
              <a:rPr lang="ru-RU" sz="3000" dirty="0">
                <a:solidFill>
                  <a:srgbClr val="009E87"/>
                </a:solidFill>
                <a:latin typeface="+mj-lt"/>
                <a:ea typeface="+mj-ea"/>
                <a:cs typeface="+mj-cs"/>
              </a:rPr>
              <a:t> групи и </a:t>
            </a:r>
            <a:r>
              <a:rPr lang="ru-RU" sz="3000" dirty="0" err="1">
                <a:solidFill>
                  <a:srgbClr val="009E87"/>
                </a:solidFill>
                <a:latin typeface="+mj-lt"/>
                <a:ea typeface="+mj-ea"/>
                <a:cs typeface="+mj-cs"/>
              </a:rPr>
              <a:t>възрастни</a:t>
            </a:r>
            <a:r>
              <a:rPr lang="ru-RU" sz="3000" dirty="0">
                <a:solidFill>
                  <a:srgbClr val="009E87"/>
                </a:solidFill>
                <a:latin typeface="+mj-lt"/>
                <a:ea typeface="+mj-ea"/>
                <a:cs typeface="+mj-cs"/>
              </a:rPr>
              <a:t> хора</a:t>
            </a:r>
          </a:p>
          <a:p>
            <a:pPr lvl="0" eaLnBrk="0" fontAlgn="base" hangingPunct="0">
              <a:spcBef>
                <a:spcPct val="0"/>
              </a:spcBef>
              <a:spcAft>
                <a:spcPct val="0"/>
              </a:spcAft>
            </a:pPr>
            <a:endParaRPr lang="ru-RU" sz="3000" b="1" dirty="0">
              <a:solidFill>
                <a:srgbClr val="009E87"/>
              </a:solidFill>
              <a:latin typeface="+mj-lt"/>
              <a:ea typeface="+mj-ea"/>
              <a:cs typeface="+mj-cs"/>
            </a:endParaRPr>
          </a:p>
          <a:p>
            <a:pPr lvl="0" eaLnBrk="0" fontAlgn="base" hangingPunct="0">
              <a:spcBef>
                <a:spcPct val="0"/>
              </a:spcBef>
              <a:spcAft>
                <a:spcPct val="0"/>
              </a:spcAft>
            </a:pPr>
            <a:r>
              <a:rPr lang="ru-RU" sz="3000" b="1" dirty="0" err="1">
                <a:solidFill>
                  <a:srgbClr val="009E87"/>
                </a:solidFill>
                <a:latin typeface="+mj-lt"/>
                <a:ea typeface="+mj-ea"/>
                <a:cs typeface="+mj-cs"/>
              </a:rPr>
              <a:t>Хасково</a:t>
            </a:r>
            <a:r>
              <a:rPr lang="ru-RU" sz="3000" b="1" dirty="0">
                <a:solidFill>
                  <a:srgbClr val="009E87"/>
                </a:solidFill>
                <a:latin typeface="+mj-lt"/>
                <a:ea typeface="+mj-ea"/>
                <a:cs typeface="+mj-cs"/>
              </a:rPr>
              <a:t> – CARE GET</a:t>
            </a:r>
          </a:p>
          <a:p>
            <a:pPr lvl="0" eaLnBrk="0" fontAlgn="base" hangingPunct="0">
              <a:spcBef>
                <a:spcPct val="0"/>
              </a:spcBef>
              <a:spcAft>
                <a:spcPct val="0"/>
              </a:spcAft>
            </a:pP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Екосистема</a:t>
            </a:r>
            <a:r>
              <a:rPr lang="ru-RU" sz="3000" dirty="0">
                <a:solidFill>
                  <a:srgbClr val="009E87"/>
                </a:solidFill>
                <a:latin typeface="+mj-lt"/>
                <a:ea typeface="+mj-ea"/>
                <a:cs typeface="+mj-cs"/>
              </a:rPr>
              <a:t> за </a:t>
            </a:r>
            <a:r>
              <a:rPr lang="ru-RU" sz="3000" dirty="0" err="1">
                <a:solidFill>
                  <a:srgbClr val="009E87"/>
                </a:solidFill>
                <a:latin typeface="+mj-lt"/>
                <a:ea typeface="+mj-ea"/>
                <a:cs typeface="+mj-cs"/>
              </a:rPr>
              <a:t>грижа</a:t>
            </a: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към</a:t>
            </a: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възрастни</a:t>
            </a:r>
            <a:r>
              <a:rPr lang="ru-RU" sz="3000" dirty="0">
                <a:solidFill>
                  <a:srgbClr val="009E87"/>
                </a:solidFill>
                <a:latin typeface="+mj-lt"/>
                <a:ea typeface="+mj-ea"/>
                <a:cs typeface="+mj-cs"/>
              </a:rPr>
              <a:t> хора</a:t>
            </a:r>
          </a:p>
          <a:p>
            <a:pPr lvl="0" eaLnBrk="0" fontAlgn="base" hangingPunct="0">
              <a:spcBef>
                <a:spcPct val="0"/>
              </a:spcBef>
              <a:spcAft>
                <a:spcPct val="0"/>
              </a:spcAft>
            </a:pP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Дигитални</a:t>
            </a:r>
            <a:r>
              <a:rPr lang="ru-RU" sz="3000" dirty="0">
                <a:solidFill>
                  <a:srgbClr val="009E87"/>
                </a:solidFill>
                <a:latin typeface="+mj-lt"/>
                <a:ea typeface="+mj-ea"/>
                <a:cs typeface="+mj-cs"/>
              </a:rPr>
              <a:t> решения + </a:t>
            </a:r>
            <a:r>
              <a:rPr lang="ru-RU" sz="3000" dirty="0" err="1">
                <a:solidFill>
                  <a:srgbClr val="009E87"/>
                </a:solidFill>
                <a:latin typeface="+mj-lt"/>
                <a:ea typeface="+mj-ea"/>
                <a:cs typeface="+mj-cs"/>
              </a:rPr>
              <a:t>социални</a:t>
            </a:r>
            <a:r>
              <a:rPr lang="ru-RU" sz="3000" dirty="0">
                <a:solidFill>
                  <a:srgbClr val="009E87"/>
                </a:solidFill>
                <a:latin typeface="+mj-lt"/>
                <a:ea typeface="+mj-ea"/>
                <a:cs typeface="+mj-cs"/>
              </a:rPr>
              <a:t> услуги</a:t>
            </a:r>
          </a:p>
          <a:p>
            <a:pPr lvl="0" eaLnBrk="0" fontAlgn="base" hangingPunct="0">
              <a:spcBef>
                <a:spcPct val="0"/>
              </a:spcBef>
              <a:spcAft>
                <a:spcPct val="0"/>
              </a:spcAft>
            </a:pPr>
            <a:r>
              <a:rPr lang="ru-RU" sz="3000" dirty="0">
                <a:solidFill>
                  <a:srgbClr val="009E87"/>
                </a:solidFill>
                <a:latin typeface="+mj-lt"/>
                <a:ea typeface="+mj-ea"/>
                <a:cs typeface="+mj-cs"/>
              </a:rPr>
              <a:t>• </a:t>
            </a:r>
            <a:r>
              <a:rPr lang="ru-RU" sz="3000" dirty="0" err="1">
                <a:solidFill>
                  <a:srgbClr val="009E87"/>
                </a:solidFill>
                <a:latin typeface="+mj-lt"/>
                <a:ea typeface="+mj-ea"/>
                <a:cs typeface="+mj-cs"/>
              </a:rPr>
              <a:t>Модел</a:t>
            </a:r>
            <a:r>
              <a:rPr lang="ru-RU" sz="3000" dirty="0">
                <a:solidFill>
                  <a:srgbClr val="009E87"/>
                </a:solidFill>
                <a:latin typeface="+mj-lt"/>
                <a:ea typeface="+mj-ea"/>
                <a:cs typeface="+mj-cs"/>
              </a:rPr>
              <a:t> за „град на </a:t>
            </a:r>
            <a:r>
              <a:rPr lang="ru-RU" sz="3000" dirty="0" err="1">
                <a:solidFill>
                  <a:srgbClr val="009E87"/>
                </a:solidFill>
                <a:latin typeface="+mj-lt"/>
                <a:ea typeface="+mj-ea"/>
                <a:cs typeface="+mj-cs"/>
              </a:rPr>
              <a:t>грижата</a:t>
            </a:r>
            <a:r>
              <a:rPr lang="ru-RU" sz="3000" dirty="0">
                <a:solidFill>
                  <a:srgbClr val="009E87"/>
                </a:solidFill>
                <a:latin typeface="+mj-lt"/>
                <a:ea typeface="+mj-ea"/>
                <a:cs typeface="+mj-cs"/>
              </a:rPr>
              <a:t>“</a:t>
            </a:r>
            <a:endParaRPr lang="en-US" sz="3000" dirty="0">
              <a:solidFill>
                <a:srgbClr val="009E87"/>
              </a:solidFill>
              <a:latin typeface="+mj-lt"/>
              <a:ea typeface="+mj-ea"/>
              <a:cs typeface="+mj-cs"/>
            </a:endParaRPr>
          </a:p>
        </p:txBody>
      </p:sp>
    </p:spTree>
    <p:extLst>
      <p:ext uri="{BB962C8B-B14F-4D97-AF65-F5344CB8AC3E}">
        <p14:creationId xmlns:p14="http://schemas.microsoft.com/office/powerpoint/2010/main" val="391216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1F6C-9741-B2E7-CB42-4BA19E02E44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6C3AD0-4001-38E3-385F-1D08253F5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 y="1153912"/>
            <a:ext cx="9287275" cy="3685039"/>
          </a:xfrm>
          <a:prstGeom prst="rect">
            <a:avLst/>
          </a:prstGeom>
        </p:spPr>
      </p:pic>
      <p:pic>
        <p:nvPicPr>
          <p:cNvPr id="5" name="Picture 4">
            <a:extLst>
              <a:ext uri="{FF2B5EF4-FFF2-40B4-BE49-F238E27FC236}">
                <a16:creationId xmlns:a16="http://schemas.microsoft.com/office/drawing/2014/main" id="{3699A2A5-4F1B-2395-C255-8D4A620DE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807FC2F2-BF51-4D57-E142-C17E9E2139D5}"/>
              </a:ext>
            </a:extLst>
          </p:cNvPr>
          <p:cNvSpPr txBox="1"/>
          <p:nvPr/>
        </p:nvSpPr>
        <p:spPr>
          <a:xfrm>
            <a:off x="1120877" y="1080720"/>
            <a:ext cx="9869508" cy="1015663"/>
          </a:xfrm>
          <a:prstGeom prst="rect">
            <a:avLst/>
          </a:prstGeom>
          <a:noFill/>
        </p:spPr>
        <p:txBody>
          <a:bodyPr wrap="square" rtlCol="0">
            <a:spAutoFit/>
          </a:bodyPr>
          <a:lstStyle/>
          <a:p>
            <a:r>
              <a:rPr lang="ru-RU" sz="3000" b="1" dirty="0">
                <a:solidFill>
                  <a:srgbClr val="009E87"/>
                </a:solidFill>
              </a:rPr>
              <a:t>Обмен между </a:t>
            </a:r>
            <a:r>
              <a:rPr lang="ru-RU" sz="3000" b="1" dirty="0" err="1">
                <a:solidFill>
                  <a:srgbClr val="009E87"/>
                </a:solidFill>
              </a:rPr>
              <a:t>градове</a:t>
            </a:r>
            <a:endParaRPr lang="ru-RU" sz="3000" b="1" dirty="0">
              <a:solidFill>
                <a:srgbClr val="009E87"/>
              </a:solidFill>
            </a:endParaRPr>
          </a:p>
          <a:p>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D8807FC8-B6DE-2FF0-155E-990A27CB451B}"/>
              </a:ext>
            </a:extLst>
          </p:cNvPr>
          <p:cNvSpPr txBox="1"/>
          <p:nvPr/>
        </p:nvSpPr>
        <p:spPr>
          <a:xfrm>
            <a:off x="1284361" y="4225467"/>
            <a:ext cx="6137030"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32E61BDE-F1A2-5033-3E74-8BC91F463807}"/>
              </a:ext>
            </a:extLst>
          </p:cNvPr>
          <p:cNvSpPr txBox="1"/>
          <p:nvPr/>
        </p:nvSpPr>
        <p:spPr>
          <a:xfrm>
            <a:off x="1531498" y="2145517"/>
            <a:ext cx="9869507" cy="3323987"/>
          </a:xfrm>
          <a:prstGeom prst="rect">
            <a:avLst/>
          </a:prstGeom>
          <a:noFill/>
        </p:spPr>
        <p:txBody>
          <a:bodyPr wrap="square">
            <a:spAutoFit/>
          </a:bodyPr>
          <a:lstStyle/>
          <a:p>
            <a:pPr lvl="0" eaLnBrk="0" fontAlgn="base" hangingPunct="0">
              <a:spcBef>
                <a:spcPct val="0"/>
              </a:spcBef>
              <a:spcAft>
                <a:spcPct val="0"/>
              </a:spcAft>
            </a:pPr>
            <a:r>
              <a:rPr lang="en-US" sz="3000" b="1" dirty="0">
                <a:solidFill>
                  <a:srgbClr val="C60075"/>
                </a:solidFill>
                <a:ea typeface="+mj-ea"/>
                <a:cs typeface="+mj-cs"/>
              </a:rPr>
              <a:t>City to city exchange</a:t>
            </a:r>
          </a:p>
          <a:p>
            <a:pPr lvl="0" eaLnBrk="0" fontAlgn="base" hangingPunct="0">
              <a:spcBef>
                <a:spcPct val="0"/>
              </a:spcBef>
              <a:spcAft>
                <a:spcPct val="0"/>
              </a:spcAft>
            </a:pPr>
            <a:r>
              <a:rPr lang="ru-RU" sz="3000" dirty="0">
                <a:solidFill>
                  <a:srgbClr val="C60075"/>
                </a:solidFill>
                <a:ea typeface="+mj-ea"/>
                <a:cs typeface="+mj-cs"/>
              </a:rPr>
              <a:t>Монтана ↔ </a:t>
            </a:r>
            <a:r>
              <a:rPr lang="ru-RU" sz="3000" dirty="0" err="1">
                <a:solidFill>
                  <a:srgbClr val="C60075"/>
                </a:solidFill>
                <a:ea typeface="+mj-ea"/>
                <a:cs typeface="+mj-cs"/>
              </a:rPr>
              <a:t>Целйе</a:t>
            </a:r>
            <a:r>
              <a:rPr lang="ru-RU" sz="3000" dirty="0">
                <a:solidFill>
                  <a:srgbClr val="C60075"/>
                </a:solidFill>
                <a:ea typeface="+mj-ea"/>
                <a:cs typeface="+mj-cs"/>
              </a:rPr>
              <a:t> (Словения) – спорт и </a:t>
            </a:r>
            <a:r>
              <a:rPr lang="ru-RU" sz="3000" dirty="0" err="1">
                <a:solidFill>
                  <a:srgbClr val="C60075"/>
                </a:solidFill>
                <a:ea typeface="+mj-ea"/>
                <a:cs typeface="+mj-cs"/>
              </a:rPr>
              <a:t>култура</a:t>
            </a:r>
            <a:endParaRPr lang="ru-RU" sz="3000" dirty="0">
              <a:solidFill>
                <a:srgbClr val="C60075"/>
              </a:solidFill>
              <a:ea typeface="+mj-ea"/>
              <a:cs typeface="+mj-cs"/>
            </a:endParaRPr>
          </a:p>
          <a:p>
            <a:pPr lvl="0" eaLnBrk="0" fontAlgn="base" hangingPunct="0">
              <a:spcBef>
                <a:spcPct val="0"/>
              </a:spcBef>
              <a:spcAft>
                <a:spcPct val="0"/>
              </a:spcAft>
            </a:pPr>
            <a:r>
              <a:rPr lang="ru-RU" sz="3000" dirty="0" err="1">
                <a:solidFill>
                  <a:srgbClr val="C60075"/>
                </a:solidFill>
                <a:ea typeface="+mj-ea"/>
                <a:cs typeface="+mj-cs"/>
              </a:rPr>
              <a:t>Очаквани</a:t>
            </a:r>
            <a:r>
              <a:rPr lang="ru-RU" sz="3000" dirty="0">
                <a:solidFill>
                  <a:srgbClr val="C60075"/>
                </a:solidFill>
                <a:ea typeface="+mj-ea"/>
                <a:cs typeface="+mj-cs"/>
              </a:rPr>
              <a:t> </a:t>
            </a:r>
            <a:r>
              <a:rPr lang="ru-RU" sz="3000" dirty="0" err="1">
                <a:solidFill>
                  <a:srgbClr val="C60075"/>
                </a:solidFill>
                <a:ea typeface="+mj-ea"/>
                <a:cs typeface="+mj-cs"/>
              </a:rPr>
              <a:t>партньори</a:t>
            </a:r>
            <a:r>
              <a:rPr lang="ru-RU" sz="3000" dirty="0">
                <a:solidFill>
                  <a:srgbClr val="C60075"/>
                </a:solidFill>
                <a:ea typeface="+mj-ea"/>
                <a:cs typeface="+mj-cs"/>
              </a:rPr>
              <a:t>: Троян, Велико </a:t>
            </a:r>
            <a:r>
              <a:rPr lang="ru-RU" sz="3000" dirty="0" err="1">
                <a:solidFill>
                  <a:srgbClr val="C60075"/>
                </a:solidFill>
                <a:ea typeface="+mj-ea"/>
                <a:cs typeface="+mj-cs"/>
              </a:rPr>
              <a:t>Търново</a:t>
            </a:r>
            <a:endParaRPr lang="ru-RU" sz="3000" dirty="0">
              <a:solidFill>
                <a:srgbClr val="C60075"/>
              </a:solidFill>
              <a:ea typeface="+mj-ea"/>
              <a:cs typeface="+mj-cs"/>
            </a:endParaRPr>
          </a:p>
          <a:p>
            <a:pPr eaLnBrk="0" fontAlgn="base" hangingPunct="0">
              <a:spcBef>
                <a:spcPct val="0"/>
              </a:spcBef>
              <a:spcAft>
                <a:spcPct val="0"/>
              </a:spcAft>
            </a:pPr>
            <a:endParaRPr lang="en-US" sz="3000" b="1" dirty="0">
              <a:solidFill>
                <a:srgbClr val="C60075"/>
              </a:solidFill>
            </a:endParaRPr>
          </a:p>
          <a:p>
            <a:pPr eaLnBrk="0" fontAlgn="base" hangingPunct="0">
              <a:spcBef>
                <a:spcPct val="0"/>
              </a:spcBef>
              <a:spcAft>
                <a:spcPct val="0"/>
              </a:spcAft>
            </a:pPr>
            <a:r>
              <a:rPr lang="ru-RU" sz="3000" b="1" dirty="0" err="1">
                <a:solidFill>
                  <a:srgbClr val="C60075"/>
                </a:solidFill>
              </a:rPr>
              <a:t>Peer</a:t>
            </a:r>
            <a:r>
              <a:rPr lang="ru-RU" sz="3000" b="1" dirty="0">
                <a:solidFill>
                  <a:srgbClr val="C60075"/>
                </a:solidFill>
              </a:rPr>
              <a:t> Review</a:t>
            </a:r>
          </a:p>
          <a:p>
            <a:pPr lvl="0" eaLnBrk="0" fontAlgn="base" hangingPunct="0">
              <a:spcBef>
                <a:spcPct val="0"/>
              </a:spcBef>
              <a:spcAft>
                <a:spcPct val="0"/>
              </a:spcAft>
            </a:pPr>
            <a:r>
              <a:rPr lang="ru-RU" sz="3000" dirty="0">
                <a:solidFill>
                  <a:srgbClr val="C60075"/>
                </a:solidFill>
                <a:ea typeface="+mj-ea"/>
                <a:cs typeface="+mj-cs"/>
              </a:rPr>
              <a:t>Варна – рецензент</a:t>
            </a:r>
            <a:endParaRPr lang="en-US" sz="3000" dirty="0">
              <a:solidFill>
                <a:srgbClr val="C60075"/>
              </a:solidFill>
              <a:ea typeface="+mj-ea"/>
              <a:cs typeface="+mj-cs"/>
            </a:endParaRPr>
          </a:p>
          <a:p>
            <a:pPr lvl="0" eaLnBrk="0" fontAlgn="base" hangingPunct="0">
              <a:spcBef>
                <a:spcPct val="0"/>
              </a:spcBef>
              <a:spcAft>
                <a:spcPct val="0"/>
              </a:spcAft>
            </a:pPr>
            <a:r>
              <a:rPr lang="ru-RU" sz="3000" dirty="0" err="1">
                <a:solidFill>
                  <a:srgbClr val="C60075"/>
                </a:solidFill>
                <a:ea typeface="+mj-ea"/>
                <a:cs typeface="+mj-cs"/>
              </a:rPr>
              <a:t>Очаква</a:t>
            </a:r>
            <a:r>
              <a:rPr lang="ru-RU" sz="3000" dirty="0">
                <a:solidFill>
                  <a:srgbClr val="C60075"/>
                </a:solidFill>
                <a:ea typeface="+mj-ea"/>
                <a:cs typeface="+mj-cs"/>
              </a:rPr>
              <a:t> се </a:t>
            </a:r>
            <a:r>
              <a:rPr lang="ru-RU" sz="3000" dirty="0" err="1">
                <a:solidFill>
                  <a:srgbClr val="C60075"/>
                </a:solidFill>
                <a:ea typeface="+mj-ea"/>
                <a:cs typeface="+mj-cs"/>
              </a:rPr>
              <a:t>първи</a:t>
            </a:r>
            <a:r>
              <a:rPr lang="ru-RU" sz="3000" dirty="0">
                <a:solidFill>
                  <a:srgbClr val="C60075"/>
                </a:solidFill>
                <a:ea typeface="+mj-ea"/>
                <a:cs typeface="+mj-cs"/>
              </a:rPr>
              <a:t> „град под </a:t>
            </a:r>
            <a:r>
              <a:rPr lang="ru-RU" sz="3000" dirty="0" err="1">
                <a:solidFill>
                  <a:srgbClr val="C60075"/>
                </a:solidFill>
                <a:ea typeface="+mj-ea"/>
                <a:cs typeface="+mj-cs"/>
              </a:rPr>
              <a:t>преглед</a:t>
            </a:r>
            <a:r>
              <a:rPr lang="ru-RU" sz="3000" dirty="0">
                <a:solidFill>
                  <a:srgbClr val="C60075"/>
                </a:solidFill>
                <a:ea typeface="+mj-ea"/>
                <a:cs typeface="+mj-cs"/>
              </a:rPr>
              <a:t>“ по</a:t>
            </a:r>
            <a:r>
              <a:rPr lang="ru-RU" sz="3000" dirty="0">
                <a:solidFill>
                  <a:srgbClr val="C60075"/>
                </a:solidFill>
              </a:rPr>
              <a:t> инструмента</a:t>
            </a:r>
            <a:endParaRPr lang="en-US" sz="3000" b="1" dirty="0">
              <a:solidFill>
                <a:srgbClr val="C60075"/>
              </a:solidFill>
              <a:latin typeface="+mj-lt"/>
              <a:ea typeface="+mj-ea"/>
              <a:cs typeface="+mj-cs"/>
            </a:endParaRPr>
          </a:p>
        </p:txBody>
      </p:sp>
      <p:pic>
        <p:nvPicPr>
          <p:cNvPr id="4" name="Picture 3">
            <a:extLst>
              <a:ext uri="{FF2B5EF4-FFF2-40B4-BE49-F238E27FC236}">
                <a16:creationId xmlns:a16="http://schemas.microsoft.com/office/drawing/2014/main" id="{C40ECE0C-A1EE-0EB8-724E-62D30B6FE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4" y="5329386"/>
            <a:ext cx="12515850" cy="1390650"/>
          </a:xfrm>
          <a:prstGeom prst="rect">
            <a:avLst/>
          </a:prstGeom>
        </p:spPr>
      </p:pic>
    </p:spTree>
    <p:extLst>
      <p:ext uri="{BB962C8B-B14F-4D97-AF65-F5344CB8AC3E}">
        <p14:creationId xmlns:p14="http://schemas.microsoft.com/office/powerpoint/2010/main" val="29984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DC1D-EDEC-2E09-F6D6-C935A1A87C9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E465321-A871-1FB2-7FE5-F9468976A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 y="1153912"/>
            <a:ext cx="9287275" cy="3685039"/>
          </a:xfrm>
          <a:prstGeom prst="rect">
            <a:avLst/>
          </a:prstGeom>
        </p:spPr>
      </p:pic>
      <p:pic>
        <p:nvPicPr>
          <p:cNvPr id="5" name="Picture 4">
            <a:extLst>
              <a:ext uri="{FF2B5EF4-FFF2-40B4-BE49-F238E27FC236}">
                <a16:creationId xmlns:a16="http://schemas.microsoft.com/office/drawing/2014/main" id="{8FF16B3D-F87B-433A-1AC4-D7BCE12A2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754" y="0"/>
            <a:ext cx="5069246" cy="1126499"/>
          </a:xfrm>
          <a:prstGeom prst="rect">
            <a:avLst/>
          </a:prstGeom>
        </p:spPr>
      </p:pic>
      <p:sp>
        <p:nvSpPr>
          <p:cNvPr id="13" name="ZoneTexte 6">
            <a:extLst>
              <a:ext uri="{FF2B5EF4-FFF2-40B4-BE49-F238E27FC236}">
                <a16:creationId xmlns:a16="http://schemas.microsoft.com/office/drawing/2014/main" id="{524BA068-0576-F6B6-D68B-A02521A5C142}"/>
              </a:ext>
            </a:extLst>
          </p:cNvPr>
          <p:cNvSpPr txBox="1"/>
          <p:nvPr/>
        </p:nvSpPr>
        <p:spPr>
          <a:xfrm>
            <a:off x="1120877" y="1080720"/>
            <a:ext cx="9869508" cy="1015663"/>
          </a:xfrm>
          <a:prstGeom prst="rect">
            <a:avLst/>
          </a:prstGeom>
          <a:noFill/>
        </p:spPr>
        <p:txBody>
          <a:bodyPr wrap="square" rtlCol="0">
            <a:spAutoFit/>
          </a:bodyPr>
          <a:lstStyle/>
          <a:p>
            <a:r>
              <a:rPr lang="ru-RU" sz="3000" b="1" dirty="0" err="1">
                <a:solidFill>
                  <a:srgbClr val="C60075"/>
                </a:solidFill>
                <a:ea typeface="+mj-ea"/>
                <a:cs typeface="+mj-cs"/>
              </a:rPr>
              <a:t>Призив</a:t>
            </a:r>
            <a:r>
              <a:rPr lang="ru-RU" sz="3000" b="1" dirty="0">
                <a:solidFill>
                  <a:srgbClr val="C60075"/>
                </a:solidFill>
                <a:ea typeface="+mj-ea"/>
                <a:cs typeface="+mj-cs"/>
              </a:rPr>
              <a:t> </a:t>
            </a:r>
            <a:r>
              <a:rPr lang="ru-RU" sz="3000" b="1" dirty="0" err="1">
                <a:solidFill>
                  <a:srgbClr val="C60075"/>
                </a:solidFill>
                <a:ea typeface="+mj-ea"/>
                <a:cs typeface="+mj-cs"/>
              </a:rPr>
              <a:t>към</a:t>
            </a:r>
            <a:r>
              <a:rPr lang="ru-RU" sz="3000" b="1" dirty="0">
                <a:solidFill>
                  <a:srgbClr val="C60075"/>
                </a:solidFill>
                <a:ea typeface="+mj-ea"/>
                <a:cs typeface="+mj-cs"/>
              </a:rPr>
              <a:t> </a:t>
            </a:r>
            <a:r>
              <a:rPr lang="ru-RU" sz="3000" b="1" dirty="0" err="1">
                <a:solidFill>
                  <a:srgbClr val="C60075"/>
                </a:solidFill>
                <a:ea typeface="+mj-ea"/>
                <a:cs typeface="+mj-cs"/>
              </a:rPr>
              <a:t>общините</a:t>
            </a:r>
            <a:endParaRPr lang="ru-RU" sz="3000" b="1" dirty="0">
              <a:solidFill>
                <a:srgbClr val="009E87"/>
              </a:solidFill>
            </a:endParaRPr>
          </a:p>
          <a:p>
            <a:endParaRPr lang="fr-FR" sz="3000" b="1"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3EAE7519-E71E-C6ED-D64B-E051E0BAF4BF}"/>
              </a:ext>
            </a:extLst>
          </p:cNvPr>
          <p:cNvSpPr txBox="1"/>
          <p:nvPr/>
        </p:nvSpPr>
        <p:spPr>
          <a:xfrm>
            <a:off x="1284361" y="4225467"/>
            <a:ext cx="6137030"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E676991B-8A7F-3D25-46F8-21E312D08972}"/>
              </a:ext>
            </a:extLst>
          </p:cNvPr>
          <p:cNvSpPr txBox="1"/>
          <p:nvPr/>
        </p:nvSpPr>
        <p:spPr>
          <a:xfrm>
            <a:off x="1531498" y="2145517"/>
            <a:ext cx="10416087" cy="2400657"/>
          </a:xfrm>
          <a:prstGeom prst="rect">
            <a:avLst/>
          </a:prstGeom>
          <a:noFill/>
        </p:spPr>
        <p:txBody>
          <a:bodyPr wrap="square">
            <a:spAutoFit/>
          </a:bodyPr>
          <a:lstStyle/>
          <a:p>
            <a:pPr lvl="0" eaLnBrk="0" fontAlgn="base" hangingPunct="0">
              <a:spcBef>
                <a:spcPct val="0"/>
              </a:spcBef>
              <a:spcAft>
                <a:spcPct val="0"/>
              </a:spcAft>
            </a:pPr>
            <a:r>
              <a:rPr lang="ru-RU" sz="3000" b="1" dirty="0">
                <a:solidFill>
                  <a:srgbClr val="009E87"/>
                </a:solidFill>
                <a:ea typeface="+mj-ea"/>
                <a:cs typeface="+mj-cs"/>
              </a:rPr>
              <a:t>• 	</a:t>
            </a:r>
            <a:r>
              <a:rPr lang="ru-RU" sz="3000" b="1" dirty="0" err="1">
                <a:solidFill>
                  <a:srgbClr val="009E87"/>
                </a:solidFill>
                <a:ea typeface="+mj-ea"/>
                <a:cs typeface="+mj-cs"/>
              </a:rPr>
              <a:t>Възползвайте</a:t>
            </a:r>
            <a:r>
              <a:rPr lang="ru-RU" sz="3000" b="1" dirty="0">
                <a:solidFill>
                  <a:srgbClr val="009E87"/>
                </a:solidFill>
                <a:ea typeface="+mj-ea"/>
                <a:cs typeface="+mj-cs"/>
              </a:rPr>
              <a:t> се от EUI</a:t>
            </a:r>
            <a:endParaRPr lang="en-US" sz="3000" b="1" dirty="0">
              <a:solidFill>
                <a:srgbClr val="009E87"/>
              </a:solidFill>
              <a:ea typeface="+mj-ea"/>
              <a:cs typeface="+mj-cs"/>
            </a:endParaRPr>
          </a:p>
          <a:p>
            <a:pPr lvl="0" eaLnBrk="0" fontAlgn="base" hangingPunct="0">
              <a:spcBef>
                <a:spcPct val="0"/>
              </a:spcBef>
              <a:spcAft>
                <a:spcPct val="0"/>
              </a:spcAft>
            </a:pPr>
            <a:endParaRPr lang="ru-RU" sz="3000" b="1" dirty="0">
              <a:solidFill>
                <a:srgbClr val="009E87"/>
              </a:solidFill>
              <a:ea typeface="+mj-ea"/>
              <a:cs typeface="+mj-cs"/>
            </a:endParaRPr>
          </a:p>
          <a:p>
            <a:pPr lvl="0" eaLnBrk="0" fontAlgn="base" hangingPunct="0">
              <a:spcBef>
                <a:spcPct val="0"/>
              </a:spcBef>
              <a:spcAft>
                <a:spcPct val="0"/>
              </a:spcAft>
            </a:pPr>
            <a:r>
              <a:rPr lang="ru-RU" sz="3000" b="1" dirty="0">
                <a:solidFill>
                  <a:srgbClr val="009E87"/>
                </a:solidFill>
                <a:ea typeface="+mj-ea"/>
                <a:cs typeface="+mj-cs"/>
              </a:rPr>
              <a:t>• 	</a:t>
            </a:r>
            <a:r>
              <a:rPr lang="ru-RU" sz="3000" b="1" dirty="0" err="1">
                <a:solidFill>
                  <a:srgbClr val="009E87"/>
                </a:solidFill>
                <a:ea typeface="+mj-ea"/>
                <a:cs typeface="+mj-cs"/>
              </a:rPr>
              <a:t>Бъдете</a:t>
            </a:r>
            <a:r>
              <a:rPr lang="ru-RU" sz="3000" b="1" dirty="0">
                <a:solidFill>
                  <a:srgbClr val="009E87"/>
                </a:solidFill>
                <a:ea typeface="+mj-ea"/>
                <a:cs typeface="+mj-cs"/>
              </a:rPr>
              <a:t> двигатели на </a:t>
            </a:r>
            <a:r>
              <a:rPr lang="ru-RU" sz="3000" b="1" dirty="0" err="1">
                <a:solidFill>
                  <a:srgbClr val="009E87"/>
                </a:solidFill>
                <a:ea typeface="+mj-ea"/>
                <a:cs typeface="+mj-cs"/>
              </a:rPr>
              <a:t>промяната</a:t>
            </a:r>
            <a:endParaRPr lang="en-US" sz="3000" b="1" dirty="0">
              <a:solidFill>
                <a:srgbClr val="009E87"/>
              </a:solidFill>
              <a:ea typeface="+mj-ea"/>
              <a:cs typeface="+mj-cs"/>
            </a:endParaRPr>
          </a:p>
          <a:p>
            <a:pPr lvl="0" eaLnBrk="0" fontAlgn="base" hangingPunct="0">
              <a:spcBef>
                <a:spcPct val="0"/>
              </a:spcBef>
              <a:spcAft>
                <a:spcPct val="0"/>
              </a:spcAft>
            </a:pPr>
            <a:endParaRPr lang="ru-RU" sz="3000" b="1" dirty="0">
              <a:solidFill>
                <a:srgbClr val="009E87"/>
              </a:solidFill>
              <a:ea typeface="+mj-ea"/>
              <a:cs typeface="+mj-cs"/>
            </a:endParaRPr>
          </a:p>
          <a:p>
            <a:pPr lvl="0" eaLnBrk="0" fontAlgn="base" hangingPunct="0">
              <a:spcBef>
                <a:spcPct val="0"/>
              </a:spcBef>
              <a:spcAft>
                <a:spcPct val="0"/>
              </a:spcAft>
            </a:pPr>
            <a:r>
              <a:rPr lang="ru-RU" sz="3000" b="1" dirty="0">
                <a:solidFill>
                  <a:srgbClr val="009E87"/>
                </a:solidFill>
                <a:ea typeface="+mj-ea"/>
                <a:cs typeface="+mj-cs"/>
              </a:rPr>
              <a:t>• 	</a:t>
            </a:r>
            <a:r>
              <a:rPr lang="ru-RU" sz="3000" b="1" dirty="0" err="1">
                <a:solidFill>
                  <a:srgbClr val="009E87"/>
                </a:solidFill>
                <a:ea typeface="+mj-ea"/>
                <a:cs typeface="+mj-cs"/>
              </a:rPr>
              <a:t>Българските</a:t>
            </a:r>
            <a:r>
              <a:rPr lang="ru-RU" sz="3000" b="1" dirty="0">
                <a:solidFill>
                  <a:srgbClr val="009E87"/>
                </a:solidFill>
                <a:ea typeface="+mj-ea"/>
                <a:cs typeface="+mj-cs"/>
              </a:rPr>
              <a:t> </a:t>
            </a:r>
            <a:r>
              <a:rPr lang="ru-RU" sz="3000" b="1" dirty="0" err="1">
                <a:solidFill>
                  <a:srgbClr val="009E87"/>
                </a:solidFill>
                <a:ea typeface="+mj-ea"/>
                <a:cs typeface="+mj-cs"/>
              </a:rPr>
              <a:t>градове</a:t>
            </a:r>
            <a:r>
              <a:rPr lang="ru-RU" sz="3000" b="1" dirty="0">
                <a:solidFill>
                  <a:srgbClr val="009E87"/>
                </a:solidFill>
                <a:ea typeface="+mj-ea"/>
                <a:cs typeface="+mj-cs"/>
              </a:rPr>
              <a:t> </a:t>
            </a:r>
            <a:r>
              <a:rPr lang="ru-RU" sz="3000" b="1" dirty="0" err="1">
                <a:solidFill>
                  <a:srgbClr val="009E87"/>
                </a:solidFill>
                <a:ea typeface="+mj-ea"/>
                <a:cs typeface="+mj-cs"/>
              </a:rPr>
              <a:t>имат</a:t>
            </a:r>
            <a:r>
              <a:rPr lang="ru-RU" sz="3000" b="1" dirty="0">
                <a:solidFill>
                  <a:srgbClr val="009E87"/>
                </a:solidFill>
                <a:ea typeface="+mj-ea"/>
                <a:cs typeface="+mj-cs"/>
              </a:rPr>
              <a:t> </a:t>
            </a:r>
            <a:r>
              <a:rPr lang="ru-RU" sz="3000" b="1" dirty="0" err="1">
                <a:solidFill>
                  <a:srgbClr val="009E87"/>
                </a:solidFill>
                <a:ea typeface="+mj-ea"/>
                <a:cs typeface="+mj-cs"/>
              </a:rPr>
              <a:t>какво</a:t>
            </a:r>
            <a:r>
              <a:rPr lang="ru-RU" sz="3000" b="1" dirty="0">
                <a:solidFill>
                  <a:srgbClr val="009E87"/>
                </a:solidFill>
                <a:ea typeface="+mj-ea"/>
                <a:cs typeface="+mj-cs"/>
              </a:rPr>
              <a:t> да </a:t>
            </a:r>
            <a:r>
              <a:rPr lang="ru-RU" sz="3000" b="1" dirty="0" err="1">
                <a:solidFill>
                  <a:srgbClr val="009E87"/>
                </a:solidFill>
                <a:ea typeface="+mj-ea"/>
                <a:cs typeface="+mj-cs"/>
              </a:rPr>
              <a:t>покажат</a:t>
            </a:r>
            <a:r>
              <a:rPr lang="ru-RU" sz="3000" b="1" dirty="0">
                <a:solidFill>
                  <a:srgbClr val="009E87"/>
                </a:solidFill>
                <a:ea typeface="+mj-ea"/>
                <a:cs typeface="+mj-cs"/>
              </a:rPr>
              <a:t>!</a:t>
            </a:r>
            <a:endParaRPr lang="en-US" sz="3000" b="1" dirty="0">
              <a:solidFill>
                <a:srgbClr val="009E87"/>
              </a:solidFill>
              <a:latin typeface="+mj-lt"/>
              <a:ea typeface="+mj-ea"/>
              <a:cs typeface="+mj-cs"/>
            </a:endParaRPr>
          </a:p>
        </p:txBody>
      </p:sp>
      <p:pic>
        <p:nvPicPr>
          <p:cNvPr id="4" name="Picture 3">
            <a:extLst>
              <a:ext uri="{FF2B5EF4-FFF2-40B4-BE49-F238E27FC236}">
                <a16:creationId xmlns:a16="http://schemas.microsoft.com/office/drawing/2014/main" id="{91540CEE-560D-04BA-2CDB-4BDB08C80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4" y="5329386"/>
            <a:ext cx="12515850" cy="1390650"/>
          </a:xfrm>
          <a:prstGeom prst="rect">
            <a:avLst/>
          </a:prstGeom>
        </p:spPr>
      </p:pic>
    </p:spTree>
    <p:extLst>
      <p:ext uri="{BB962C8B-B14F-4D97-AF65-F5344CB8AC3E}">
        <p14:creationId xmlns:p14="http://schemas.microsoft.com/office/powerpoint/2010/main" val="2778755902"/>
      </p:ext>
    </p:extLst>
  </p:cSld>
  <p:clrMapOvr>
    <a:masterClrMapping/>
  </p:clrMapOvr>
</p:sld>
</file>

<file path=ppt/theme/theme1.xml><?xml version="1.0" encoding="utf-8"?>
<a:theme xmlns:a="http://schemas.openxmlformats.org/drawingml/2006/main" name="EUI CONTENT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 LAYOUT">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C405E423-91B3-624E-84DC-AAEDDCE75679}"/>
    </a:ext>
  </a:extLst>
</a:theme>
</file>

<file path=ppt/theme/theme3.xml><?xml version="1.0" encoding="utf-8"?>
<a:theme xmlns:a="http://schemas.openxmlformats.org/drawingml/2006/main" name="1_EUI CONTENT SLIDES">
  <a:themeElements>
    <a:clrScheme name="EUI - TEMPLATE">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 - POWERPOINT TEMPLATE - NEUTRE" id="{8FDC6CF4-DE30-8E4F-A912-1E5145E39163}" vid="{A661FB4F-4507-C344-98BB-80AF606A75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eac05-7837-4e93-8ac1-b7ad357d7e20">
      <Terms xmlns="http://schemas.microsoft.com/office/infopath/2007/PartnerControls"/>
    </lcf76f155ced4ddcb4097134ff3c332f>
    <TaxCatchAll xmlns="e3904bdb-a046-4f17-a83b-387fe53b6b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20E13D5ACF84A98BD039A8D934861" ma:contentTypeVersion="14" ma:contentTypeDescription="Create a new document." ma:contentTypeScope="" ma:versionID="c598d23f856b154cde279cb33df23be7">
  <xsd:schema xmlns:xsd="http://www.w3.org/2001/XMLSchema" xmlns:xs="http://www.w3.org/2001/XMLSchema" xmlns:p="http://schemas.microsoft.com/office/2006/metadata/properties" xmlns:ns2="e3904bdb-a046-4f17-a83b-387fe53b6b16" xmlns:ns3="a89eac05-7837-4e93-8ac1-b7ad357d7e20" targetNamespace="http://schemas.microsoft.com/office/2006/metadata/properties" ma:root="true" ma:fieldsID="7c392b9d6c071c2f56fe2e1f1f353854" ns2:_="" ns3:_="">
    <xsd:import namespace="e3904bdb-a046-4f17-a83b-387fe53b6b16"/>
    <xsd:import namespace="a89eac05-7837-4e93-8ac1-b7ad357d7e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04bdb-a046-4f17-a83b-387fe53b6b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94e7d2a-c2a6-4209-95f8-54f37e08f791}" ma:internalName="TaxCatchAll" ma:showField="CatchAllData" ma:web="e3904bdb-a046-4f17-a83b-387fe53b6b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9eac05-7837-4e93-8ac1-b7ad357d7e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4fd23e0-4e92-4052-93a3-35dc230bb3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37CDF-B3F2-415B-91DE-A3739335FD17}">
  <ds:schemaRefs>
    <ds:schemaRef ds:uri="http://schemas.openxmlformats.org/package/2006/metadata/core-properties"/>
    <ds:schemaRef ds:uri="http://www.w3.org/XML/1998/namespace"/>
    <ds:schemaRef ds:uri="a89eac05-7837-4e93-8ac1-b7ad357d7e20"/>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e3904bdb-a046-4f17-a83b-387fe53b6b16"/>
    <ds:schemaRef ds:uri="http://schemas.microsoft.com/office/2006/metadata/properties"/>
  </ds:schemaRefs>
</ds:datastoreItem>
</file>

<file path=customXml/itemProps2.xml><?xml version="1.0" encoding="utf-8"?>
<ds:datastoreItem xmlns:ds="http://schemas.openxmlformats.org/officeDocument/2006/customXml" ds:itemID="{BC52BD07-E660-4160-9762-3D0AD9B2C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04bdb-a046-4f17-a83b-387fe53b6b16"/>
    <ds:schemaRef ds:uri="a89eac05-7837-4e93-8ac1-b7ad357d7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FD55B-29E9-4AAF-B1FB-972735E2A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6045</TotalTime>
  <Words>2671</Words>
  <Application>Microsoft Office PowerPoint</Application>
  <PresentationFormat>Widescreen</PresentationFormat>
  <Paragraphs>261</Paragraphs>
  <Slides>27</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Calibri</vt:lpstr>
      <vt:lpstr>Calibri Light</vt:lpstr>
      <vt:lpstr>Symbol</vt:lpstr>
      <vt:lpstr>Tahoma</vt:lpstr>
      <vt:lpstr>Ubuntu</vt:lpstr>
      <vt:lpstr>Ubuntu Light</vt:lpstr>
      <vt:lpstr>Wingdings</vt:lpstr>
      <vt:lpstr>EUI CONTENT SLIDES</vt:lpstr>
      <vt:lpstr>SIMPLE - LAYOUT</vt:lpstr>
      <vt:lpstr>1_EUI CONTENT SLIDES</vt:lpstr>
      <vt:lpstr>Office Theme</vt:lpstr>
      <vt:lpstr>Национално информационно събитие на Европейската градска инициатива и Урбакт</vt:lpstr>
      <vt:lpstr>PowerPoint Presentation</vt:lpstr>
      <vt:lpstr>1. Преглед на Европейската градска инициатива (EUI)  2. URBACT IV: Интегрираното градско развитие  3. Общински гласове: Местен опит с EUI и URBACT  4. Как да се включите: Предстоящи покани и инструменти за подкрепа </vt:lpstr>
      <vt:lpstr>Ключова програма на ЕС за устойчиво градско развитие  Надгражда Urban Innovative Actions  Част от Кохезионната политика 2021–2027   </vt:lpstr>
      <vt:lpstr>PowerPoint Presentation</vt:lpstr>
      <vt:lpstr>PowerPoint Presentation</vt:lpstr>
      <vt:lpstr>PowerPoint Presentation</vt:lpstr>
      <vt:lpstr>PowerPoint Presentation</vt:lpstr>
      <vt:lpstr>PowerPoint Presentation</vt:lpstr>
      <vt:lpstr>Град със зелена мисия: иновации и интегрирано развитие за здравословна градска среда Калин Каменов, кмет на община Враца   Здравословно хранене, образование и местно производство – успешните политики на Троян Борис Бояджиев, община Троян   Градският ритъм след здрач: Варна и нови перспективи за нощната икономика Десислава Георгиева, община Варна  </vt:lpstr>
      <vt:lpstr>От култура до дигитализация: Габрово и стратегическото градско развитие Пенчо Койчев, община Габрово   Поморие срещу енергийната бедност: научени уроци и планове за развитие  Георги Петков, община Поморие  Наследство с бъдеще: Казанлък и етиката на паметта Аксения Тилева, община Казанлък </vt:lpstr>
      <vt:lpstr>1. Есенна покана за Peer Review  2. City to city exchange  3. Други </vt:lpstr>
      <vt:lpstr>Какво е Peer Review?</vt:lpstr>
      <vt:lpstr>Процесът в 5 стъпки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Какво е City to city exchange?</vt:lpstr>
      <vt:lpstr>ИСКАТЕ ЛИ ДА СТЕ СЛЕДВАЩИЯТ КАНДИДАТ ЗА  city to city exchange</vt:lpstr>
      <vt:lpstr>City to city exchange </vt:lpstr>
      <vt:lpstr>Какъв вид подкрепа предоставя EUI?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BAIDAN</dc:creator>
  <cp:lastModifiedBy>Яна Николаева Дочева</cp:lastModifiedBy>
  <cp:revision>176</cp:revision>
  <dcterms:created xsi:type="dcterms:W3CDTF">2023-08-29T06:47:43Z</dcterms:created>
  <dcterms:modified xsi:type="dcterms:W3CDTF">2025-10-10T08:22:28Z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0x01010058120E13D5ACF84A98BD039A8D934861</vt:lpwstr>
  </property>
</Properties>
</file>