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6" r:id="rId6"/>
    <p:sldMasterId id="2147483687" r:id="rId7"/>
    <p:sldMasterId id="2147483707" r:id="rId8"/>
  </p:sldMasterIdLst>
  <p:notesMasterIdLst>
    <p:notesMasterId r:id="rId30"/>
  </p:notesMasterIdLst>
  <p:handoutMasterIdLst>
    <p:handoutMasterId r:id="rId31"/>
  </p:handoutMasterIdLst>
  <p:sldIdLst>
    <p:sldId id="295" r:id="rId9"/>
    <p:sldId id="297" r:id="rId10"/>
    <p:sldId id="533" r:id="rId11"/>
    <p:sldId id="408" r:id="rId12"/>
    <p:sldId id="2147472122" r:id="rId13"/>
    <p:sldId id="468" r:id="rId14"/>
    <p:sldId id="2147472203" r:id="rId15"/>
    <p:sldId id="608" r:id="rId16"/>
    <p:sldId id="494" r:id="rId17"/>
    <p:sldId id="404" r:id="rId18"/>
    <p:sldId id="469" r:id="rId19"/>
    <p:sldId id="475" r:id="rId20"/>
    <p:sldId id="397" r:id="rId21"/>
    <p:sldId id="2147472225" r:id="rId22"/>
    <p:sldId id="2147472224" r:id="rId23"/>
    <p:sldId id="405" r:id="rId24"/>
    <p:sldId id="547" r:id="rId25"/>
    <p:sldId id="592" r:id="rId26"/>
    <p:sldId id="2147472227" r:id="rId27"/>
    <p:sldId id="282" r:id="rId28"/>
    <p:sldId id="616" r:id="rId29"/>
  </p:sldIdLst>
  <p:sldSz cx="12192000" cy="6858000"/>
  <p:notesSz cx="6858000" cy="9144000"/>
  <p:custDataLst>
    <p:tags r:id="rId3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36"/>
    <p:restoredTop sz="96247" autoAdjust="0"/>
  </p:normalViewPr>
  <p:slideViewPr>
    <p:cSldViewPr snapToGrid="0" snapToObjects="1">
      <p:cViewPr varScale="1">
        <p:scale>
          <a:sx n="63" d="100"/>
          <a:sy n="63" d="100"/>
        </p:scale>
        <p:origin x="4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4" d="100"/>
          <a:sy n="154" d="100"/>
        </p:scale>
        <p:origin x="3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995E529-E273-D448-ED9B-AFE57A6C10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F74CF3-695C-C7EF-1C21-E7B6BDE3D1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9DC3-53AD-684F-AFE5-DB3873D534EF}" type="datetimeFigureOut">
              <a:rPr lang="fr-FR" smtClean="0"/>
              <a:t>05/12/2024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EA1607-16B1-8573-0E7A-B041869D9B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DB0FE0-B1A1-AB2C-42B3-2E839046BC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D130-5ED8-FA45-B0E5-44447B71DB3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18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B666A-20D5-9B44-8338-A578FBD165BA}" type="datetimeFigureOut">
              <a:rPr lang="fr-FR" smtClean="0"/>
              <a:t>05/12/2024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0CB1-8A34-8A4F-8A6E-8BB08A91ECB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73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 and use the post its to come close and populate the three boards </a:t>
            </a:r>
          </a:p>
          <a:p>
            <a:r>
              <a:rPr lang="en-US" dirty="0"/>
              <a:t>This lasts for 5’-6’, depending on the energy in the room </a:t>
            </a:r>
          </a:p>
          <a:p>
            <a:r>
              <a:rPr lang="en-US" dirty="0"/>
              <a:t>Closing words </a:t>
            </a:r>
            <a:r>
              <a:rPr lang="en-US"/>
              <a:t>by moderator 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0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D0536-61F0-4D7A-5A44-69AB7ADB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1BB3E8-3A7E-43FF-0DAD-D83C00F23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F254-EFD7-0BA8-ED83-13302BB27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 and use the post its to come close and populate the three boards </a:t>
            </a:r>
          </a:p>
          <a:p>
            <a:r>
              <a:rPr lang="en-US" dirty="0"/>
              <a:t>This lasts for 5’-6’, depending on the energy in the room </a:t>
            </a:r>
          </a:p>
          <a:p>
            <a:r>
              <a:rPr lang="en-US" dirty="0"/>
              <a:t>Closing words </a:t>
            </a:r>
            <a:r>
              <a:rPr lang="en-US"/>
              <a:t>by moderator 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D184B-E0C3-7737-A8AE-F59D813BE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0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7CCDB-8ADE-06C1-FE0D-2874A8F7B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A8BE65-E815-7BED-3BEB-80628DECA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40F7F-86C7-5E9D-FD0B-773956CD9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you, Romain and Anne, for these lovely welcoming words. If you felt inspired or intrigued, I have good news for you: we will hear more about the Hauts-de-France multi-level governance model in innovation later today – so stay tuned!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5BA3-3863-B506-F420-0D829E0C1A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47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7421-6A98-40C0-BD8B-16A1CA2CD29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9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F0CB1-8A34-8A4F-8A6E-8BB08A91EC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11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93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 and use the post its to come close and populate the three boards </a:t>
            </a:r>
          </a:p>
          <a:p>
            <a:r>
              <a:rPr lang="en-US" dirty="0"/>
              <a:t>This lasts for 5’-6’, depending on the energy in the room </a:t>
            </a:r>
          </a:p>
          <a:p>
            <a:r>
              <a:rPr lang="en-US" dirty="0"/>
              <a:t>Closing words </a:t>
            </a:r>
            <a:r>
              <a:rPr lang="en-US"/>
              <a:t>by moderator 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04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0CB1-8A34-8A4F-8A6E-8BB08A91ECB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52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E312A2-38D2-3B20-7371-927DF6F5B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69" r="4151"/>
          <a:stretch/>
        </p:blipFill>
        <p:spPr>
          <a:xfrm>
            <a:off x="7525669" y="0"/>
            <a:ext cx="4666332" cy="42767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2F367A-C06D-6A94-EA4C-6F8B95992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202"/>
          <a:stretch/>
        </p:blipFill>
        <p:spPr>
          <a:xfrm>
            <a:off x="8431901" y="5298675"/>
            <a:ext cx="3102594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58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74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40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27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1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7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017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920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1">
            <a:extLst>
              <a:ext uri="{FF2B5EF4-FFF2-40B4-BE49-F238E27FC236}">
                <a16:creationId xmlns:a16="http://schemas.microsoft.com/office/drawing/2014/main" id="{F864128D-69E7-C536-8F45-B47E164C40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43275" cy="258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8A6A1543-D061-6FCE-23F4-D9DFC1EA7C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702560"/>
            <a:ext cx="3343275" cy="258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51E07EA7-27E3-FC7F-71E9-111ADED9EF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5415281"/>
            <a:ext cx="3343275" cy="144272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INSERT PICTURE HERE</a:t>
            </a:r>
          </a:p>
        </p:txBody>
      </p:sp>
      <p:sp>
        <p:nvSpPr>
          <p:cNvPr id="21" name="Espace réservé pour une image  11">
            <a:extLst>
              <a:ext uri="{FF2B5EF4-FFF2-40B4-BE49-F238E27FC236}">
                <a16:creationId xmlns:a16="http://schemas.microsoft.com/office/drawing/2014/main" id="{B68B86E5-D1EF-6E59-0A1D-ECED4EECF6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4240" y="1"/>
            <a:ext cx="3343275" cy="201676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1C343DFC-B486-36B8-D674-FEDBAB8B41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44240" y="2123440"/>
            <a:ext cx="3343275" cy="260095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  <p:sp>
        <p:nvSpPr>
          <p:cNvPr id="23" name="Espace réservé pour une image  11">
            <a:extLst>
              <a:ext uri="{FF2B5EF4-FFF2-40B4-BE49-F238E27FC236}">
                <a16:creationId xmlns:a16="http://schemas.microsoft.com/office/drawing/2014/main" id="{809CC275-A13A-B80A-78DA-F1C1FBC6CE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4240" y="4826001"/>
            <a:ext cx="3343275" cy="2032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fr-FR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668100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ISPLAY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BCFF42F-7ED1-6676-812D-9BBF43B320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323" y="652193"/>
            <a:ext cx="5862637" cy="5914572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INSERT </a:t>
            </a:r>
          </a:p>
          <a:p>
            <a:r>
              <a:rPr lang="fr-FR" dirty="0"/>
              <a:t>PICTURE HERE</a:t>
            </a:r>
          </a:p>
        </p:txBody>
      </p:sp>
    </p:spTree>
    <p:extLst>
      <p:ext uri="{BB962C8B-B14F-4D97-AF65-F5344CB8AC3E}">
        <p14:creationId xmlns:p14="http://schemas.microsoft.com/office/powerpoint/2010/main" val="232668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E312A2-38D2-3B20-7371-927DF6F5B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1" t="17150" r="6870" b="-376"/>
          <a:stretch/>
        </p:blipFill>
        <p:spPr>
          <a:xfrm>
            <a:off x="7426712" y="0"/>
            <a:ext cx="4765288" cy="4138768"/>
          </a:xfrm>
          <a:prstGeom prst="rect">
            <a:avLst/>
          </a:prstGeom>
        </p:spPr>
      </p:pic>
      <p:pic>
        <p:nvPicPr>
          <p:cNvPr id="4" name="Image 3" descr="Une image contenant texte, extérieur, vaisselle&#10;&#10;Description générée automatiquement">
            <a:extLst>
              <a:ext uri="{FF2B5EF4-FFF2-40B4-BE49-F238E27FC236}">
                <a16:creationId xmlns:a16="http://schemas.microsoft.com/office/drawing/2014/main" id="{EE33AD32-B89A-B762-CF6E-4B97A4ED6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5109" y="1538563"/>
            <a:ext cx="3702237" cy="18904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0E148C-18FE-0BF1-C631-611A23B49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691"/>
          <a:stretch/>
        </p:blipFill>
        <p:spPr>
          <a:xfrm>
            <a:off x="8441546" y="5268397"/>
            <a:ext cx="3080837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6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787" t="9565" r="19957" b="10291"/>
          <a:stretch/>
        </p:blipFill>
        <p:spPr>
          <a:xfrm rot="16200000">
            <a:off x="-680864" y="680863"/>
            <a:ext cx="6857997" cy="54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8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976" t="27778" r="18768" b="5249"/>
          <a:stretch/>
        </p:blipFill>
        <p:spPr>
          <a:xfrm rot="16200000">
            <a:off x="-1132488" y="1132491"/>
            <a:ext cx="6857997" cy="4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5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1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640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91C205-1DF8-960E-145E-4EDD772B2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52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FC9987-E87D-1F40-2E3F-897B84C22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8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301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E822AE-7D14-6498-38B9-C371FE7CA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48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35B5D1-F0FA-79EC-D55F-B31A680E0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9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635105-3F2D-BE59-02D4-73340D77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55CA7A-5F79-1C81-A6CD-69D331F53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17"/>
          <a:stretch/>
        </p:blipFill>
        <p:spPr>
          <a:xfrm>
            <a:off x="0" y="0"/>
            <a:ext cx="12190507" cy="62121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46032D-5353-9782-5BDA-E4252FA7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161"/>
          <a:stretch/>
        </p:blipFill>
        <p:spPr>
          <a:xfrm>
            <a:off x="817294" y="5698346"/>
            <a:ext cx="3104417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7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635105-3F2D-BE59-02D4-73340D774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05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3050AC-247B-CDB4-01F2-B957DF110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93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6DC621-5C9C-36BA-B09C-7070E3248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8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142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5C9B252-6BA6-1753-4C9D-AED01EC72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2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C67FCC-6DDE-5257-25A4-10EEC78CA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5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7E92D12-A5BA-0CBF-D42B-4B11BE0BC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8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0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8D33458-218C-6FB5-5C6F-4EBCE63E8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6750" y="622300"/>
            <a:ext cx="5778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8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2F56F-290D-3053-50A8-067124592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040" y="1513439"/>
            <a:ext cx="9144000" cy="85820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TITLE _ PART 1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A6D074-DF0F-1FBB-C64E-0E7574EF26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040" y="2546015"/>
            <a:ext cx="9144000" cy="732218"/>
          </a:xfrm>
        </p:spPr>
        <p:txBody>
          <a:bodyPr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TITLE _ PART 2</a:t>
            </a:r>
            <a:endParaRPr lang="fr-BE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3E84C1C-5B67-F981-4206-C6EEE2996B0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01040" y="3579768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536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8F596A6-983F-C211-C353-314C9EB91A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8352" y="785308"/>
            <a:ext cx="8395447" cy="5391655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149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I - TITLE -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55CA7A-5F79-1C81-A6CD-69D331F53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17"/>
          <a:stretch/>
        </p:blipFill>
        <p:spPr>
          <a:xfrm>
            <a:off x="0" y="0"/>
            <a:ext cx="12190507" cy="62121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946032D-5353-9782-5BDA-E4252FA7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418"/>
          <a:stretch/>
        </p:blipFill>
        <p:spPr>
          <a:xfrm>
            <a:off x="702451" y="5698346"/>
            <a:ext cx="3092949" cy="6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33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23EC1A8-9EDA-49AD-EAA4-0F714D1706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0311" y="733172"/>
            <a:ext cx="7444292" cy="5391655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64099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3046938-5E70-2CFC-7ED6-72940DAE05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97911" y="2277932"/>
            <a:ext cx="2786232" cy="230213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Quote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920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7A6F08B-0092-461B-C961-6A2DECCE3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84014"/>
          </a:xfrm>
        </p:spPr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71EF77B-C8F3-ADD8-4CC6-7F2E2BD9F2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86686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156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DE300-904B-AD07-BC92-2261ACFBF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6E4F5D-C502-4D16-6002-6C1E115D905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0790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271E6-EBB4-4817-444B-F6BAD52D9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0CBB0-8623-F8A8-C53D-F15DED2483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851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0DC30-2D99-D30D-F887-206C27FBF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4F195-13F0-13BD-1379-5ED199892B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8AF097-CFCA-B87D-3618-DE58B0C458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4055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53A50-A2F7-CED2-44C5-40CD2D1FE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3418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83F82-1840-4B55-9B0F-F175889D4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37E4B9-3346-A85B-E8F3-68C72ECBA2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BBDA82-B99F-90CF-11ED-9CCF368D976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469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24044-5FC5-5531-D740-D48D8D62F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94A134-F1A2-57CB-CB77-C6DB48F30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D25DE3-7AD5-9E92-5E02-877E8ED44E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637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7AF79-5085-45E2-AF69-023EAE831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endParaRPr lang="fr-BE" dirty="0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26A7FD4E-470C-DDAC-C0CD-DF816B538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000922"/>
            <a:ext cx="10517188" cy="38601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601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0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61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2F56F-290D-3053-50A8-067124592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040" y="1513439"/>
            <a:ext cx="9144000" cy="85820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TITLE _ PART 1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A6D074-DF0F-1FBB-C64E-0E7574EF26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040" y="2546015"/>
            <a:ext cx="9144000" cy="732218"/>
          </a:xfrm>
        </p:spPr>
        <p:txBody>
          <a:bodyPr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TITLE _ PART 2</a:t>
            </a:r>
            <a:endParaRPr lang="fr-BE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3E84C1C-5B67-F981-4206-C6EEE2996B0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01040" y="3579768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923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8F596A6-983F-C211-C353-314C9EB91A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58352" y="785308"/>
            <a:ext cx="8395447" cy="5391655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33022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23EC1A8-9EDA-49AD-EAA4-0F714D1706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0311" y="733172"/>
            <a:ext cx="7444292" cy="5391655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75579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3046938-5E70-2CFC-7ED6-72940DAE059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97911" y="2277932"/>
            <a:ext cx="2786232" cy="230213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Quote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248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7A6F08B-0092-461B-C961-6A2DECCE3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84014"/>
          </a:xfrm>
        </p:spPr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71EF77B-C8F3-ADD8-4CC6-7F2E2BD9F2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86686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2308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DE300-904B-AD07-BC92-2261ACFBF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6E4F5D-C502-4D16-6002-6C1E115D905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1607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271E6-EBB4-4817-444B-F6BAD52D9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0CBB0-8623-F8A8-C53D-F15DED2483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317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0DC30-2D99-D30D-F887-206C27FBF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4F195-13F0-13BD-1379-5ED199892B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8AF097-CFCA-B87D-3618-DE58B0C458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2492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53A50-A2F7-CED2-44C5-40CD2D1FE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271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-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35B5D1-F0FA-79EC-D55F-B31A680E0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202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83F82-1840-4B55-9B0F-F175889D4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37E4B9-3346-A85B-E8F3-68C72ECBA2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BBDA82-B99F-90CF-11ED-9CCF368D976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218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24044-5FC5-5531-D740-D48D8D62F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94A134-F1A2-57CB-CB77-C6DB48F30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D25DE3-7AD5-9E92-5E02-877E8ED44E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645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7AF79-5085-45E2-AF69-023EAE831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endParaRPr lang="fr-BE" dirty="0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26A7FD4E-470C-DDAC-C0CD-DF816B538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000922"/>
            <a:ext cx="10517188" cy="38601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197446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4305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-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35B5D1-F0FA-79EC-D55F-B31A680E0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02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1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976" t="27778" r="18768" b="5249"/>
          <a:stretch/>
        </p:blipFill>
        <p:spPr>
          <a:xfrm rot="16200000">
            <a:off x="-1132488" y="1132491"/>
            <a:ext cx="6857997" cy="4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67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134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674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CKGROUND -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674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8787EE-38A6-14C4-1614-0B9C33E6A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787" t="9565" r="19957" b="10291"/>
          <a:stretch/>
        </p:blipFill>
        <p:spPr>
          <a:xfrm rot="16200000">
            <a:off x="-680864" y="680863"/>
            <a:ext cx="6857997" cy="54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818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54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2F56F-290D-3053-50A8-067124592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040" y="1513439"/>
            <a:ext cx="9144000" cy="85820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TITLE _ PART 1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A6D074-DF0F-1FBB-C64E-0E7574EF26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040" y="2546015"/>
            <a:ext cx="9144000" cy="732218"/>
          </a:xfrm>
        </p:spPr>
        <p:txBody>
          <a:bodyPr/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TITLE _ PART 2</a:t>
            </a:r>
            <a:endParaRPr lang="fr-BE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3E84C1C-5B67-F981-4206-C6EEE2996B0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01040" y="3579768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28373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19A8B-89BE-9BFD-9F6F-63F280BE2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0C5EC5-A950-DA29-9368-DB91998C8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9633A6-C3F2-9589-50E5-943CB0B2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FA72-4867-42DC-832C-DA8B29E26D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36C7E-5BD5-3AB3-3556-BBF7EED4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D809D6-567E-B889-FCBA-4E171034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8A8E-D529-451D-801E-3A4E06902B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07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E822AE-7D14-6498-38B9-C371FE7CA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9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8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34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7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2" r:id="rId3"/>
    <p:sldLayoutId id="2147483686" r:id="rId4"/>
    <p:sldLayoutId id="2147483706" r:id="rId5"/>
    <p:sldLayoutId id="2147483727" r:id="rId6"/>
    <p:sldLayoutId id="214748373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4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73" r:id="rId3"/>
    <p:sldLayoutId id="2147483674" r:id="rId4"/>
    <p:sldLayoutId id="2147483654" r:id="rId5"/>
    <p:sldLayoutId id="2147483685" r:id="rId6"/>
    <p:sldLayoutId id="2147483660" r:id="rId7"/>
    <p:sldLayoutId id="2147483676" r:id="rId8"/>
    <p:sldLayoutId id="2147483677" r:id="rId9"/>
    <p:sldLayoutId id="2147483678" r:id="rId10"/>
    <p:sldLayoutId id="2147483675" r:id="rId11"/>
    <p:sldLayoutId id="2147483671" r:id="rId12"/>
    <p:sldLayoutId id="2147483669" r:id="rId13"/>
    <p:sldLayoutId id="2147483683" r:id="rId14"/>
    <p:sldLayoutId id="2147483672" r:id="rId15"/>
    <p:sldLayoutId id="2147483661" r:id="rId16"/>
    <p:sldLayoutId id="2147483679" r:id="rId17"/>
    <p:sldLayoutId id="2147483680" r:id="rId18"/>
    <p:sldLayoutId id="2147483659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70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A681EF-B61C-5D45-150C-9CA60CFC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78A24D-A371-1C1C-FE71-33C4A7B9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970C42-34A0-F574-38D8-2A3DEBEF6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DEB0-12A3-BA44-A060-554FDDD94BB6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50737D-5B08-0208-4716-935988461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B4D80-05D8-1B1A-467D-0A7086EAF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E780-6655-B448-9A26-ECBC75623A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31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9AA97A-133B-C6DD-2984-C4607BE9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CEE63F-F4B8-F02D-9246-2ACD2D7B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322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  <p:sldLayoutId id="2147483701" r:id="rId3"/>
    <p:sldLayoutId id="2147483699" r:id="rId4"/>
    <p:sldLayoutId id="2147483700" r:id="rId5"/>
    <p:sldLayoutId id="2147483689" r:id="rId6"/>
    <p:sldLayoutId id="2147483690" r:id="rId7"/>
    <p:sldLayoutId id="2147483691" r:id="rId8"/>
    <p:sldLayoutId id="2147483693" r:id="rId9"/>
    <p:sldLayoutId id="2147483695" r:id="rId10"/>
    <p:sldLayoutId id="2147483696" r:id="rId11"/>
    <p:sldLayoutId id="2147483697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9AA97A-133B-C6DD-2984-C4607BE9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CEE63F-F4B8-F02D-9246-2ACD2D7B0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Level</a:t>
            </a:r>
            <a:r>
              <a:rPr lang="fr-FR" dirty="0"/>
              <a:t> 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213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4" r:id="rId15"/>
    <p:sldLayoutId id="2147483725" r:id="rId16"/>
    <p:sldLayoutId id="2147483726" r:id="rId17"/>
    <p:sldLayoutId id="2147483732" r:id="rId18"/>
    <p:sldLayoutId id="2147483733" r:id="rId19"/>
    <p:sldLayoutId id="2147483735" r:id="rId20"/>
    <p:sldLayoutId id="214748373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portico.urban-initiative.eu/urban-matchmaker" TargetMode="External"/><Relationship Id="rId5" Type="http://schemas.openxmlformats.org/officeDocument/2006/relationships/hyperlink" Target="https://outlook.office365.com/book/EUICapacityBuidingBilateralconsultation@nweurope.eu/" TargetMode="External"/><Relationship Id="rId4" Type="http://schemas.openxmlformats.org/officeDocument/2006/relationships/hyperlink" Target="https://ec.europa.eu/eusurvey/runner/1-Call-C2C-exchang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4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A71E-FAA9-1AB9-3DB4-8E54100A26BA}"/>
              </a:ext>
            </a:extLst>
          </p:cNvPr>
          <p:cNvSpPr txBox="1">
            <a:spLocks/>
          </p:cNvSpPr>
          <p:nvPr/>
        </p:nvSpPr>
        <p:spPr>
          <a:xfrm>
            <a:off x="4283075" y="2266949"/>
            <a:ext cx="3948112" cy="232410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n-GB" sz="4000" b="1" dirty="0">
                <a:solidFill>
                  <a:schemeClr val="accent1"/>
                </a:solidFill>
                <a:latin typeface="Ubuntu" panose="020B0504030602030204" pitchFamily="34" charset="0"/>
              </a:rPr>
              <a:t>CUR Report Back</a:t>
            </a:r>
            <a:endParaRPr lang="en-GB" sz="5400" b="1" dirty="0">
              <a:solidFill>
                <a:schemeClr val="accent2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6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D2AD5-9024-BC50-C943-64002FD29EA3}"/>
              </a:ext>
            </a:extLst>
          </p:cNvPr>
          <p:cNvSpPr txBox="1"/>
          <p:nvPr/>
        </p:nvSpPr>
        <p:spPr>
          <a:xfrm>
            <a:off x="4206240" y="2828835"/>
            <a:ext cx="415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FFFF"/>
                </a:solidFill>
                <a:latin typeface="Ubuntu" panose="020B0504030602030204" pitchFamily="34" charset="0"/>
              </a:rPr>
              <a:t>Interactive Wrap Up Session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01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136A1-5336-F624-8FD4-33CFB832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39" y="1513439"/>
            <a:ext cx="9457113" cy="858204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Ubuntu" panose="020B0504030602030204" pitchFamily="34" charset="0"/>
              </a:rPr>
              <a:t>EUI PEER REVIEW N° 6</a:t>
            </a:r>
            <a:br>
              <a:rPr lang="en-GB" sz="4000" b="1" dirty="0">
                <a:solidFill>
                  <a:schemeClr val="accent2"/>
                </a:solidFill>
                <a:latin typeface="Ubuntu" panose="020B0504030602030204" pitchFamily="34" charset="0"/>
              </a:rPr>
            </a:br>
            <a:r>
              <a:rPr lang="en-GB" sz="4000" b="1" dirty="0">
                <a:solidFill>
                  <a:schemeClr val="accent2"/>
                </a:solidFill>
                <a:latin typeface="Ubuntu" panose="020B0504030602030204" pitchFamily="34" charset="0"/>
              </a:rPr>
              <a:t>04-05 DECEMBER 2024 BASSO PIAVE</a:t>
            </a:r>
            <a:endParaRPr lang="fr-BE" dirty="0">
              <a:latin typeface="Ubuntu" panose="020B0504030602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1B7FF1-2BEB-A47E-84ED-AA8DD7477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" y="2767956"/>
            <a:ext cx="10748010" cy="164946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Ubuntu" panose="020B0504030602030204" pitchFamily="34" charset="0"/>
              </a:rPr>
              <a:t>Interactive Wrap Up Session</a:t>
            </a:r>
            <a:endParaRPr lang="fr-BE" sz="3200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19835E-32D6-4DE8-B035-0D20E964B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1040" y="4978452"/>
            <a:ext cx="9144000" cy="732218"/>
          </a:xfrm>
        </p:spPr>
        <p:txBody>
          <a:bodyPr/>
          <a:lstStyle/>
          <a:p>
            <a:r>
              <a:rPr lang="fr-BE" dirty="0" err="1">
                <a:latin typeface="Ubuntu" panose="020B0504030602030204" pitchFamily="34" charset="0"/>
              </a:rPr>
              <a:t>Moderator</a:t>
            </a:r>
            <a:r>
              <a:rPr lang="fr-BE" dirty="0">
                <a:latin typeface="Ubuntu" panose="020B0504030602030204" pitchFamily="34" charset="0"/>
              </a:rPr>
              <a:t>: </a:t>
            </a:r>
            <a:r>
              <a:rPr lang="en-GB" dirty="0">
                <a:latin typeface="Ubuntu" panose="020B0504030602030204" pitchFamily="34" charset="0"/>
              </a:rPr>
              <a:t>Eddy Adams</a:t>
            </a:r>
            <a:r>
              <a:rPr lang="fr-BE" dirty="0">
                <a:latin typeface="Ubuntu" panose="020B0504030602030204" pitchFamily="34" charset="0"/>
              </a:rPr>
              <a:t>, EUI Expert</a:t>
            </a:r>
          </a:p>
        </p:txBody>
      </p:sp>
    </p:spTree>
    <p:extLst>
      <p:ext uri="{BB962C8B-B14F-4D97-AF65-F5344CB8AC3E}">
        <p14:creationId xmlns:p14="http://schemas.microsoft.com/office/powerpoint/2010/main" val="313304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B64BC76E-1BC9-222D-1DC6-A1EF5C8449E3}"/>
              </a:ext>
            </a:extLst>
          </p:cNvPr>
          <p:cNvSpPr txBox="1">
            <a:spLocks/>
          </p:cNvSpPr>
          <p:nvPr/>
        </p:nvSpPr>
        <p:spPr>
          <a:xfrm>
            <a:off x="2468784" y="795896"/>
            <a:ext cx="4307937" cy="825314"/>
          </a:xfr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Matchmaking Bingo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</a:t>
            </a:r>
            <a:endParaRPr lang="fr-BE" sz="3200" b="1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59581-0E40-BE6D-ACA8-93212A962802}"/>
              </a:ext>
            </a:extLst>
          </p:cNvPr>
          <p:cNvSpPr txBox="1"/>
          <p:nvPr/>
        </p:nvSpPr>
        <p:spPr>
          <a:xfrm>
            <a:off x="2082800" y="1851352"/>
            <a:ext cx="5029200" cy="476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algn="just">
              <a:spcBef>
                <a:spcPts val="10"/>
              </a:spcBef>
            </a:pPr>
            <a:r>
              <a:rPr lang="en-GB" sz="2400" b="1" dirty="0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TAKE 5 MINUTES TO READ THE GOOD PRACTICES PRESENTED BY THE CITIES IN THE ROOM…</a:t>
            </a:r>
            <a:r>
              <a:rPr lang="fr-FR" sz="2400" b="1" dirty="0" err="1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then</a:t>
            </a:r>
            <a:r>
              <a:rPr lang="fr-FR" sz="2400" b="1" dirty="0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when</a:t>
            </a:r>
            <a:r>
              <a:rPr lang="fr-FR" sz="2400" b="1" dirty="0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instructed</a:t>
            </a:r>
            <a:r>
              <a:rPr lang="fr-FR" sz="2400" b="1" dirty="0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:</a:t>
            </a:r>
            <a:endParaRPr lang="en-GB" sz="2400" b="1" dirty="0">
              <a:solidFill>
                <a:srgbClr val="002060"/>
              </a:solidFill>
              <a:latin typeface="Ubuntu Light" panose="020B0304030602030204" pitchFamily="34" charset="0"/>
              <a:cs typeface="Arial"/>
            </a:endParaRPr>
          </a:p>
          <a:p>
            <a:pPr marL="285750" lvl="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n-GB" sz="2400" b="1" dirty="0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Find the person representing the city(</a:t>
            </a:r>
            <a:r>
              <a:rPr lang="en-GB" sz="2400" b="1" dirty="0" err="1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ies</a:t>
            </a:r>
            <a:r>
              <a:rPr lang="en-GB" sz="2400" b="1" dirty="0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) you are interested in</a:t>
            </a:r>
          </a:p>
          <a:p>
            <a:pPr marL="285750" lvl="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n-GB" sz="2400" b="1" dirty="0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Talk to the people about the Good Practice cases</a:t>
            </a:r>
          </a:p>
          <a:p>
            <a:pPr marL="285750" lvl="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n-GB" sz="2400" b="1" dirty="0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Make a note of possible future connections</a:t>
            </a:r>
          </a:p>
          <a:p>
            <a:pPr marL="285750" lvl="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n-GB" sz="2400" b="1" dirty="0">
                <a:solidFill>
                  <a:srgbClr val="002060"/>
                </a:solidFill>
                <a:latin typeface="Ubuntu Light" panose="020B0304030602030204" pitchFamily="34" charset="0"/>
                <a:cs typeface="Arial"/>
              </a:rPr>
              <a:t>Be ready to tell us about your connections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2D153-EB7E-6E72-4C4D-499AB4117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795896"/>
            <a:ext cx="4867954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C9A52-582C-6871-F0CD-6F0A93616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47013425-7BED-7F07-7A55-2EB04437E24D}"/>
              </a:ext>
            </a:extLst>
          </p:cNvPr>
          <p:cNvSpPr txBox="1">
            <a:spLocks/>
          </p:cNvSpPr>
          <p:nvPr/>
        </p:nvSpPr>
        <p:spPr>
          <a:xfrm>
            <a:off x="1841832" y="226936"/>
            <a:ext cx="9729553" cy="825314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on Peer Review</a:t>
            </a:r>
            <a:endParaRPr lang="fr-BE" sz="3200" b="1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71100E-03CA-B96F-3FC2-B2CBF2BF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06" y="1030068"/>
            <a:ext cx="6267004" cy="1455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BB77D7-55A0-32A8-9444-C06E4C40E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226" y="2824145"/>
            <a:ext cx="5702159" cy="1209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E660BF-FE2E-8773-EDF3-214AB07C0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974" y="4477314"/>
            <a:ext cx="5801467" cy="1313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D69451-EDF2-999E-0D75-06B26B151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450" y="1463428"/>
            <a:ext cx="2876390" cy="449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5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BA58E-5B28-CF04-6967-6846AB68D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12">
            <a:extLst>
              <a:ext uri="{FF2B5EF4-FFF2-40B4-BE49-F238E27FC236}">
                <a16:creationId xmlns:a16="http://schemas.microsoft.com/office/drawing/2014/main" id="{D0E8C305-35C8-26E2-AD0D-7701811CF2EF}"/>
              </a:ext>
            </a:extLst>
          </p:cNvPr>
          <p:cNvSpPr txBox="1"/>
          <p:nvPr/>
        </p:nvSpPr>
        <p:spPr>
          <a:xfrm>
            <a:off x="679654" y="3026874"/>
            <a:ext cx="420624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b="1" kern="0" dirty="0">
                <a:solidFill>
                  <a:srgbClr val="FFFFFF"/>
                </a:solidFill>
                <a:latin typeface="Ubuntu" panose="020B0504030602030204" pitchFamily="34" charset="0"/>
                <a:ea typeface="Tahoma"/>
                <a:cs typeface="Tahoma"/>
                <a:sym typeface="Tahoma"/>
              </a:rPr>
              <a:t>And now what…?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9BF3A-4A72-B3CD-1A40-4518523E21C5}"/>
              </a:ext>
            </a:extLst>
          </p:cNvPr>
          <p:cNvSpPr txBox="1"/>
          <p:nvPr/>
        </p:nvSpPr>
        <p:spPr>
          <a:xfrm>
            <a:off x="6096000" y="5072331"/>
            <a:ext cx="574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1DA090"/>
                </a:solidFill>
                <a:latin typeface="Ubuntu" panose="020B0504030602030204" pitchFamily="34" charset="0"/>
              </a:rPr>
              <a:t>Other capacity building opportunities with EUI</a:t>
            </a:r>
          </a:p>
        </p:txBody>
      </p:sp>
    </p:spTree>
    <p:extLst>
      <p:ext uri="{BB962C8B-B14F-4D97-AF65-F5344CB8AC3E}">
        <p14:creationId xmlns:p14="http://schemas.microsoft.com/office/powerpoint/2010/main" val="96428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>
            <a:extLst>
              <a:ext uri="{FF2B5EF4-FFF2-40B4-BE49-F238E27FC236}">
                <a16:creationId xmlns:a16="http://schemas.microsoft.com/office/drawing/2014/main" id="{329F7011-2CD2-90CF-5CE9-051594D2B738}"/>
              </a:ext>
            </a:extLst>
          </p:cNvPr>
          <p:cNvSpPr txBox="1"/>
          <p:nvPr/>
        </p:nvSpPr>
        <p:spPr>
          <a:xfrm>
            <a:off x="711926" y="541781"/>
            <a:ext cx="91735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latin typeface="Ubuntu"/>
                <a:ea typeface="Tahoma"/>
                <a:cs typeface="Tahoma"/>
              </a:rPr>
              <a:t>The EUI capacity building trio</a:t>
            </a:r>
          </a:p>
        </p:txBody>
      </p:sp>
      <p:pic>
        <p:nvPicPr>
          <p:cNvPr id="3" name="Picture 2" descr="A picture containing text, graphics, graphic design, cartoon&#10;&#10;Description automatically generated">
            <a:extLst>
              <a:ext uri="{FF2B5EF4-FFF2-40B4-BE49-F238E27FC236}">
                <a16:creationId xmlns:a16="http://schemas.microsoft.com/office/drawing/2014/main" id="{BFF1F9B7-77A8-DF78-B729-300EF53A58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246" y="1220935"/>
            <a:ext cx="5987688" cy="4416129"/>
          </a:xfrm>
          <a:prstGeom prst="rect">
            <a:avLst/>
          </a:prstGeom>
        </p:spPr>
      </p:pic>
      <p:sp>
        <p:nvSpPr>
          <p:cNvPr id="4" name="Flowchart: Alternative Process 3">
            <a:extLst>
              <a:ext uri="{FF2B5EF4-FFF2-40B4-BE49-F238E27FC236}">
                <a16:creationId xmlns:a16="http://schemas.microsoft.com/office/drawing/2014/main" id="{FDEBCB43-C6A7-FB6C-0741-E0EC11859E98}"/>
              </a:ext>
            </a:extLst>
          </p:cNvPr>
          <p:cNvSpPr/>
          <p:nvPr/>
        </p:nvSpPr>
        <p:spPr>
          <a:xfrm>
            <a:off x="8421704" y="1287918"/>
            <a:ext cx="3226280" cy="161987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dirty="0">
                <a:latin typeface="Ubuntu"/>
              </a:rPr>
              <a:t>6 Peer Reviews up to end of 2024, many more to come in 2025</a:t>
            </a:r>
          </a:p>
          <a:p>
            <a:pPr algn="ctr"/>
            <a:endParaRPr lang="en-GB" sz="1600" dirty="0">
              <a:latin typeface="Ubuntu"/>
            </a:endParaRPr>
          </a:p>
        </p:txBody>
      </p:sp>
      <p:sp>
        <p:nvSpPr>
          <p:cNvPr id="5" name="Flowchart: Alternative Process 4">
            <a:extLst>
              <a:ext uri="{FF2B5EF4-FFF2-40B4-BE49-F238E27FC236}">
                <a16:creationId xmlns:a16="http://schemas.microsoft.com/office/drawing/2014/main" id="{156D9831-1479-4946-1EEB-5870D04CCFEE}"/>
              </a:ext>
            </a:extLst>
          </p:cNvPr>
          <p:cNvSpPr/>
          <p:nvPr/>
        </p:nvSpPr>
        <p:spPr>
          <a:xfrm>
            <a:off x="544016" y="1982862"/>
            <a:ext cx="3506459" cy="1371600"/>
          </a:xfrm>
          <a:prstGeom prst="flowChartAlternateProcess">
            <a:avLst/>
          </a:prstGeom>
          <a:solidFill>
            <a:srgbClr val="009E87"/>
          </a:solidFill>
          <a:ln>
            <a:solidFill>
              <a:srgbClr val="009E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latin typeface="Ubuntu" panose="020B0504030602030204" pitchFamily="34" charset="0"/>
              </a:rPr>
              <a:t>46 approved C2C Exchanges</a:t>
            </a:r>
          </a:p>
          <a:p>
            <a:pPr algn="ctr"/>
            <a:endParaRPr lang="en-GB" sz="1600" dirty="0">
              <a:latin typeface="Ubuntu"/>
            </a:endParaRPr>
          </a:p>
          <a:p>
            <a:pPr algn="ctr"/>
            <a:r>
              <a:rPr lang="en-GB" sz="1600" b="1" dirty="0">
                <a:latin typeface="Ubuntu" panose="020B0504030602030204" pitchFamily="34" charset="0"/>
              </a:rPr>
              <a:t>Call continuously open</a:t>
            </a:r>
          </a:p>
        </p:txBody>
      </p:sp>
      <p:sp>
        <p:nvSpPr>
          <p:cNvPr id="6" name="Flowchart: Alternative Process 5">
            <a:extLst>
              <a:ext uri="{FF2B5EF4-FFF2-40B4-BE49-F238E27FC236}">
                <a16:creationId xmlns:a16="http://schemas.microsoft.com/office/drawing/2014/main" id="{85F9D8A0-E6A2-9B5D-CDD0-59D7F1DD7042}"/>
              </a:ext>
            </a:extLst>
          </p:cNvPr>
          <p:cNvSpPr/>
          <p:nvPr/>
        </p:nvSpPr>
        <p:spPr>
          <a:xfrm>
            <a:off x="7096509" y="5001768"/>
            <a:ext cx="4831655" cy="1773936"/>
          </a:xfrm>
          <a:prstGeom prst="flowChartAlternateProcess">
            <a:avLst/>
          </a:prstGeom>
          <a:solidFill>
            <a:srgbClr val="E52231"/>
          </a:solidFill>
          <a:ln>
            <a:solidFill>
              <a:srgbClr val="E52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2025: Portugal, Poland, Latvia in preparation</a:t>
            </a:r>
          </a:p>
          <a:p>
            <a:pPr algn="ctr"/>
            <a:endParaRPr lang="en-GB" sz="16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4490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7783-60F2-2326-38FE-B27AE1DA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buntu" panose="020B0504030602030204" pitchFamily="34" charset="0"/>
              </a:rPr>
              <a:t>City-to-City Exchanges in 2024: call open continuously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709FD-A633-1835-F82A-9FF8180341EC}"/>
              </a:ext>
            </a:extLst>
          </p:cNvPr>
          <p:cNvSpPr txBox="1">
            <a:spLocks/>
          </p:cNvSpPr>
          <p:nvPr/>
        </p:nvSpPr>
        <p:spPr>
          <a:xfrm>
            <a:off x="838200" y="1549140"/>
            <a:ext cx="7549668" cy="442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2000" b="1" dirty="0">
                <a:solidFill>
                  <a:srgbClr val="0C114D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when you need/want! </a:t>
            </a:r>
            <a:r>
              <a:rPr lang="en-GB" sz="2000" b="1" dirty="0">
                <a:solidFill>
                  <a:srgbClr val="0C114D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HERE</a:t>
            </a:r>
            <a:endParaRPr lang="en-GB" sz="2000" b="1" dirty="0">
              <a:solidFill>
                <a:srgbClr val="0C114D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2000" dirty="0">
                <a:solidFill>
                  <a:srgbClr val="0C114D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Evaluations conducted on a rolling basis.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C114D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C114D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C114D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2000" b="1" dirty="0">
              <a:solidFill>
                <a:srgbClr val="0C114D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0C114D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here to help!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2000" dirty="0">
                <a:solidFill>
                  <a:srgbClr val="0C114D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a 30-min online meeting with us at </a:t>
            </a:r>
            <a:r>
              <a:rPr lang="en-GB" sz="2000" dirty="0">
                <a:solidFill>
                  <a:srgbClr val="0C114D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this link</a:t>
            </a:r>
            <a:endParaRPr lang="en-GB" sz="2000" dirty="0">
              <a:solidFill>
                <a:srgbClr val="0C114D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2000" dirty="0">
                <a:solidFill>
                  <a:srgbClr val="0C114D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sure who has the solution to the challenge you are facing? Join Portico, try the </a:t>
            </a:r>
            <a:r>
              <a:rPr lang="en-GB" sz="2000" dirty="0">
                <a:solidFill>
                  <a:srgbClr val="0C114D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Urban Matchmaker</a:t>
            </a:r>
            <a:endParaRPr lang="en-GB" sz="2000" dirty="0">
              <a:solidFill>
                <a:srgbClr val="0C114D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2000" dirty="0">
              <a:solidFill>
                <a:srgbClr val="0C114D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No alternative text description for this image">
            <a:extLst>
              <a:ext uri="{FF2B5EF4-FFF2-40B4-BE49-F238E27FC236}">
                <a16:creationId xmlns:a16="http://schemas.microsoft.com/office/drawing/2014/main" id="{77B7E3C9-115D-EFF2-694B-D233A4459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903" y="1651000"/>
            <a:ext cx="2158851" cy="287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AA315-404B-7AF6-84F4-670A72E52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3929" y="2448674"/>
            <a:ext cx="1518209" cy="15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2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6C7E8C0C-16AC-4AEC-93B3-93CA37C30592}"/>
              </a:ext>
            </a:extLst>
          </p:cNvPr>
          <p:cNvSpPr txBox="1"/>
          <p:nvPr/>
        </p:nvSpPr>
        <p:spPr>
          <a:xfrm>
            <a:off x="508819" y="595485"/>
            <a:ext cx="1107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rgbClr val="1EA595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 in 2024: focus on national </a:t>
            </a:r>
            <a:r>
              <a:rPr lang="fr-BE" sz="2800" b="1" err="1">
                <a:solidFill>
                  <a:srgbClr val="1EA595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</a:t>
            </a:r>
            <a:endParaRPr lang="fr-FR" sz="2800" b="1">
              <a:solidFill>
                <a:srgbClr val="1EA595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DBB55-984C-3354-1E61-F010D3A843C3}"/>
              </a:ext>
            </a:extLst>
          </p:cNvPr>
          <p:cNvSpPr txBox="1"/>
          <p:nvPr/>
        </p:nvSpPr>
        <p:spPr>
          <a:xfrm>
            <a:off x="6698373" y="2704860"/>
            <a:ext cx="21119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27-28 Nov 2024, </a:t>
            </a:r>
          </a:p>
          <a:p>
            <a:pPr algn="ctr"/>
            <a:r>
              <a:rPr lang="en-GB" sz="1400" b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Prague, Czechia </a:t>
            </a:r>
          </a:p>
          <a:p>
            <a:pPr algn="ctr"/>
            <a:r>
              <a:rPr lang="en-GB" sz="140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Delivering high-quality </a:t>
            </a:r>
            <a:r>
              <a:rPr lang="en-GB" sz="140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ITIs in Czechia</a:t>
            </a:r>
            <a:endParaRPr lang="en-GB" sz="14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5953BA-BBCC-9D66-CFDA-A8A0E7469136}"/>
              </a:ext>
            </a:extLst>
          </p:cNvPr>
          <p:cNvSpPr txBox="1"/>
          <p:nvPr/>
        </p:nvSpPr>
        <p:spPr>
          <a:xfrm>
            <a:off x="3873951" y="4752162"/>
            <a:ext cx="224177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>
                <a:solidFill>
                  <a:srgbClr val="002060"/>
                </a:solidFill>
                <a:latin typeface="Tahoma"/>
                <a:ea typeface="Calibri"/>
                <a:cs typeface="Times New Roman"/>
              </a:rPr>
              <a:t>12-13 November 2024</a:t>
            </a:r>
          </a:p>
          <a:p>
            <a:pPr algn="ctr"/>
            <a:r>
              <a:rPr lang="en-GB" sz="1400" b="1">
                <a:solidFill>
                  <a:srgbClr val="002060"/>
                </a:solidFill>
                <a:latin typeface="Tahoma"/>
                <a:ea typeface="Calibri"/>
                <a:cs typeface="Times New Roman"/>
              </a:rPr>
              <a:t>Limerick, Ireland, </a:t>
            </a:r>
          </a:p>
          <a:p>
            <a:pPr algn="ctr"/>
            <a:r>
              <a:rPr lang="en-GB" sz="1400">
                <a:solidFill>
                  <a:srgbClr val="002060"/>
                </a:solidFill>
                <a:latin typeface="Tahoma"/>
                <a:ea typeface="Calibri"/>
                <a:cs typeface="Times New Roman"/>
              </a:rPr>
              <a:t>Integrating NEB values in SUDs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40852D-7D23-CEEF-F088-2890E7371B6E}"/>
              </a:ext>
            </a:extLst>
          </p:cNvPr>
          <p:cNvCxnSpPr>
            <a:cxnSpLocks/>
          </p:cNvCxnSpPr>
          <p:nvPr/>
        </p:nvCxnSpPr>
        <p:spPr>
          <a:xfrm flipV="1">
            <a:off x="1002539" y="4233831"/>
            <a:ext cx="11071948" cy="1838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61A8F0-E79E-80B5-7F70-C9DD7BE86532}"/>
              </a:ext>
            </a:extLst>
          </p:cNvPr>
          <p:cNvCxnSpPr>
            <a:cxnSpLocks/>
          </p:cNvCxnSpPr>
          <p:nvPr/>
        </p:nvCxnSpPr>
        <p:spPr>
          <a:xfrm>
            <a:off x="10950766" y="4235669"/>
            <a:ext cx="1260000" cy="0"/>
          </a:xfrm>
          <a:prstGeom prst="line">
            <a:avLst/>
          </a:prstGeom>
          <a:ln w="76200">
            <a:prstDash val="dash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08A90-0B84-441D-6681-266E806D180A}"/>
              </a:ext>
            </a:extLst>
          </p:cNvPr>
          <p:cNvCxnSpPr>
            <a:cxnSpLocks/>
          </p:cNvCxnSpPr>
          <p:nvPr/>
        </p:nvCxnSpPr>
        <p:spPr>
          <a:xfrm>
            <a:off x="64264" y="4233831"/>
            <a:ext cx="1008000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7782EA-AFE5-DE53-88D5-3EE920C943D6}"/>
              </a:ext>
            </a:extLst>
          </p:cNvPr>
          <p:cNvCxnSpPr/>
          <p:nvPr/>
        </p:nvCxnSpPr>
        <p:spPr>
          <a:xfrm>
            <a:off x="7765915" y="3734026"/>
            <a:ext cx="0" cy="44143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BCC95D9-1B42-D53A-9251-754172E4F15C}"/>
              </a:ext>
            </a:extLst>
          </p:cNvPr>
          <p:cNvGrpSpPr/>
          <p:nvPr/>
        </p:nvGrpSpPr>
        <p:grpSpPr>
          <a:xfrm>
            <a:off x="9786046" y="4310728"/>
            <a:ext cx="2114629" cy="1430589"/>
            <a:chOff x="7737790" y="4233831"/>
            <a:chExt cx="2114629" cy="14305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285D4D-5FF0-F813-CCA5-4F3851CA78AB}"/>
                </a:ext>
              </a:extLst>
            </p:cNvPr>
            <p:cNvSpPr txBox="1"/>
            <p:nvPr/>
          </p:nvSpPr>
          <p:spPr>
            <a:xfrm>
              <a:off x="7737790" y="4710313"/>
              <a:ext cx="211462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3-4 Dec 2024</a:t>
              </a:r>
            </a:p>
            <a:p>
              <a:pPr algn="ctr"/>
              <a:r>
                <a:rPr lang="en-GB" sz="1400" b="1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Goteborg, Sweden </a:t>
              </a:r>
            </a:p>
            <a:p>
              <a:pPr algn="ctr"/>
              <a:r>
                <a:rPr lang="en-GB" sz="140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Governance and Green goals for SUDs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5C2723-27DF-109B-1230-2BA02C4026FA}"/>
                </a:ext>
              </a:extLst>
            </p:cNvPr>
            <p:cNvCxnSpPr>
              <a:cxnSpLocks/>
            </p:cNvCxnSpPr>
            <p:nvPr/>
          </p:nvCxnSpPr>
          <p:spPr>
            <a:xfrm>
              <a:off x="8619714" y="4233831"/>
              <a:ext cx="0" cy="44143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DC506B-1043-C028-9ECB-A6D18D84018F}"/>
              </a:ext>
            </a:extLst>
          </p:cNvPr>
          <p:cNvCxnSpPr>
            <a:cxnSpLocks/>
          </p:cNvCxnSpPr>
          <p:nvPr/>
        </p:nvCxnSpPr>
        <p:spPr>
          <a:xfrm>
            <a:off x="4994836" y="4251291"/>
            <a:ext cx="0" cy="44143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79EF7C-FB27-7A9C-34A4-7F0BD6C8CAFB}"/>
              </a:ext>
            </a:extLst>
          </p:cNvPr>
          <p:cNvCxnSpPr>
            <a:cxnSpLocks/>
          </p:cNvCxnSpPr>
          <p:nvPr/>
        </p:nvCxnSpPr>
        <p:spPr>
          <a:xfrm>
            <a:off x="1575060" y="3792397"/>
            <a:ext cx="0" cy="44143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FC9ECD-25B5-BCCC-D79A-AB480F2D1220}"/>
              </a:ext>
            </a:extLst>
          </p:cNvPr>
          <p:cNvSpPr txBox="1"/>
          <p:nvPr/>
        </p:nvSpPr>
        <p:spPr>
          <a:xfrm>
            <a:off x="244148" y="2564475"/>
            <a:ext cx="271914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29-30 May 2024</a:t>
            </a:r>
          </a:p>
          <a:p>
            <a:pPr algn="ctr"/>
            <a:r>
              <a:rPr lang="en-GB" sz="1400" b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Finland, Tampere</a:t>
            </a:r>
            <a:r>
              <a:rPr lang="en-GB" sz="140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GB" sz="140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“Leveraging Innovation Ecosystems for Sustainable Cities”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819222-2F5B-B027-5AFA-235C75291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4" y="4605372"/>
            <a:ext cx="1933045" cy="130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8BD01-BCC0-2F64-C91C-2683B5EEF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26" y="2430826"/>
            <a:ext cx="1951621" cy="1303200"/>
          </a:xfrm>
          <a:prstGeom prst="rect">
            <a:avLst/>
          </a:prstGeom>
        </p:spPr>
      </p:pic>
      <p:pic>
        <p:nvPicPr>
          <p:cNvPr id="17" name="Picture 16" descr="A close-up of a person writing on a paper&#10;&#10;Description automatically generated">
            <a:extLst>
              <a:ext uri="{FF2B5EF4-FFF2-40B4-BE49-F238E27FC236}">
                <a16:creationId xmlns:a16="http://schemas.microsoft.com/office/drawing/2014/main" id="{9289851A-8A26-47C9-2E2A-99C48CE990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4472008"/>
            <a:ext cx="1945447" cy="130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CB7213-EEF2-0F35-3D28-4EE604D6F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25" y="2420764"/>
            <a:ext cx="1961065" cy="13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3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B64BC76E-1BC9-222D-1DC6-A1EF5C8449E3}"/>
              </a:ext>
            </a:extLst>
          </p:cNvPr>
          <p:cNvSpPr txBox="1">
            <a:spLocks/>
          </p:cNvSpPr>
          <p:nvPr/>
        </p:nvSpPr>
        <p:spPr>
          <a:xfrm>
            <a:off x="1841832" y="226936"/>
            <a:ext cx="9729553" cy="825314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Celebrating our peer reviewers</a:t>
            </a:r>
            <a:endParaRPr lang="fr-BE" sz="3200" b="1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1CEE8-3BDF-2708-DA81-B51888DE2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517" y="930146"/>
            <a:ext cx="8254819" cy="58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136A1-5336-F624-8FD4-33CFB832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39" y="1227909"/>
            <a:ext cx="9457113" cy="1143734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Ubuntu" panose="020B0504030602030204" pitchFamily="34" charset="0"/>
              </a:rPr>
              <a:t>EUI PEER REVIEW N° 6</a:t>
            </a:r>
            <a:br>
              <a:rPr lang="en-GB" sz="3600" b="1" dirty="0">
                <a:solidFill>
                  <a:schemeClr val="accent2"/>
                </a:solidFill>
                <a:latin typeface="Ubuntu" panose="020B0504030602030204" pitchFamily="34" charset="0"/>
              </a:rPr>
            </a:br>
            <a:r>
              <a:rPr lang="en-GB" sz="3600" b="1" dirty="0">
                <a:solidFill>
                  <a:schemeClr val="accent2"/>
                </a:solidFill>
                <a:latin typeface="Ubuntu" panose="020B0504030602030204" pitchFamily="34" charset="0"/>
              </a:rPr>
              <a:t>04-05 DECEMBER 2024 BASSO PIAVE</a:t>
            </a:r>
            <a:endParaRPr lang="fr-BE" sz="3600" b="1" dirty="0">
              <a:solidFill>
                <a:schemeClr val="accent2"/>
              </a:solidFill>
              <a:latin typeface="Ubuntu" panose="020B0504030602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1B7FF1-2BEB-A47E-84ED-AA8DD7477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" y="2767956"/>
            <a:ext cx="10748010" cy="164946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Ubuntu" panose="020B0504030602030204" pitchFamily="34" charset="0"/>
              </a:rPr>
              <a:t>Welcome to Day 2</a:t>
            </a:r>
            <a:endParaRPr lang="fr-BE" sz="3200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19835E-32D6-4DE8-B035-0D20E964B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1040" y="4978452"/>
            <a:ext cx="9144000" cy="732218"/>
          </a:xfrm>
        </p:spPr>
        <p:txBody>
          <a:bodyPr/>
          <a:lstStyle/>
          <a:p>
            <a:r>
              <a:rPr lang="fr-BE" dirty="0" err="1">
                <a:latin typeface="Ubuntu" panose="020B0504030602030204" pitchFamily="34" charset="0"/>
              </a:rPr>
              <a:t>Moderator</a:t>
            </a:r>
            <a:r>
              <a:rPr lang="fr-BE" dirty="0">
                <a:latin typeface="Ubuntu" panose="020B0504030602030204" pitchFamily="34" charset="0"/>
              </a:rPr>
              <a:t>: Adele Bucella, EUI Expert</a:t>
            </a:r>
          </a:p>
        </p:txBody>
      </p:sp>
    </p:spTree>
    <p:extLst>
      <p:ext uri="{BB962C8B-B14F-4D97-AF65-F5344CB8AC3E}">
        <p14:creationId xmlns:p14="http://schemas.microsoft.com/office/powerpoint/2010/main" val="977043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C55324-22C2-7282-3188-BCDB98EE064F}"/>
              </a:ext>
            </a:extLst>
          </p:cNvPr>
          <p:cNvSpPr txBox="1"/>
          <p:nvPr/>
        </p:nvSpPr>
        <p:spPr>
          <a:xfrm>
            <a:off x="4034118" y="2890391"/>
            <a:ext cx="446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fr-FR" sz="3200" b="1" dirty="0">
              <a:solidFill>
                <a:schemeClr val="bg1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7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FF66-3ECB-29EE-EF0A-6AEB31C98604}"/>
              </a:ext>
            </a:extLst>
          </p:cNvPr>
          <p:cNvSpPr txBox="1">
            <a:spLocks/>
          </p:cNvSpPr>
          <p:nvPr/>
        </p:nvSpPr>
        <p:spPr>
          <a:xfrm>
            <a:off x="0" y="3155950"/>
            <a:ext cx="3978954" cy="7492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>
                <a:solidFill>
                  <a:schemeClr val="bg1"/>
                </a:solidFill>
                <a:latin typeface="Ubuntu" panose="020B0504030602030204" pitchFamily="34" charset="0"/>
              </a:rPr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E4D9A2-129E-A744-8291-2013BFE00EF8}"/>
              </a:ext>
            </a:extLst>
          </p:cNvPr>
          <p:cNvSpPr txBox="1">
            <a:spLocks/>
          </p:cNvSpPr>
          <p:nvPr/>
        </p:nvSpPr>
        <p:spPr>
          <a:xfrm>
            <a:off x="839789" y="508001"/>
            <a:ext cx="9828212" cy="7492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solidFill>
                  <a:schemeClr val="accent2"/>
                </a:solidFill>
                <a:latin typeface="Ubuntu" panose="020B0504030602030204" pitchFamily="34" charset="0"/>
              </a:rPr>
              <a:t>Question 3</a:t>
            </a:r>
            <a:endParaRPr lang="en-GB" b="1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4C633-6902-0D39-8E66-50219CB04D05}"/>
              </a:ext>
            </a:extLst>
          </p:cNvPr>
          <p:cNvSpPr txBox="1"/>
          <p:nvPr/>
        </p:nvSpPr>
        <p:spPr>
          <a:xfrm>
            <a:off x="3810000" y="2974661"/>
            <a:ext cx="75837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b="1">
                <a:solidFill>
                  <a:schemeClr val="bg1"/>
                </a:solidFill>
                <a:latin typeface="Ubuntu" panose="020B0504030602030204" pitchFamily="34" charset="0"/>
              </a:rPr>
              <a:t>Contact us for any questions on EUI capacity building</a:t>
            </a:r>
          </a:p>
          <a:p>
            <a:pPr algn="r"/>
            <a:r>
              <a:rPr lang="en-GB" sz="2800" b="1">
                <a:solidFill>
                  <a:schemeClr val="tx2"/>
                </a:solidFill>
                <a:latin typeface="Ubuntu" panose="020B0504030602030204" pitchFamily="34" charset="0"/>
              </a:rPr>
              <a:t>at capacitybuilding@urban-initiative.eu </a:t>
            </a:r>
          </a:p>
          <a:p>
            <a:pPr algn="r"/>
            <a:endParaRPr lang="en-GB" sz="2800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0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CE5844-02BF-862D-1A3C-E0C71F3EB8CD}"/>
              </a:ext>
            </a:extLst>
          </p:cNvPr>
          <p:cNvSpPr txBox="1">
            <a:spLocks/>
          </p:cNvSpPr>
          <p:nvPr/>
        </p:nvSpPr>
        <p:spPr>
          <a:xfrm>
            <a:off x="-50800" y="2419348"/>
            <a:ext cx="3948112" cy="4361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7EA92-3864-C139-E220-044E7680E3CA}"/>
              </a:ext>
            </a:extLst>
          </p:cNvPr>
          <p:cNvSpPr txBox="1"/>
          <p:nvPr/>
        </p:nvSpPr>
        <p:spPr>
          <a:xfrm>
            <a:off x="4501484" y="2419348"/>
            <a:ext cx="347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Ubuntu" panose="020B0504030602030204" pitchFamily="34" charset="0"/>
              </a:rPr>
              <a:t>Study Visit Debrief Time!</a:t>
            </a:r>
            <a:endParaRPr lang="en-GB" sz="4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6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10608D-86F8-3283-EC5D-D4238DC71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02" y="357582"/>
            <a:ext cx="9129646" cy="45716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2CA393"/>
                </a:solidFill>
                <a:latin typeface="Ubuntu" panose="020B0504030602030204" pitchFamily="34" charset="0"/>
              </a:rPr>
              <a:t>Debriefing of the study visits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578C3-AE4F-BA2F-2052-79F94688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634" y="1161839"/>
            <a:ext cx="3026604" cy="43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9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D2AD5-9024-BC50-C943-64002FD29EA3}"/>
              </a:ext>
            </a:extLst>
          </p:cNvPr>
          <p:cNvSpPr txBox="1"/>
          <p:nvPr/>
        </p:nvSpPr>
        <p:spPr>
          <a:xfrm>
            <a:off x="4206240" y="3105834"/>
            <a:ext cx="415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FFFF"/>
                </a:solidFill>
                <a:latin typeface="Ubuntu" panose="020B0504030602030204" pitchFamily="34" charset="0"/>
              </a:rPr>
              <a:t>LUNCH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D2AD5-9024-BC50-C943-64002FD29EA3}"/>
              </a:ext>
            </a:extLst>
          </p:cNvPr>
          <p:cNvSpPr txBox="1"/>
          <p:nvPr/>
        </p:nvSpPr>
        <p:spPr>
          <a:xfrm>
            <a:off x="4206240" y="2087790"/>
            <a:ext cx="4153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FFFF"/>
                </a:solidFill>
                <a:latin typeface="Ubuntu" panose="020B0504030602030204" pitchFamily="34" charset="0"/>
              </a:rPr>
              <a:t>Breakout Room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Peer Review Session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FFFF"/>
                </a:solidFill>
                <a:latin typeface="Ubuntu" panose="020B0504030602030204" pitchFamily="34" charset="0"/>
              </a:rPr>
              <a:t>Guiding Question N° 3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9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A213E-1E0A-F46E-66AF-055DC371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95E4DEF6-929A-847B-5E20-787B58D79052}"/>
              </a:ext>
            </a:extLst>
          </p:cNvPr>
          <p:cNvSpPr txBox="1">
            <a:spLocks/>
          </p:cNvSpPr>
          <p:nvPr/>
        </p:nvSpPr>
        <p:spPr>
          <a:xfrm>
            <a:off x="202019" y="1887759"/>
            <a:ext cx="3414942" cy="308248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 dirty="0">
              <a:latin typeface="Ubuntu Light" panose="020B0304030602030204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chemeClr val="tx2"/>
                </a:solidFill>
                <a:latin typeface="Ubuntu Light" panose="020B0304030602030204" pitchFamily="34" charset="0"/>
              </a:rPr>
              <a:t>Basso Piave</a:t>
            </a:r>
          </a:p>
          <a:p>
            <a:pPr marL="0" indent="0" algn="ctr">
              <a:buNone/>
            </a:pPr>
            <a:endParaRPr lang="en-GB" sz="2400" b="1" dirty="0">
              <a:solidFill>
                <a:schemeClr val="tx2"/>
              </a:solidFill>
              <a:latin typeface="Ubuntu Light" panose="020B0304030602030204" pitchFamily="34" charset="0"/>
            </a:endParaRPr>
          </a:p>
          <a:p>
            <a:pPr marL="0" indent="0" algn="ctr">
              <a:buNone/>
            </a:pPr>
            <a:r>
              <a:rPr lang="en-GB" sz="3200" b="0" dirty="0">
                <a:solidFill>
                  <a:srgbClr val="0C114D"/>
                </a:solidFill>
                <a:latin typeface="Ubuntu Light" panose="020B0304030602030204" pitchFamily="34" charset="0"/>
                <a:ea typeface="Tahoma"/>
                <a:cs typeface="Tahoma"/>
              </a:rPr>
              <a:t>Move to: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Room 1</a:t>
            </a:r>
          </a:p>
          <a:p>
            <a:pPr marL="0" indent="0" algn="ctr">
              <a:buNone/>
            </a:pPr>
            <a:r>
              <a:rPr lang="en-GB" sz="2200" b="1" dirty="0">
                <a:latin typeface="Ubuntu Light" panose="020B0304030602030204" pitchFamily="34" charset="0"/>
              </a:rPr>
              <a:t> </a:t>
            </a: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 (follow </a:t>
            </a:r>
            <a:r>
              <a:rPr lang="en-GB" sz="2200" b="1" dirty="0" err="1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Eurico</a:t>
            </a: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 and Martina)</a:t>
            </a:r>
          </a:p>
          <a:p>
            <a:pPr marL="0" indent="0" algn="ctr">
              <a:buNone/>
            </a:pPr>
            <a:endParaRPr lang="en-GB" sz="3200" dirty="0">
              <a:solidFill>
                <a:srgbClr val="0C114D"/>
              </a:solidFill>
              <a:latin typeface="Tahoma"/>
              <a:ea typeface="Tahoma"/>
              <a:cs typeface="Tahoma"/>
            </a:endParaRPr>
          </a:p>
          <a:p>
            <a:endParaRPr lang="en-GB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fr-BE" sz="3200" dirty="0">
              <a:latin typeface="Ubuntu" panose="020B0504030602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94B41B-6FAD-856B-8191-D02273E37258}"/>
              </a:ext>
            </a:extLst>
          </p:cNvPr>
          <p:cNvSpPr txBox="1">
            <a:spLocks/>
          </p:cNvSpPr>
          <p:nvPr/>
        </p:nvSpPr>
        <p:spPr>
          <a:xfrm>
            <a:off x="4006099" y="1887759"/>
            <a:ext cx="3583421" cy="308248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 dirty="0">
              <a:solidFill>
                <a:srgbClr val="0C114D"/>
              </a:solidFill>
              <a:latin typeface="Tahoma"/>
              <a:ea typeface="Tahoma"/>
              <a:cs typeface="Tahoma"/>
            </a:endParaRPr>
          </a:p>
          <a:p>
            <a:pPr algn="ctr"/>
            <a:r>
              <a:rPr lang="en-GB" sz="3200" dirty="0">
                <a:latin typeface="Ubuntu Light" panose="020B0304030602030204" pitchFamily="34" charset="0"/>
              </a:rPr>
              <a:t>Pilsen</a:t>
            </a:r>
          </a:p>
          <a:p>
            <a:pPr algn="ctr"/>
            <a:endParaRPr lang="en-GB" sz="3200" b="0" dirty="0">
              <a:solidFill>
                <a:srgbClr val="0C114D"/>
              </a:solidFill>
              <a:latin typeface="Ubuntu Light" panose="020B0304030602030204" pitchFamily="34" charset="0"/>
              <a:ea typeface="Tahoma"/>
              <a:cs typeface="Tahoma"/>
            </a:endParaRPr>
          </a:p>
          <a:p>
            <a:pPr algn="ctr"/>
            <a:r>
              <a:rPr lang="en-GB" sz="3200" b="0" dirty="0">
                <a:solidFill>
                  <a:srgbClr val="0C114D"/>
                </a:solidFill>
                <a:latin typeface="Ubuntu Light" panose="020B0304030602030204" pitchFamily="34" charset="0"/>
                <a:ea typeface="Tahoma"/>
                <a:cs typeface="Tahoma"/>
              </a:rPr>
              <a:t>Move to:</a:t>
            </a:r>
          </a:p>
          <a:p>
            <a:pPr algn="ctr"/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 Room 2</a:t>
            </a:r>
          </a:p>
          <a:p>
            <a:pPr algn="ctr"/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 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(follow Sally and 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Levente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)</a:t>
            </a:r>
          </a:p>
          <a:p>
            <a:pPr algn="ctr"/>
            <a:endParaRPr lang="en-GB" sz="3200" dirty="0">
              <a:solidFill>
                <a:srgbClr val="0C114D"/>
              </a:solidFill>
              <a:latin typeface="Tahoma"/>
              <a:ea typeface="Tahoma"/>
              <a:cs typeface="Tahoma"/>
            </a:endParaRPr>
          </a:p>
          <a:p>
            <a:endParaRPr lang="en-GB" sz="1400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fr-BE" sz="3200" dirty="0">
              <a:latin typeface="Ubuntu" panose="020B050403060203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D145F1B-0D12-4D7D-34B4-72B3061915B6}"/>
              </a:ext>
            </a:extLst>
          </p:cNvPr>
          <p:cNvSpPr txBox="1">
            <a:spLocks/>
          </p:cNvSpPr>
          <p:nvPr/>
        </p:nvSpPr>
        <p:spPr>
          <a:xfrm>
            <a:off x="3696789" y="637408"/>
            <a:ext cx="5660572" cy="6347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Ubuntu"/>
              </a:rPr>
              <a:t>Room Allocation</a:t>
            </a:r>
            <a:endParaRPr lang="en-GB" sz="4000" dirty="0">
              <a:solidFill>
                <a:srgbClr val="FF0000"/>
              </a:solidFill>
              <a:highlight>
                <a:srgbClr val="FFFF00"/>
              </a:highlight>
              <a:latin typeface="Ubuntu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ABE57CB-809A-4CD4-8419-F1131CA0C04C}"/>
              </a:ext>
            </a:extLst>
          </p:cNvPr>
          <p:cNvSpPr txBox="1">
            <a:spLocks/>
          </p:cNvSpPr>
          <p:nvPr/>
        </p:nvSpPr>
        <p:spPr>
          <a:xfrm>
            <a:off x="8020595" y="1887759"/>
            <a:ext cx="3470366" cy="308248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 dirty="0">
              <a:latin typeface="Ubuntu Light" panose="020B0304030602030204" pitchFamily="34" charset="0"/>
            </a:endParaRPr>
          </a:p>
          <a:p>
            <a:pPr algn="ctr"/>
            <a:r>
              <a:rPr lang="en-GB" sz="3200" dirty="0" err="1">
                <a:latin typeface="Ubuntu Light" panose="020B0304030602030204" pitchFamily="34" charset="0"/>
              </a:rPr>
              <a:t>Vukovar</a:t>
            </a:r>
            <a:endParaRPr lang="en-GB" sz="3200" dirty="0">
              <a:latin typeface="Ubuntu Light" panose="020B0304030602030204" pitchFamily="34" charset="0"/>
            </a:endParaRPr>
          </a:p>
          <a:p>
            <a:pPr algn="ctr"/>
            <a:endParaRPr lang="en-GB" sz="2200" dirty="0">
              <a:solidFill>
                <a:srgbClr val="0C114D"/>
              </a:solidFill>
              <a:latin typeface="Ubuntu Light" panose="020B0304030602030204" pitchFamily="34" charset="0"/>
              <a:ea typeface="Tahoma"/>
              <a:cs typeface="Tahoma"/>
            </a:endParaRPr>
          </a:p>
          <a:p>
            <a:pPr algn="ctr"/>
            <a:r>
              <a:rPr lang="en-GB" sz="3200" b="0" dirty="0">
                <a:solidFill>
                  <a:srgbClr val="0C114D"/>
                </a:solidFill>
                <a:latin typeface="Ubuntu Light" panose="020B0304030602030204" pitchFamily="34" charset="0"/>
                <a:ea typeface="Tahoma"/>
                <a:cs typeface="Tahoma"/>
              </a:rPr>
              <a:t>Move to:</a:t>
            </a:r>
          </a:p>
          <a:p>
            <a:pPr algn="ctr"/>
            <a:r>
              <a:rPr lang="en-GB" sz="3000" dirty="0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Room 3</a:t>
            </a:r>
          </a:p>
          <a:p>
            <a:pPr algn="ctr"/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Ubuntu Light" panose="020B0304030602030204" pitchFamily="34" charset="0"/>
              </a:rPr>
              <a:t>(follow Eddy and Martijn)</a:t>
            </a:r>
          </a:p>
          <a:p>
            <a:pPr algn="ctr"/>
            <a:endParaRPr lang="en-GB" sz="3000" dirty="0">
              <a:solidFill>
                <a:schemeClr val="accent2">
                  <a:lumMod val="50000"/>
                </a:schemeClr>
              </a:solidFill>
              <a:latin typeface="Ubuntu Light" panose="020B0304030602030204" pitchFamily="34" charset="0"/>
            </a:endParaRPr>
          </a:p>
          <a:p>
            <a:pPr algn="ctr"/>
            <a:endParaRPr lang="en-GB" sz="3200" dirty="0">
              <a:solidFill>
                <a:srgbClr val="0C114D"/>
              </a:solidFill>
              <a:latin typeface="Tahoma"/>
              <a:ea typeface="Tahoma"/>
              <a:cs typeface="Tahoma"/>
            </a:endParaRPr>
          </a:p>
          <a:p>
            <a:endParaRPr lang="en-GB" sz="1400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fr-BE" sz="3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6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D2AD5-9024-BC50-C943-64002FD29EA3}"/>
              </a:ext>
            </a:extLst>
          </p:cNvPr>
          <p:cNvSpPr txBox="1"/>
          <p:nvPr/>
        </p:nvSpPr>
        <p:spPr>
          <a:xfrm>
            <a:off x="4206240" y="3105834"/>
            <a:ext cx="4153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FFFF"/>
                </a:solidFill>
                <a:latin typeface="Ubuntu" panose="020B0504030602030204" pitchFamily="34" charset="0"/>
              </a:rPr>
              <a:t>CUR Reflections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(completed by 16.20)</a:t>
            </a:r>
          </a:p>
        </p:txBody>
      </p:sp>
    </p:spTree>
    <p:extLst>
      <p:ext uri="{BB962C8B-B14F-4D97-AF65-F5344CB8AC3E}">
        <p14:creationId xmlns:p14="http://schemas.microsoft.com/office/powerpoint/2010/main" val="300456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136A1-5336-F624-8FD4-33CFB832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633874"/>
            <a:ext cx="11212287" cy="85820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Ubuntu" panose="020B0504030602030204" pitchFamily="34" charset="0"/>
              </a:rPr>
              <a:t>CUR Share the Learning in Plenary</a:t>
            </a:r>
            <a:endParaRPr lang="fr-BE" sz="4000" dirty="0">
              <a:latin typeface="Ubuntu" panose="020B0504030602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1B7FF1-2BEB-A47E-84ED-AA8DD7477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31" y="1908668"/>
            <a:ext cx="8512629" cy="3795445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n-GB" sz="3200" dirty="0">
                <a:solidFill>
                  <a:srgbClr val="002060"/>
                </a:solidFill>
                <a:latin typeface="Ubuntu"/>
                <a:ea typeface="Arial"/>
                <a:cs typeface="Arial"/>
              </a:rPr>
              <a:t>All back into the Plenary Room at 16.20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endParaRPr lang="en-GB" sz="3200" b="1" baseline="0" dirty="0">
              <a:solidFill>
                <a:srgbClr val="002060"/>
              </a:solidFill>
              <a:latin typeface="Ubuntu"/>
              <a:ea typeface="Arial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Blip>
                <a:blip r:embed="rId2"/>
              </a:buBlip>
              <a:defRPr/>
            </a:pPr>
            <a:r>
              <a:rPr lang="en-GB" sz="3200" b="1" baseline="0" dirty="0">
                <a:solidFill>
                  <a:srgbClr val="002060"/>
                </a:solidFill>
                <a:latin typeface="Ubuntu"/>
                <a:ea typeface="Arial"/>
                <a:cs typeface="Arial"/>
              </a:rPr>
              <a:t>CUR be ready to report back on the main actions to take forward to the whole group</a:t>
            </a:r>
          </a:p>
        </p:txBody>
      </p:sp>
    </p:spTree>
    <p:extLst>
      <p:ext uri="{BB962C8B-B14F-4D97-AF65-F5344CB8AC3E}">
        <p14:creationId xmlns:p14="http://schemas.microsoft.com/office/powerpoint/2010/main" val="3038153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70d57d9c-f2df-4e7c-aeeb-8423acc940d9"/>
  <p:tag name="SLIDO_EVENT_SECTION_UUID" val="311b277e-269a-480c-a0aa-7749ae4d32e2"/>
</p:tagLst>
</file>

<file path=ppt/theme/theme1.xml><?xml version="1.0" encoding="utf-8"?>
<a:theme xmlns:a="http://schemas.openxmlformats.org/drawingml/2006/main" name="EUI - TITLE SLIDES">
  <a:themeElements>
    <a:clrScheme name="EUI 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I - POWERPOINT TEMPLATE - NEUTRE" id="{8FDC6CF4-DE30-8E4F-A912-1E5145E39163}" vid="{03224F65-8EC2-3C44-9ABC-4E072BC3912C}"/>
    </a:ext>
  </a:extLst>
</a:theme>
</file>

<file path=ppt/theme/theme2.xml><?xml version="1.0" encoding="utf-8"?>
<a:theme xmlns:a="http://schemas.openxmlformats.org/drawingml/2006/main" name="EUI CONTENT SLIDES">
  <a:themeElements>
    <a:clrScheme name="EUI - TEMPLATE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I - POWERPOINT TEMPLATE - NEUTRE" id="{8FDC6CF4-DE30-8E4F-A912-1E5145E39163}" vid="{A661FB4F-4507-C344-98BB-80AF606A7515}"/>
    </a:ext>
  </a:extLst>
</a:theme>
</file>

<file path=ppt/theme/theme3.xml><?xml version="1.0" encoding="utf-8"?>
<a:theme xmlns:a="http://schemas.openxmlformats.org/drawingml/2006/main" name="1_Conception personnalisée">
  <a:themeElements>
    <a:clrScheme name="EUI 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I - POWERPOINT TEMPLATE - NEUTRE" id="{8FDC6CF4-DE30-8E4F-A912-1E5145E39163}" vid="{BD7082C9-206E-2E44-B599-3EDAA8BC50AC}"/>
    </a:ext>
  </a:extLst>
</a:theme>
</file>

<file path=ppt/theme/theme4.xml><?xml version="1.0" encoding="utf-8"?>
<a:theme xmlns:a="http://schemas.openxmlformats.org/drawingml/2006/main" name="SIMPLE - LAYOUT">
  <a:themeElements>
    <a:clrScheme name="EUI - TEMPLATE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I - POWERPOINT TEMPLATE - NEUTRE" id="{8FDC6CF4-DE30-8E4F-A912-1E5145E39163}" vid="{C405E423-91B3-624E-84DC-AAEDDCE75679}"/>
    </a:ext>
  </a:extLst>
</a:theme>
</file>

<file path=ppt/theme/theme5.xml><?xml version="1.0" encoding="utf-8"?>
<a:theme xmlns:a="http://schemas.openxmlformats.org/drawingml/2006/main" name="1_SIMPLE - LAYOUT">
  <a:themeElements>
    <a:clrScheme name="EUI - TEMPLATE">
      <a:dk1>
        <a:srgbClr val="000000"/>
      </a:dk1>
      <a:lt1>
        <a:srgbClr val="FFFFFF"/>
      </a:lt1>
      <a:dk2>
        <a:srgbClr val="0C114D"/>
      </a:dk2>
      <a:lt2>
        <a:srgbClr val="E1E0DA"/>
      </a:lt2>
      <a:accent1>
        <a:srgbClr val="0C114D"/>
      </a:accent1>
      <a:accent2>
        <a:srgbClr val="1CAF96"/>
      </a:accent2>
      <a:accent3>
        <a:srgbClr val="C61B38"/>
      </a:accent3>
      <a:accent4>
        <a:srgbClr val="F67428"/>
      </a:accent4>
      <a:accent5>
        <a:srgbClr val="E1E0DA"/>
      </a:accent5>
      <a:accent6>
        <a:srgbClr val="8B8783"/>
      </a:accent6>
      <a:hlink>
        <a:srgbClr val="1CAF96"/>
      </a:hlink>
      <a:folHlink>
        <a:srgbClr val="0C114D"/>
      </a:folHlink>
    </a:clrScheme>
    <a:fontScheme name="EU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I - POWERPOINT TEMPLATE - NEUTRE" id="{8FDC6CF4-DE30-8E4F-A912-1E5145E39163}" vid="{C405E423-91B3-624E-84DC-AAEDDCE75679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15E68E049864082B08F1BF8027593" ma:contentTypeVersion="15" ma:contentTypeDescription="Create a new document." ma:contentTypeScope="" ma:versionID="b20990a57a534ae4f1cc475a7cfa4f5b">
  <xsd:schema xmlns:xsd="http://www.w3.org/2001/XMLSchema" xmlns:xs="http://www.w3.org/2001/XMLSchema" xmlns:p="http://schemas.microsoft.com/office/2006/metadata/properties" xmlns:ns2="507c5707-debe-419a-9626-d9e5255bf92b" xmlns:ns3="0c94f2b3-26e8-444b-b70a-dcbf68783e58" targetNamespace="http://schemas.microsoft.com/office/2006/metadata/properties" ma:root="true" ma:fieldsID="188212f39b18cada1fd1c36d466d2dd8" ns2:_="" ns3:_="">
    <xsd:import namespace="507c5707-debe-419a-9626-d9e5255bf92b"/>
    <xsd:import namespace="0c94f2b3-26e8-444b-b70a-dcbf68783e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c5707-debe-419a-9626-d9e5255bf9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7856997-2414-479f-a958-f3443c5996ef}" ma:internalName="TaxCatchAll" ma:showField="CatchAllData" ma:web="507c5707-debe-419a-9626-d9e5255bf9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4f2b3-26e8-444b-b70a-dcbf68783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4fd23e0-4e92-4052-93a3-35dc230bb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94f2b3-26e8-444b-b70a-dcbf68783e58">
      <Terms xmlns="http://schemas.microsoft.com/office/infopath/2007/PartnerControls"/>
    </lcf76f155ced4ddcb4097134ff3c332f>
    <TaxCatchAll xmlns="507c5707-debe-419a-9626-d9e5255bf9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3B94CE-8C90-4EFE-AC63-911B7A9B249B}"/>
</file>

<file path=customXml/itemProps2.xml><?xml version="1.0" encoding="utf-8"?>
<ds:datastoreItem xmlns:ds="http://schemas.openxmlformats.org/officeDocument/2006/customXml" ds:itemID="{9B12A1AD-7250-4AC9-ABF0-3EFCC737BD3F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0c94f2b3-26e8-444b-b70a-dcbf68783e58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07c5707-debe-419a-9626-d9e5255bf92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3F2D0C4-F3D0-47C5-93EB-96012BCCA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EUI - POWERPOINT TEMPLATE - NEUTRE</Template>
  <TotalTime>8319</TotalTime>
  <Words>561</Words>
  <Application>Microsoft Office PowerPoint</Application>
  <PresentationFormat>Widescreen</PresentationFormat>
  <Paragraphs>107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Aptos</vt:lpstr>
      <vt:lpstr>Arial</vt:lpstr>
      <vt:lpstr>Calibri</vt:lpstr>
      <vt:lpstr>Tahoma</vt:lpstr>
      <vt:lpstr>Ubuntu</vt:lpstr>
      <vt:lpstr>Ubuntu Light</vt:lpstr>
      <vt:lpstr>EUI - TITLE SLIDES</vt:lpstr>
      <vt:lpstr>EUI CONTENT SLIDES</vt:lpstr>
      <vt:lpstr>1_Conception personnalisée</vt:lpstr>
      <vt:lpstr>SIMPLE - LAYOUT</vt:lpstr>
      <vt:lpstr>1_SIMPLE - LAYOUT</vt:lpstr>
      <vt:lpstr>PowerPoint Presentation</vt:lpstr>
      <vt:lpstr>EUI PEER REVIEW N° 6 04-05 DECEMBER 2024 BASSO PIAVE</vt:lpstr>
      <vt:lpstr>PowerPoint Presentation</vt:lpstr>
      <vt:lpstr>Debriefing of the study visits</vt:lpstr>
      <vt:lpstr>PowerPoint Presentation</vt:lpstr>
      <vt:lpstr>PowerPoint Presentation</vt:lpstr>
      <vt:lpstr>PowerPoint Presentation</vt:lpstr>
      <vt:lpstr>PowerPoint Presentation</vt:lpstr>
      <vt:lpstr>CUR Share the Learning in Plenary</vt:lpstr>
      <vt:lpstr>PowerPoint Presentation</vt:lpstr>
      <vt:lpstr>PowerPoint Presentation</vt:lpstr>
      <vt:lpstr>EUI PEER REVIEW N° 6 04-05 DECEMBER 2024 BASSO PIAVE</vt:lpstr>
      <vt:lpstr>PowerPoint Presentation</vt:lpstr>
      <vt:lpstr>PowerPoint Presentation</vt:lpstr>
      <vt:lpstr>PowerPoint Presentation</vt:lpstr>
      <vt:lpstr>PowerPoint Presentation</vt:lpstr>
      <vt:lpstr>City-to-City Exchanges in 2024: call open continuously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Zoé FOURNAND</dc:creator>
  <cp:lastModifiedBy>Adele Bucella</cp:lastModifiedBy>
  <cp:revision>98</cp:revision>
  <dcterms:created xsi:type="dcterms:W3CDTF">2023-03-31T09:54:15Z</dcterms:created>
  <dcterms:modified xsi:type="dcterms:W3CDTF">2024-12-05T07:34:49Z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  <property fmtid="{D5CDD505-2E9C-101B-9397-08002B2CF9AE}" pid="3" name="ContentTypeId">
    <vt:lpwstr>0x01010003A15E68E049864082B08F1BF8027593</vt:lpwstr>
  </property>
  <property fmtid="{D5CDD505-2E9C-101B-9397-08002B2CF9AE}" pid="4" name="MediaServiceImageTags">
    <vt:lpwstr/>
  </property>
</Properties>
</file>