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6" r:id="rId5"/>
    <p:sldMasterId id="2147483687" r:id="rId6"/>
  </p:sldMasterIdLst>
  <p:notesMasterIdLst>
    <p:notesMasterId r:id="rId39"/>
  </p:notesMasterIdLst>
  <p:handoutMasterIdLst>
    <p:handoutMasterId r:id="rId40"/>
  </p:handoutMasterIdLst>
  <p:sldIdLst>
    <p:sldId id="295" r:id="rId7"/>
    <p:sldId id="2134804641" r:id="rId8"/>
    <p:sldId id="2134804664" r:id="rId9"/>
    <p:sldId id="2147472207" r:id="rId10"/>
    <p:sldId id="2147472219" r:id="rId11"/>
    <p:sldId id="562" r:id="rId12"/>
    <p:sldId id="2147472225" r:id="rId13"/>
    <p:sldId id="294" r:id="rId14"/>
    <p:sldId id="378" r:id="rId15"/>
    <p:sldId id="263" r:id="rId16"/>
    <p:sldId id="265" r:id="rId17"/>
    <p:sldId id="685" r:id="rId18"/>
    <p:sldId id="266" r:id="rId19"/>
    <p:sldId id="592" r:id="rId20"/>
    <p:sldId id="259" r:id="rId21"/>
    <p:sldId id="284" r:id="rId22"/>
    <p:sldId id="2147472224" r:id="rId23"/>
    <p:sldId id="2147472156" r:id="rId24"/>
    <p:sldId id="2134804659" r:id="rId25"/>
    <p:sldId id="2134804624" r:id="rId26"/>
    <p:sldId id="604" r:id="rId27"/>
    <p:sldId id="615" r:id="rId28"/>
    <p:sldId id="616" r:id="rId29"/>
    <p:sldId id="583" r:id="rId30"/>
    <p:sldId id="2147472232" r:id="rId31"/>
    <p:sldId id="584" r:id="rId32"/>
    <p:sldId id="2147472229" r:id="rId33"/>
    <p:sldId id="2147472230" r:id="rId34"/>
    <p:sldId id="2134804609" r:id="rId35"/>
    <p:sldId id="2147472227" r:id="rId36"/>
    <p:sldId id="2147472160" r:id="rId37"/>
    <p:sldId id="282" r:id="rId38"/>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981" userDrawn="1">
          <p15:clr>
            <a:srgbClr val="A4A3A4"/>
          </p15:clr>
        </p15:guide>
        <p15:guide id="3" pos="506" userDrawn="1">
          <p15:clr>
            <a:srgbClr val="A4A3A4"/>
          </p15:clr>
        </p15:guide>
        <p15:guide id="4" pos="40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C9D1D-1E5B-09C5-1914-CEB67C7150ED}" name="Zoé FOURNAND" initials="ZF" userId="S::Zoe@urban-initiative.eu::95512d43-1af6-4c73-8a62-ab674af4438b" providerId="AD"/>
  <p188:author id="{1B00F154-A3F7-96F8-3333-E9B7F8D74DB7}" name="Raluca Toma" initials="RT" userId="S::Raluca@urban-initiative.eu::049feb3a-608d-443e-813c-ef650b6424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47" autoAdjust="0"/>
  </p:normalViewPr>
  <p:slideViewPr>
    <p:cSldViewPr snapToGrid="0">
      <p:cViewPr>
        <p:scale>
          <a:sx n="59" d="100"/>
          <a:sy n="59" d="100"/>
        </p:scale>
        <p:origin x="940" y="144"/>
      </p:cViewPr>
      <p:guideLst>
        <p:guide pos="3840"/>
        <p:guide orient="horz" pos="981"/>
        <p:guide pos="506"/>
        <p:guide pos="40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995E529-E273-D448-ED9B-AFE57A6C100E}"/>
              </a:ext>
            </a:extLst>
          </p:cNvPr>
          <p:cNvSpPr>
            <a:spLocks noGrp="1"/>
          </p:cNvSpPr>
          <p:nvPr>
            <p:ph type="hdr" sz="quarter"/>
          </p:nvPr>
        </p:nvSpPr>
        <p:spPr>
          <a:xfrm>
            <a:off x="0" y="2"/>
            <a:ext cx="4301543" cy="341064"/>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BF74CF3-695C-C7EF-1C21-E7B6BDE3D16C}"/>
              </a:ext>
            </a:extLst>
          </p:cNvPr>
          <p:cNvSpPr>
            <a:spLocks noGrp="1"/>
          </p:cNvSpPr>
          <p:nvPr>
            <p:ph type="dt" sz="quarter" idx="1"/>
          </p:nvPr>
        </p:nvSpPr>
        <p:spPr>
          <a:xfrm>
            <a:off x="5622798" y="2"/>
            <a:ext cx="4301543" cy="341064"/>
          </a:xfrm>
          <a:prstGeom prst="rect">
            <a:avLst/>
          </a:prstGeom>
        </p:spPr>
        <p:txBody>
          <a:bodyPr vert="horz" lIns="91440" tIns="45720" rIns="91440" bIns="45720" rtlCol="0"/>
          <a:lstStyle>
            <a:lvl1pPr algn="r">
              <a:defRPr sz="1200"/>
            </a:lvl1pPr>
          </a:lstStyle>
          <a:p>
            <a:fld id="{973C9DC3-53AD-684F-AFE5-DB3873D534EF}" type="datetimeFigureOut">
              <a:rPr lang="fr-FR" smtClean="0"/>
              <a:t>22/10/2024</a:t>
            </a:fld>
            <a:endParaRPr lang="fr-FR"/>
          </a:p>
        </p:txBody>
      </p:sp>
      <p:sp>
        <p:nvSpPr>
          <p:cNvPr id="4" name="Espace réservé du pied de page 3">
            <a:extLst>
              <a:ext uri="{FF2B5EF4-FFF2-40B4-BE49-F238E27FC236}">
                <a16:creationId xmlns:a16="http://schemas.microsoft.com/office/drawing/2014/main" id="{18EA1607-16B1-8573-0E7A-B041869D9BAF}"/>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ADB0FE0-B1A1-AB2C-42B3-2E839046BCFD}"/>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F95ED130-5ED8-FA45-B0E5-44447B71DB31}" type="slidenum">
              <a:rPr lang="fr-FR" smtClean="0"/>
              <a:t>‹#›</a:t>
            </a:fld>
            <a:endParaRPr lang="fr-FR"/>
          </a:p>
        </p:txBody>
      </p:sp>
    </p:spTree>
    <p:extLst>
      <p:ext uri="{BB962C8B-B14F-4D97-AF65-F5344CB8AC3E}">
        <p14:creationId xmlns:p14="http://schemas.microsoft.com/office/powerpoint/2010/main" val="99418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4301543" cy="34106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8" y="2"/>
            <a:ext cx="4301543" cy="341064"/>
          </a:xfrm>
          <a:prstGeom prst="rect">
            <a:avLst/>
          </a:prstGeom>
        </p:spPr>
        <p:txBody>
          <a:bodyPr vert="horz" lIns="91440" tIns="45720" rIns="91440" bIns="45720" rtlCol="0"/>
          <a:lstStyle>
            <a:lvl1pPr algn="r">
              <a:defRPr sz="1200"/>
            </a:lvl1pPr>
          </a:lstStyle>
          <a:p>
            <a:fld id="{FCFB666A-20D5-9B44-8338-A578FBD165BA}" type="datetimeFigureOut">
              <a:rPr lang="fr-FR" smtClean="0"/>
              <a:t>22/10/2024</a:t>
            </a:fld>
            <a:endParaRPr lang="fr-FR"/>
          </a:p>
        </p:txBody>
      </p:sp>
      <p:sp>
        <p:nvSpPr>
          <p:cNvPr id="4" name="Espace réservé de l'image des diapositives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889F0CB1-8A34-8A4F-8A6E-8BB08A91ECBB}" type="slidenum">
              <a:rPr lang="fr-FR" smtClean="0"/>
              <a:t>‹#›</a:t>
            </a:fld>
            <a:endParaRPr lang="fr-FR"/>
          </a:p>
        </p:txBody>
      </p:sp>
    </p:spTree>
    <p:extLst>
      <p:ext uri="{BB962C8B-B14F-4D97-AF65-F5344CB8AC3E}">
        <p14:creationId xmlns:p14="http://schemas.microsoft.com/office/powerpoint/2010/main" val="365573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3MtcEl2IPCs&amp;list=PLXfYbESUmTdZ1zhKLRlBXGRn_PkA6Bek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3MtcEl2IPCs&amp;list=PLXfYbESUmTdZ1zhKLRlBXGRn_PkA6Bek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Romain and Anne, for these lovely welcoming words. If you felt inspired or intrigued, I have good news for you: we will hear more about the Hauts-de-France multi-level governance model in innovation later today – so stay tuned!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61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4913" y="550863"/>
            <a:ext cx="4894262" cy="2752725"/>
          </a:xfrm>
        </p:spPr>
      </p:sp>
      <p:sp>
        <p:nvSpPr>
          <p:cNvPr id="3" name="Notes Placeholder 2"/>
          <p:cNvSpPr>
            <a:spLocks noGrp="1"/>
          </p:cNvSpPr>
          <p:nvPr>
            <p:ph type="body" idx="1"/>
          </p:nvPr>
        </p:nvSpPr>
        <p:spPr/>
        <p:txBody>
          <a:bodyPr/>
          <a:lstStyle/>
          <a:p>
            <a:r>
              <a:rPr lang="en-GB" sz="1200" b="1" dirty="0">
                <a:effectLst/>
                <a:latin typeface="Times New Roman" panose="02020603050405020304" pitchFamily="18" charset="0"/>
                <a:ea typeface="Calibri" panose="020F0502020204030204" pitchFamily="34" charset="0"/>
              </a:rPr>
              <a:t>The urban dimension of Cohesion Policy recognises the role of cities in the harmonious and polycentric development of Europe and its regions,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During the 2014-2020 programming period, cohesion policy has made SUD compulsory &gt; 5% of European Regional Development Fund, ERDF, must be earmarked for SUD in each Member State) and the strategic dimension of the integrated approach has been affirmed. These key characteristics of SUD will be maintained in the current programming period 2021- 2027, when the minimum percentage of ERDF to be earmarked for SUD now increased  to 8% (in fact reaching 12%). </a:t>
            </a:r>
            <a:r>
              <a:rPr lang="en-US" b="1" dirty="0"/>
              <a:t>Strategies in urban areas are being promoted through an integrated and place-based approach to territorial development, where integration means multi-sectoral policy, multi-level and multi-stakeholder governance, and multi-territorial and community-led strategy</a:t>
            </a:r>
            <a:r>
              <a:rPr lang="en-US" dirty="0"/>
              <a:t>. Territorial  authorities </a:t>
            </a:r>
            <a:r>
              <a:rPr lang="en-US" b="0" baseline="0" dirty="0"/>
              <a:t>In charge of developing and implementing these strategies are the so called art.11 urban authorities (from the art of the Regulation 1058/2021).</a:t>
            </a:r>
            <a:endParaRPr lang="en-IE" b="0" baseline="0" dirty="0"/>
          </a:p>
        </p:txBody>
      </p:sp>
      <p:sp>
        <p:nvSpPr>
          <p:cNvPr id="4" name="Slide Number Placeholder 3"/>
          <p:cNvSpPr>
            <a:spLocks noGrp="1"/>
          </p:cNvSpPr>
          <p:nvPr>
            <p:ph type="sldNum" sz="quarter" idx="10"/>
          </p:nvPr>
        </p:nvSpPr>
        <p:spPr/>
        <p:txBody>
          <a:bodyPr/>
          <a:lstStyle/>
          <a:p>
            <a:pPr marL="0" marR="0" lvl="0" indent="0" algn="r" defTabSz="928001"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8001"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1012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426237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Arial" panose="020B0604020202020204" pitchFamily="34" charset="0"/>
              </a:rPr>
              <a:t>In order to help urban authorities  design and implement SUD strategies, many tools and initiatives have been developed by DG REGIO and JRC. The Handbook contains recommendations intended to complement official regulations, without being prescriptive. In fact, it is conceived as a policy learning tool, flexible and adaptable to the needs arising from different territorial and administrative contexts. The Handbook addresses SUD strategies as bridges between </a:t>
            </a:r>
            <a:r>
              <a:rPr lang="en-US" b="0" i="0" u="sng" dirty="0">
                <a:solidFill>
                  <a:srgbClr val="444444"/>
                </a:solidFill>
                <a:effectLst/>
                <a:latin typeface="Arial" panose="020B0604020202020204" pitchFamily="34" charset="0"/>
              </a:rPr>
              <a:t>cohesion policy on the one hand </a:t>
            </a:r>
            <a:r>
              <a:rPr lang="en-US" b="0" i="0" dirty="0">
                <a:solidFill>
                  <a:srgbClr val="444444"/>
                </a:solidFill>
                <a:effectLst/>
                <a:latin typeface="Arial" panose="020B0604020202020204" pitchFamily="34" charset="0"/>
              </a:rPr>
              <a:t>(with its rationale, rules and actors) and </a:t>
            </a:r>
            <a:r>
              <a:rPr lang="en-US" b="0" i="0" u="sng" dirty="0">
                <a:solidFill>
                  <a:srgbClr val="444444"/>
                </a:solidFill>
                <a:effectLst/>
                <a:latin typeface="Arial" panose="020B0604020202020204" pitchFamily="34" charset="0"/>
              </a:rPr>
              <a:t>local territorial governance systems </a:t>
            </a:r>
            <a:r>
              <a:rPr lang="en-US" b="0" i="0" dirty="0">
                <a:solidFill>
                  <a:srgbClr val="444444"/>
                </a:solidFill>
                <a:effectLst/>
                <a:latin typeface="Arial" panose="020B0604020202020204" pitchFamily="34" charset="0"/>
              </a:rPr>
              <a:t>(with their rationale, rules and actors) on the other.</a:t>
            </a:r>
            <a:endParaRPr lang="en-IE" dirty="0"/>
          </a:p>
        </p:txBody>
      </p:sp>
      <p:sp>
        <p:nvSpPr>
          <p:cNvPr id="4" name="Slide Number Placeholder 3"/>
          <p:cNvSpPr>
            <a:spLocks noGrp="1"/>
          </p:cNvSpPr>
          <p:nvPr>
            <p:ph type="sldNum" sz="quarter" idx="5"/>
          </p:nvPr>
        </p:nvSpPr>
        <p:spPr/>
        <p:txBody>
          <a:bodyPr/>
          <a:lstStyle/>
          <a:p>
            <a:fld id="{D9DDC43E-FD12-4E8A-B778-BAD6B62C89EB}" type="slidenum">
              <a:rPr lang="ro-RO" smtClean="0"/>
              <a:t>15</a:t>
            </a:fld>
            <a:endParaRPr lang="ro-RO"/>
          </a:p>
        </p:txBody>
      </p:sp>
    </p:spTree>
    <p:extLst>
      <p:ext uri="{BB962C8B-B14F-4D97-AF65-F5344CB8AC3E}">
        <p14:creationId xmlns:p14="http://schemas.microsoft.com/office/powerpoint/2010/main" val="4293157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CCDB-8ADE-06C1-FE0D-2874A8F7B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8BE65-E815-7BED-3BEB-80628DECA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40F7F-86C7-5E9D-FD0B-773956CD9F48}"/>
              </a:ext>
            </a:extLst>
          </p:cNvPr>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Romain and Anne, for these lovely welcoming words. If you felt inspired or intrigued, I have good news for you: we will hear more about the Hauts-de-France multi-level governance model in innovation later today – so stay tuned! </a:t>
            </a:r>
          </a:p>
          <a:p>
            <a:endParaRPr lang="en-GB" dirty="0"/>
          </a:p>
        </p:txBody>
      </p:sp>
      <p:sp>
        <p:nvSpPr>
          <p:cNvPr id="4" name="Slide Number Placeholder 3">
            <a:extLst>
              <a:ext uri="{FF2B5EF4-FFF2-40B4-BE49-F238E27FC236}">
                <a16:creationId xmlns:a16="http://schemas.microsoft.com/office/drawing/2014/main" id="{9E2D5BA3-3863-B506-F420-0D829E0C1AB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472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latin typeface="Ubuntu"/>
              </a:rPr>
              <a:t>C2C</a:t>
            </a:r>
          </a:p>
          <a:p>
            <a:pPr marL="285750" indent="-285750">
              <a:buFont typeface="Arial" panose="020B0604020202020204" pitchFamily="34" charset="0"/>
              <a:buChar char="•"/>
            </a:pPr>
            <a:r>
              <a:rPr lang="en-GB" sz="1200" dirty="0">
                <a:latin typeface="Ubuntu"/>
              </a:rPr>
              <a:t>61 applications to date</a:t>
            </a:r>
          </a:p>
          <a:p>
            <a:pPr marL="285750" indent="-285750">
              <a:buFont typeface="Arial" panose="020B0604020202020204" pitchFamily="34" charset="0"/>
              <a:buChar char="•"/>
            </a:pPr>
            <a:r>
              <a:rPr lang="en-GB" sz="1200" dirty="0">
                <a:latin typeface="Ubuntu" panose="020B0504030602030204" pitchFamily="34" charset="0"/>
              </a:rPr>
              <a:t>43 approved exchanges</a:t>
            </a:r>
          </a:p>
          <a:p>
            <a:pPr marL="285750" indent="-285750">
              <a:buFont typeface="Arial" panose="020B0604020202020204" pitchFamily="34" charset="0"/>
              <a:buChar char="•"/>
            </a:pPr>
            <a:r>
              <a:rPr lang="en-GB" sz="1200" dirty="0">
                <a:latin typeface="Ubuntu" panose="020B0504030602030204" pitchFamily="34" charset="0"/>
              </a:rPr>
              <a:t>Permanently open call</a:t>
            </a:r>
          </a:p>
          <a:p>
            <a:pPr marL="285750" indent="-285750">
              <a:buFont typeface="Arial" panose="020B0604020202020204" pitchFamily="34" charset="0"/>
              <a:buChar char="•"/>
            </a:pPr>
            <a:endParaRPr lang="en-GB" sz="1200" dirty="0">
              <a:latin typeface="Ubuntu" panose="020B0504030602030204" pitchFamily="34" charset="0"/>
            </a:endParaRPr>
          </a:p>
          <a:p>
            <a:pPr marL="0" indent="0">
              <a:buFont typeface="Arial" panose="020B0604020202020204" pitchFamily="34" charset="0"/>
              <a:buNone/>
            </a:pPr>
            <a:r>
              <a:rPr lang="en-GB" sz="1200" dirty="0">
                <a:latin typeface="Ubuntu" panose="020B0504030602030204" pitchFamily="34" charset="0"/>
              </a:rPr>
              <a:t>Events</a:t>
            </a:r>
          </a:p>
          <a:p>
            <a:pPr marL="0" indent="0">
              <a:buFont typeface="Arial" panose="020B0604020202020204" pitchFamily="34" charset="0"/>
              <a:buNone/>
            </a:pPr>
            <a:r>
              <a:rPr lang="en-GB" sz="1200" dirty="0">
                <a:latin typeface="Ubuntu" panose="020B0504030602030204" pitchFamily="34" charset="0"/>
              </a:rPr>
              <a:t>Survey to MA soon launching</a:t>
            </a:r>
          </a:p>
          <a:p>
            <a:pPr algn="l"/>
            <a:r>
              <a:rPr lang="en-GB" sz="1200" dirty="0">
                <a:latin typeface="Ubuntu"/>
              </a:rPr>
              <a:t>EU / Cluster events - 2023: RO, SI, FR</a:t>
            </a:r>
          </a:p>
          <a:p>
            <a:pPr algn="l"/>
            <a:endParaRPr lang="en-GB" sz="1200" dirty="0">
              <a:latin typeface="Ubuntu"/>
            </a:endParaRPr>
          </a:p>
          <a:p>
            <a:pPr algn="l"/>
            <a:r>
              <a:rPr lang="en-GB" sz="1200" dirty="0">
                <a:latin typeface="Ubuntu"/>
              </a:rPr>
              <a:t>National events: </a:t>
            </a:r>
          </a:p>
          <a:p>
            <a:pPr algn="l"/>
            <a:r>
              <a:rPr lang="en-GB" sz="1200" dirty="0">
                <a:latin typeface="Ubuntu"/>
              </a:rPr>
              <a:t>2023: HR, HU, SI;</a:t>
            </a:r>
          </a:p>
          <a:p>
            <a:pPr algn="l"/>
            <a:r>
              <a:rPr lang="en-GB" sz="1200" dirty="0">
                <a:latin typeface="Ubuntu"/>
              </a:rPr>
              <a:t>2024: FI, IE, SE, CZ</a:t>
            </a:r>
          </a:p>
          <a:p>
            <a:pPr algn="l"/>
            <a:r>
              <a:rPr lang="en-GB" sz="1200" dirty="0">
                <a:latin typeface="Ubuntu"/>
              </a:rPr>
              <a:t>2025 : EL, PL, LV, PT, RO, DK</a:t>
            </a:r>
          </a:p>
          <a:p>
            <a:pPr algn="ctr"/>
            <a:endParaRPr lang="en-GB" sz="1200" dirty="0">
              <a:solidFill>
                <a:srgbClr val="FFFF00"/>
              </a:solidFill>
              <a:latin typeface="Ubuntu"/>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18</a:t>
            </a:fld>
            <a:endParaRPr lang="fr-FR"/>
          </a:p>
        </p:txBody>
      </p:sp>
    </p:spTree>
    <p:extLst>
      <p:ext uri="{BB962C8B-B14F-4D97-AF65-F5344CB8AC3E}">
        <p14:creationId xmlns:p14="http://schemas.microsoft.com/office/powerpoint/2010/main" val="248539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D7AE-A399-ED55-7F29-3BFBF9674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0B34-A87E-C133-F5C2-E8C0810E5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4DFA7-7313-D6D0-170A-EEA9E3324E1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77B42C-53EA-1F45-B468-888D6C82472A}"/>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9F0CB1-8A34-8A4F-8A6E-8BB08A91ECBB}"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488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ongoing call, you can apply tomorrow and start your implementation in 2024!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9F0CB1-8A34-8A4F-8A6E-8BB08A91ECBB}"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295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425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03030"/>
                </a:solidFill>
                <a:effectLst/>
                <a:latin typeface="Ubuntu" panose="020B0504030602030204" pitchFamily="34" charset="0"/>
              </a:rPr>
              <a:t>Check the </a:t>
            </a:r>
            <a:r>
              <a:rPr lang="en-GB" b="0" i="0" u="none" strike="noStrike" dirty="0">
                <a:solidFill>
                  <a:srgbClr val="0C114D"/>
                </a:solidFill>
                <a:effectLst/>
                <a:latin typeface="Ubuntu" panose="020B0504030602030204" pitchFamily="34" charset="0"/>
                <a:hlinkClick r:id="rId3"/>
              </a:rPr>
              <a:t>testimonies from past cities under review</a:t>
            </a:r>
            <a:r>
              <a:rPr lang="en-GB" b="1" i="0" dirty="0">
                <a:solidFill>
                  <a:srgbClr val="303030"/>
                </a:solidFill>
                <a:effectLst/>
                <a:latin typeface="Ubuntu" panose="020B0504030602030204" pitchFamily="34" charset="0"/>
              </a:rPr>
              <a:t>.</a:t>
            </a:r>
            <a:endParaRPr lang="en-GB" b="0" i="0" dirty="0">
              <a:solidFill>
                <a:srgbClr val="303030"/>
              </a:solidFill>
              <a:effectLst/>
              <a:latin typeface="Ubuntu" panose="020B0504030602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2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Marion, thank you Eilish for giving us an overview &amp; framework of multi-level governance. Now for the concrete stuff: as you can see on the slides, we will do a first round of workshops, lead by the cases of Bilbao, and Empower, a project led by the cities of Schaerbeek, Ixelles,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Bruxelles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Innoviris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network. We’ll then break for coffee, where we will also do some matchmaking. At 11:20, we will start our second round of workshops, with Vaasa and the Hauts-de-France Region. Our last session will be about sharing some opportunities to turn mission impossible (City/Region collaboration) into business as usual. We will then close with a networking lunch from 12:30 to 14:00 to which you are of course all cordially invited.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fr-F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867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504EB-8B0B-E052-D67A-3CBA2983F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12529-3117-07AF-BD60-1C775EFBC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749DF-2770-38CC-DED7-2344B884CD2D}"/>
              </a:ext>
            </a:extLst>
          </p:cNvPr>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Applicants for cities under review are asked to identify three challenges in the Application Form. It’s important to highlight that the challenges are further detailed in the implementation of the activity. At application stage, nothing you put needs to be final – questions are more for us to get a first and quick understanding of the challenges. The challenges are linked to the Handbook for SUD strategies. We will definitely need your help in translating the concepts in normal language. </a:t>
            </a:r>
          </a:p>
          <a:p>
            <a:endParaRPr lang="en-GB" dirty="0"/>
          </a:p>
        </p:txBody>
      </p:sp>
      <p:sp>
        <p:nvSpPr>
          <p:cNvPr id="4" name="Slide Number Placeholder 3">
            <a:extLst>
              <a:ext uri="{FF2B5EF4-FFF2-40B4-BE49-F238E27FC236}">
                <a16:creationId xmlns:a16="http://schemas.microsoft.com/office/drawing/2014/main" id="{F894C31C-DD71-D517-A77D-BAEC5963C9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46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D9C3-3C85-2297-1311-3DC942250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CED6B-2CF9-5222-6044-946137C01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F4A10-5B1E-86CE-D036-FD17888C9701}"/>
              </a:ext>
            </a:extLst>
          </p:cNvPr>
          <p:cNvSpPr>
            <a:spLocks noGrp="1"/>
          </p:cNvSpPr>
          <p:nvPr>
            <p:ph type="body" idx="1"/>
          </p:nvPr>
        </p:nvSpPr>
        <p:spPr/>
        <p:txBody>
          <a:bodyPr/>
          <a:lstStyle/>
          <a:p>
            <a:pPr algn="l"/>
            <a:r>
              <a:rPr lang="en-GB" b="1" i="0" dirty="0">
                <a:solidFill>
                  <a:srgbClr val="303030"/>
                </a:solidFill>
                <a:effectLst/>
                <a:latin typeface="Ubuntu" panose="020B0504030602030204" pitchFamily="34" charset="0"/>
              </a:rPr>
              <a:t>Check the </a:t>
            </a:r>
            <a:r>
              <a:rPr lang="en-GB" b="0" i="0" u="none" strike="noStrike" dirty="0">
                <a:solidFill>
                  <a:srgbClr val="0C114D"/>
                </a:solidFill>
                <a:effectLst/>
                <a:latin typeface="Ubuntu" panose="020B0504030602030204" pitchFamily="34" charset="0"/>
                <a:hlinkClick r:id="rId3"/>
              </a:rPr>
              <a:t>testimonies from past cities under review</a:t>
            </a:r>
            <a:r>
              <a:rPr lang="en-GB" b="1" i="0" dirty="0">
                <a:solidFill>
                  <a:srgbClr val="303030"/>
                </a:solidFill>
                <a:effectLst/>
                <a:latin typeface="Ubuntu" panose="020B0504030602030204" pitchFamily="34" charset="0"/>
              </a:rPr>
              <a:t>.</a:t>
            </a:r>
            <a:endParaRPr lang="en-GB" b="0" i="0" dirty="0">
              <a:solidFill>
                <a:srgbClr val="303030"/>
              </a:solidFill>
              <a:effectLst/>
              <a:latin typeface="Ubuntu" panose="020B0504030602030204" pitchFamily="34" charset="0"/>
            </a:endParaRPr>
          </a:p>
          <a:p>
            <a:endParaRPr lang="en-GB" dirty="0"/>
          </a:p>
        </p:txBody>
      </p:sp>
      <p:sp>
        <p:nvSpPr>
          <p:cNvPr id="4" name="Slide Number Placeholder 3">
            <a:extLst>
              <a:ext uri="{FF2B5EF4-FFF2-40B4-BE49-F238E27FC236}">
                <a16:creationId xmlns:a16="http://schemas.microsoft.com/office/drawing/2014/main" id="{EC672FD9-8529-6DF4-1F4F-2AF0E8DFA5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96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504EB-8B0B-E052-D67A-3CBA2983F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12529-3117-07AF-BD60-1C775EFBC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749DF-2770-38CC-DED7-2344B884CD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Potential peer reviewers are asked to identify their expertise, both operationally and thematically. We will also need your help in making sure the concepts are clear. </a:t>
            </a:r>
          </a:p>
          <a:p>
            <a:endParaRPr lang="en-GB" dirty="0"/>
          </a:p>
        </p:txBody>
      </p:sp>
      <p:sp>
        <p:nvSpPr>
          <p:cNvPr id="4" name="Slide Number Placeholder 3">
            <a:extLst>
              <a:ext uri="{FF2B5EF4-FFF2-40B4-BE49-F238E27FC236}">
                <a16:creationId xmlns:a16="http://schemas.microsoft.com/office/drawing/2014/main" id="{F894C31C-DD71-D517-A77D-BAEC5963C9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6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3C7E-1CDA-5D98-1E5C-EB858CA11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3130A-766C-3941-7938-E607FD59A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72988-715A-B146-84EF-0D4401A517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AE7B24-83CF-0619-1E3A-83B4F790FC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196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FC0E5-D5EA-B1EC-C874-0A695577D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45476-7640-6175-5B62-F4B6ECC0C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3F805-B06D-3690-9D15-E89E1218B1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566BD5-528C-BA09-BEFD-41285533D6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087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How will this work? We will have two rounds, each functioning the same way. You will first hear about Schaerbeek’s and Bilbao’s cases – in seven minutes. We will then break into two groups – in the plenary Schaerbeek and in the room next door, Bilbao. You will work on the challenges, first redefining the problem, then providing insights and recommendations. We will then all gather back in the plenary for collective feedback.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2502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4710-8F4B-1BB3-DDCA-E0104E33F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D8FBA-2E3A-B3C4-7E1E-E9C403309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11A58-1679-EED9-E7B7-61F53329734D}"/>
              </a:ext>
            </a:extLst>
          </p:cNvPr>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Romain and Anne, for these lovely welcoming words. If you felt inspired or intrigued, I have good news for you: we will hear more about the Hauts-de-France multi-level governance model in innovation later today – so stay tuned! </a:t>
            </a:r>
          </a:p>
          <a:p>
            <a:endParaRPr lang="en-GB" dirty="0"/>
          </a:p>
        </p:txBody>
      </p:sp>
      <p:sp>
        <p:nvSpPr>
          <p:cNvPr id="4" name="Slide Number Placeholder 3">
            <a:extLst>
              <a:ext uri="{FF2B5EF4-FFF2-40B4-BE49-F238E27FC236}">
                <a16:creationId xmlns:a16="http://schemas.microsoft.com/office/drawing/2014/main" id="{4BF0DF59-BBC1-205A-6651-1302C47941F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69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9F0CB1-8A34-8A4F-8A6E-8BB08A91ECBB}" type="slidenum">
              <a:rPr lang="fr-FR" smtClean="0"/>
              <a:t>32</a:t>
            </a:fld>
            <a:endParaRPr lang="fr-FR"/>
          </a:p>
        </p:txBody>
      </p:sp>
    </p:spTree>
    <p:extLst>
      <p:ext uri="{BB962C8B-B14F-4D97-AF65-F5344CB8AC3E}">
        <p14:creationId xmlns:p14="http://schemas.microsoft.com/office/powerpoint/2010/main" val="225252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9F0CB1-8A34-8A4F-8A6E-8BB08A91ECBB}" type="slidenum">
              <a:rPr lang="fr-FR" smtClean="0"/>
              <a:t>5</a:t>
            </a:fld>
            <a:endParaRPr lang="fr-FR"/>
          </a:p>
        </p:txBody>
      </p:sp>
    </p:spTree>
    <p:extLst>
      <p:ext uri="{BB962C8B-B14F-4D97-AF65-F5344CB8AC3E}">
        <p14:creationId xmlns:p14="http://schemas.microsoft.com/office/powerpoint/2010/main" val="236227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12B0-8D58-2B15-1838-F7C9A2DEF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26BFF-5EA0-9F4B-8C7C-A76715940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30ADB-07E4-A2A0-1156-3B586349CD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085952-0914-B4D7-3406-FFF691EB03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1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A219-C517-35D1-6678-B9F12B17B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D4A2F-D267-B228-DBA0-010500308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E1A8D-A18D-2476-069F-92196DF2E3E6}"/>
              </a:ext>
            </a:extLst>
          </p:cNvPr>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Romain and Anne, for these lovely welcoming words. If you felt inspired or intrigued, I have good news for you: we will hear more about the Hauts-de-France multi-level governance model in innovation later today – so stay tuned! </a:t>
            </a:r>
          </a:p>
          <a:p>
            <a:endParaRPr lang="en-GB" dirty="0"/>
          </a:p>
        </p:txBody>
      </p:sp>
      <p:sp>
        <p:nvSpPr>
          <p:cNvPr id="4" name="Slide Number Placeholder 3">
            <a:extLst>
              <a:ext uri="{FF2B5EF4-FFF2-40B4-BE49-F238E27FC236}">
                <a16:creationId xmlns:a16="http://schemas.microsoft.com/office/drawing/2014/main" id="{F2B47903-DE71-D135-1EA1-2AD10132CFA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97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Times New Roman" panose="02020603050405020304" pitchFamily="18" charset="0"/>
                <a:ea typeface="Calibri" panose="020F0502020204030204" pitchFamily="34" charset="0"/>
              </a:rPr>
              <a:t>Cohesion Policy plays a central role in reinforcing the European economic, social and territorial cohesion and correcting imbalances between territories, in this way bringing Europe closer to its citizens. </a:t>
            </a:r>
            <a:r>
              <a:rPr lang="en-GB" sz="1200" b="0" dirty="0">
                <a:effectLst/>
                <a:latin typeface="Times New Roman" panose="02020603050405020304" pitchFamily="18" charset="0"/>
                <a:ea typeface="Calibri" panose="020F0502020204030204" pitchFamily="34" charset="0"/>
              </a:rPr>
              <a:t>Actually  it </a:t>
            </a:r>
            <a:r>
              <a:rPr lang="en-GB" sz="1200" dirty="0">
                <a:effectLst/>
                <a:latin typeface="Times New Roman" panose="02020603050405020304" pitchFamily="18" charset="0"/>
                <a:ea typeface="Calibri" panose="020F0502020204030204" pitchFamily="34" charset="0"/>
              </a:rPr>
              <a:t>connects </a:t>
            </a:r>
            <a:r>
              <a:rPr lang="en-GB" sz="1200" u="sng" dirty="0">
                <a:effectLst/>
                <a:latin typeface="Times New Roman" panose="02020603050405020304" pitchFamily="18" charset="0"/>
                <a:ea typeface="Calibri" panose="020F0502020204030204" pitchFamily="34" charset="0"/>
              </a:rPr>
              <a:t>local development needs </a:t>
            </a:r>
            <a:r>
              <a:rPr lang="en-GB" sz="1200" dirty="0">
                <a:effectLst/>
                <a:latin typeface="Times New Roman" panose="02020603050405020304" pitchFamily="18" charset="0"/>
                <a:ea typeface="Calibri" panose="020F0502020204030204" pitchFamily="34" charset="0"/>
              </a:rPr>
              <a:t>and </a:t>
            </a:r>
            <a:r>
              <a:rPr lang="en-GB" sz="1200" u="sng" dirty="0">
                <a:effectLst/>
                <a:latin typeface="Times New Roman" panose="02020603050405020304" pitchFamily="18" charset="0"/>
                <a:ea typeface="Calibri" panose="020F0502020204030204" pitchFamily="34" charset="0"/>
              </a:rPr>
              <a:t>potentials</a:t>
            </a:r>
            <a:r>
              <a:rPr lang="en-GB" sz="1200" dirty="0">
                <a:effectLst/>
                <a:latin typeface="Times New Roman" panose="02020603050405020304" pitchFamily="18" charset="0"/>
                <a:ea typeface="Calibri" panose="020F0502020204030204" pitchFamily="34" charset="0"/>
              </a:rPr>
              <a:t> with </a:t>
            </a:r>
            <a:r>
              <a:rPr lang="en-GB" sz="1200" u="sng" dirty="0">
                <a:effectLst/>
                <a:latin typeface="Times New Roman" panose="02020603050405020304" pitchFamily="18" charset="0"/>
                <a:ea typeface="Calibri" panose="020F0502020204030204" pitchFamily="34" charset="0"/>
              </a:rPr>
              <a:t>European and global objectives</a:t>
            </a:r>
            <a:r>
              <a:rPr lang="en-GB" sz="1200" dirty="0">
                <a:effectLst/>
                <a:latin typeface="Times New Roman" panose="02020603050405020304" pitchFamily="18" charset="0"/>
                <a:ea typeface="Calibri" panose="020F0502020204030204" pitchFamily="34" charset="0"/>
              </a:rPr>
              <a:t> to trigger economic, social and territorial development in all regions. Cohesion Policy aims to ensure that </a:t>
            </a:r>
            <a:r>
              <a:rPr lang="en-GB" sz="1200" u="sng" dirty="0">
                <a:effectLst/>
                <a:latin typeface="Times New Roman" panose="02020603050405020304" pitchFamily="18" charset="0"/>
                <a:ea typeface="Calibri" panose="020F0502020204030204" pitchFamily="34" charset="0"/>
              </a:rPr>
              <a:t>public investment decisions are taken as close as possible to the citizens </a:t>
            </a:r>
            <a:r>
              <a:rPr lang="en-GB" sz="1200" dirty="0">
                <a:effectLst/>
                <a:latin typeface="Times New Roman" panose="02020603050405020304" pitchFamily="18" charset="0"/>
                <a:ea typeface="Calibri" panose="020F0502020204030204" pitchFamily="34" charset="0"/>
              </a:rPr>
              <a:t>and that European actions are taken in </a:t>
            </a:r>
            <a:r>
              <a:rPr lang="en-GB" sz="1200" dirty="0">
                <a:effectLst/>
                <a:latin typeface="Times New Roman" panose="02020603050405020304" pitchFamily="18" charset="0"/>
                <a:ea typeface="Times New Roman" panose="02020603050405020304" pitchFamily="18" charset="0"/>
              </a:rPr>
              <a:t>the </a:t>
            </a:r>
            <a:r>
              <a:rPr lang="en-GB" sz="1200" dirty="0">
                <a:effectLst/>
                <a:latin typeface="Times New Roman" panose="02020603050405020304" pitchFamily="18" charset="0"/>
                <a:ea typeface="Calibri" panose="020F0502020204030204" pitchFamily="34" charset="0"/>
              </a:rPr>
              <a:t>light of the possibilities and specificities at national</a:t>
            </a:r>
            <a:r>
              <a:rPr lang="en-GB" sz="1200" dirty="0">
                <a:effectLst/>
                <a:latin typeface="Times New Roman" panose="02020603050405020304" pitchFamily="18" charset="0"/>
                <a:ea typeface="Times New Roman" panose="02020603050405020304" pitchFamily="18" charset="0"/>
              </a:rPr>
              <a:t>, </a:t>
            </a:r>
            <a:r>
              <a:rPr lang="en-GB" sz="1200" dirty="0">
                <a:effectLst/>
                <a:latin typeface="Times New Roman" panose="02020603050405020304" pitchFamily="18" charset="0"/>
                <a:ea typeface="Calibri" panose="020F0502020204030204" pitchFamily="34" charset="0"/>
              </a:rPr>
              <a:t>regional </a:t>
            </a:r>
            <a:r>
              <a:rPr lang="en-GB" sz="1200" dirty="0">
                <a:effectLst/>
                <a:latin typeface="Times New Roman" panose="02020603050405020304" pitchFamily="18" charset="0"/>
                <a:ea typeface="Times New Roman" panose="02020603050405020304" pitchFamily="18" charset="0"/>
              </a:rPr>
              <a:t>and local levels</a:t>
            </a:r>
            <a:r>
              <a:rPr lang="en-GB" sz="1200" dirty="0">
                <a:effectLst/>
                <a:latin typeface="Times New Roman" panose="02020603050405020304" pitchFamily="18" charset="0"/>
                <a:ea typeface="Calibri" panose="020F0502020204030204" pitchFamily="34" charset="0"/>
              </a:rPr>
              <a:t>.</a:t>
            </a:r>
          </a:p>
          <a:p>
            <a:endParaRPr lang="es-ES_tradnl" dirty="0"/>
          </a:p>
        </p:txBody>
      </p:sp>
      <p:sp>
        <p:nvSpPr>
          <p:cNvPr id="4" name="Slide Number Placeholder 3"/>
          <p:cNvSpPr>
            <a:spLocks noGrp="1"/>
          </p:cNvSpPr>
          <p:nvPr>
            <p:ph type="sldNum" sz="quarter" idx="10"/>
          </p:nvPr>
        </p:nvSpPr>
        <p:spPr/>
        <p:txBody>
          <a:bodyPr/>
          <a:lstStyle/>
          <a:p>
            <a:fld id="{D417DE0D-C0C2-4363-AACC-B5D9DB12E792}" type="slidenum">
              <a:rPr lang="en-GB" altLang="en-US" smtClean="0"/>
              <a:pPr/>
              <a:t>9</a:t>
            </a:fld>
            <a:endParaRPr lang="en-GB" altLang="en-US"/>
          </a:p>
        </p:txBody>
      </p:sp>
    </p:spTree>
    <p:extLst>
      <p:ext uri="{BB962C8B-B14F-4D97-AF65-F5344CB8AC3E}">
        <p14:creationId xmlns:p14="http://schemas.microsoft.com/office/powerpoint/2010/main" val="134811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DDC43E-FD12-4E8A-B778-BAD6B62C89EB}" type="slidenum">
              <a:rPr lang="ro-RO" smtClean="0"/>
              <a:t>10</a:t>
            </a:fld>
            <a:endParaRPr lang="ro-RO"/>
          </a:p>
        </p:txBody>
      </p:sp>
    </p:spTree>
    <p:extLst>
      <p:ext uri="{BB962C8B-B14F-4D97-AF65-F5344CB8AC3E}">
        <p14:creationId xmlns:p14="http://schemas.microsoft.com/office/powerpoint/2010/main" val="75684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Introducing a new policy objective “Europe closer to citizens” means </a:t>
            </a:r>
            <a:r>
              <a:rPr lang="en-US" sz="1200" b="1" dirty="0"/>
              <a:t> reinforcing  urban and territorial dimension of the Cohesion Policy </a:t>
            </a:r>
            <a:r>
              <a:rPr lang="en-US" sz="1200" dirty="0"/>
              <a:t>that enables full thematic flexibility and a number of </a:t>
            </a:r>
            <a:r>
              <a:rPr lang="en-US" sz="1200" b="1" dirty="0"/>
              <a:t>requirements</a:t>
            </a:r>
            <a:r>
              <a:rPr lang="en-US" sz="1200" dirty="0"/>
              <a:t> aiming at facilitating and reinforcing place-based approaches and multi-level governance arrangements.</a:t>
            </a:r>
          </a:p>
          <a:p>
            <a:endParaRPr lang="en-US" sz="1200" dirty="0"/>
          </a:p>
          <a:p>
            <a:r>
              <a:rPr lang="en-US" sz="1200" dirty="0"/>
              <a:t>The PO5  supports tailor-made investment strategies at the territorial level, in cities and local communities, to address their diverse challenges, and tap into their development potentials. It offers local authorities or territorial bodies opportunities to build their policy mix to the challenges they are facing.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12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sz="1000" b="0" i="0" dirty="0">
              <a:solidFill>
                <a:srgbClr val="252525"/>
              </a:solidFill>
              <a:effectLst/>
            </a:endParaRPr>
          </a:p>
          <a:p>
            <a:pPr algn="l" fontAlgn="base"/>
            <a:r>
              <a:rPr lang="en-US" sz="1000" b="0" i="0" dirty="0">
                <a:solidFill>
                  <a:srgbClr val="252525"/>
                </a:solidFill>
                <a:effectLst/>
              </a:rPr>
              <a:t>Through territorial instruments (ITI, CLLD and other territorial tools), funding can also be provided to sustainable urban development directly from other specific objectives under POs 1-4. </a:t>
            </a:r>
          </a:p>
          <a:p>
            <a:pPr algn="l" fontAlgn="base"/>
            <a:endParaRPr lang="en-US" sz="1000" b="0" i="0" dirty="0">
              <a:solidFill>
                <a:srgbClr val="252525"/>
              </a:solidFill>
              <a:effectLst/>
            </a:endParaRPr>
          </a:p>
          <a:p>
            <a:pPr algn="l" fontAlgn="base"/>
            <a:endParaRPr lang="en-US" sz="1000" b="0" i="0" dirty="0">
              <a:solidFill>
                <a:srgbClr val="252525"/>
              </a:solidFill>
              <a:effectLst/>
            </a:endParaRPr>
          </a:p>
          <a:p>
            <a:pPr algn="l" fontAlgn="base"/>
            <a:r>
              <a:rPr lang="en-US" sz="1000" b="0" i="0" dirty="0">
                <a:solidFill>
                  <a:srgbClr val="252525"/>
                </a:solidFill>
                <a:effectLst/>
              </a:rPr>
              <a:t>They can provide linkages already at specific objective level, which ensures that sustainable urban development strategies demonstrate their contribution to EU and global agendas. Support to territorial instruments under PO1 and PO2 complies with thematic concentration, or with the thematic enabling conditions linked to specific objectives of PO1-4. The second biggest contributor to sustainable urban development is PO2, with a significant drop to the next biggest, PO4.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169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82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2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0" y="0"/>
            <a:ext cx="3343275" cy="2581275"/>
          </a:xfrm>
          <a:prstGeom prst="rect">
            <a:avLst/>
          </a:prstGeom>
          <a:solidFill>
            <a:schemeClr val="accent5"/>
          </a:solidFill>
        </p:spPr>
        <p:txBody>
          <a:bodyPr/>
          <a:lstStyle>
            <a:lvl1pPr marL="0" indent="0" algn="ctr">
              <a:buNone/>
              <a:defRPr sz="2000"/>
            </a:lvl1pPr>
          </a:lstStyle>
          <a:p>
            <a:r>
              <a:rPr lang="fr-FR"/>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0" y="2702560"/>
            <a:ext cx="3343275" cy="2581275"/>
          </a:xfrm>
          <a:prstGeom prst="rect">
            <a:avLst/>
          </a:prstGeom>
          <a:solidFill>
            <a:schemeClr val="accent5"/>
          </a:solidFill>
        </p:spPr>
        <p:txBody>
          <a:bodyPr/>
          <a:lstStyle>
            <a:lvl1pPr marL="0" indent="0" algn="ctr">
              <a:buNone/>
              <a:defRPr sz="2000"/>
            </a:lvl1pPr>
          </a:lstStyle>
          <a:p>
            <a:r>
              <a:rPr lang="fr-FR"/>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0" y="5415281"/>
            <a:ext cx="3343275" cy="144272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457200" marR="0" lvl="0" indent="-457200" algn="l" defTabSz="914400" rtl="0" eaLnBrk="1" fontAlgn="auto" latinLnBrk="0" hangingPunct="1">
              <a:lnSpc>
                <a:spcPct val="90000"/>
              </a:lnSpc>
              <a:spcBef>
                <a:spcPts val="1000"/>
              </a:spcBef>
              <a:spcAft>
                <a:spcPts val="0"/>
              </a:spcAft>
              <a:buClrTx/>
              <a:buSzTx/>
              <a:tabLst/>
              <a:defRPr/>
            </a:pPr>
            <a:r>
              <a:rPr lang="fr-FR"/>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3444240" y="1"/>
            <a:ext cx="3343275" cy="201676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r>
              <a:rPr lang="fr-FR"/>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3444240" y="2123440"/>
            <a:ext cx="3343275" cy="2600959"/>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3444240" y="4826001"/>
            <a:ext cx="3343275" cy="2032000"/>
          </a:xfrm>
          <a:prstGeom prst="rect">
            <a:avLst/>
          </a:prstGeom>
          <a:solidFill>
            <a:schemeClr val="accent5"/>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r>
              <a:rPr lang="fr-FR"/>
              <a:t>INSERT PICTURE HERE</a:t>
            </a:r>
          </a:p>
        </p:txBody>
      </p:sp>
    </p:spTree>
    <p:extLst>
      <p:ext uri="{BB962C8B-B14F-4D97-AF65-F5344CB8AC3E}">
        <p14:creationId xmlns:p14="http://schemas.microsoft.com/office/powerpoint/2010/main" val="3668100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548323" y="652193"/>
            <a:ext cx="5862637" cy="5914572"/>
          </a:xfrm>
          <a:prstGeom prst="ellipse">
            <a:avLst/>
          </a:prstGeom>
          <a:solidFill>
            <a:schemeClr val="accent5"/>
          </a:solidFill>
        </p:spPr>
        <p:txBody>
          <a:bodyPr/>
          <a:lstStyle>
            <a:lvl1pPr marL="0" indent="0" algn="ctr">
              <a:buNone/>
              <a:defRPr/>
            </a:lvl1pPr>
          </a:lstStyle>
          <a:p>
            <a:r>
              <a:rPr lang="fr-FR"/>
              <a:t>INSERT </a:t>
            </a:r>
          </a:p>
          <a:p>
            <a:r>
              <a:rPr lang="fr-FR"/>
              <a:t>PICTURE HERE</a:t>
            </a:r>
          </a:p>
        </p:txBody>
      </p:sp>
    </p:spTree>
    <p:extLst>
      <p:ext uri="{BB962C8B-B14F-4D97-AF65-F5344CB8AC3E}">
        <p14:creationId xmlns:p14="http://schemas.microsoft.com/office/powerpoint/2010/main" val="2326686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27898" r="19957" b="10291"/>
          <a:stretch/>
        </p:blipFill>
        <p:spPr>
          <a:xfrm rot="16200000">
            <a:off x="-1309514" y="1309512"/>
            <a:ext cx="6857997" cy="4238969"/>
          </a:xfrm>
          <a:prstGeom prst="rect">
            <a:avLst/>
          </a:prstGeom>
        </p:spPr>
      </p:pic>
    </p:spTree>
    <p:extLst>
      <p:ext uri="{BB962C8B-B14F-4D97-AF65-F5344CB8AC3E}">
        <p14:creationId xmlns:p14="http://schemas.microsoft.com/office/powerpoint/2010/main" val="1123428535"/>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134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132488" y="1132491"/>
            <a:ext cx="6857997" cy="4593021"/>
          </a:xfrm>
          <a:prstGeom prst="rect">
            <a:avLst/>
          </a:prstGeom>
        </p:spPr>
      </p:pic>
    </p:spTree>
    <p:extLst>
      <p:ext uri="{BB962C8B-B14F-4D97-AF65-F5344CB8AC3E}">
        <p14:creationId xmlns:p14="http://schemas.microsoft.com/office/powerpoint/2010/main" val="122705220"/>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134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1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4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38952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60318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0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49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037848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2724519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4052183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4490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1218093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746" y="0"/>
            <a:ext cx="12190507" cy="6858000"/>
          </a:xfrm>
          <a:prstGeom prst="rect">
            <a:avLst/>
          </a:prstGeom>
        </p:spPr>
      </p:pic>
    </p:spTree>
    <p:extLst>
      <p:ext uri="{BB962C8B-B14F-4D97-AF65-F5344CB8AC3E}">
        <p14:creationId xmlns:p14="http://schemas.microsoft.com/office/powerpoint/2010/main" val="73808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UAL - 01">
    <p:bg>
      <p:bgPr>
        <a:solidFill>
          <a:schemeClr val="accent2"/>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5C9B252-6BA6-1753-4C9D-AED01EC72822}"/>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609832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AL - 02">
    <p:bg>
      <p:bgPr>
        <a:solidFill>
          <a:schemeClr val="tx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C67FCC-6DDE-5257-25A4-10EEC78CA968}"/>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3528635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UAL - 03">
    <p:bg>
      <p:bgPr>
        <a:solidFill>
          <a:schemeClr val="accent3"/>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E92D12-A5BA-0CBF-D42B-4B11BE0BCA33}"/>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4243708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SUAL - 04">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8D33458-218C-6FB5-5C6F-4EBCE63E824B}"/>
              </a:ext>
            </a:extLst>
          </p:cNvPr>
          <p:cNvPicPr>
            <a:picLocks noChangeAspect="1"/>
          </p:cNvPicPr>
          <p:nvPr userDrawn="1"/>
        </p:nvPicPr>
        <p:blipFill>
          <a:blip r:embed="rId2"/>
          <a:stretch>
            <a:fillRect/>
          </a:stretch>
        </p:blipFill>
        <p:spPr>
          <a:xfrm>
            <a:off x="3206750" y="622300"/>
            <a:ext cx="5778500" cy="5613400"/>
          </a:xfrm>
          <a:prstGeom prst="rect">
            <a:avLst/>
          </a:prstGeom>
        </p:spPr>
      </p:pic>
    </p:spTree>
    <p:extLst>
      <p:ext uri="{BB962C8B-B14F-4D97-AF65-F5344CB8AC3E}">
        <p14:creationId xmlns:p14="http://schemas.microsoft.com/office/powerpoint/2010/main" val="151626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80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701040" y="1513439"/>
            <a:ext cx="9144000" cy="858204"/>
          </a:xfrm>
        </p:spPr>
        <p:txBody>
          <a:bodyPr anchor="b">
            <a:normAutofit/>
          </a:bodyPr>
          <a:lstStyle>
            <a:lvl1pPr algn="l">
              <a:defRPr sz="4000"/>
            </a:lvl1pPr>
          </a:lstStyle>
          <a:p>
            <a:r>
              <a:rPr lang="fr-FR"/>
              <a:t>TITLE _ PART 1</a:t>
            </a:r>
            <a:endParaRPr lang="fr-BE"/>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701040" y="2546015"/>
            <a:ext cx="9144000" cy="732218"/>
          </a:xfrm>
        </p:spPr>
        <p:txBody>
          <a:bodyPr/>
          <a:lstStyle>
            <a:lvl1pPr marL="0" indent="0" algn="l">
              <a:buNone/>
              <a:defRPr sz="4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TITLE _ PART 2</a:t>
            </a:r>
            <a:endParaRPr lang="fr-BE"/>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701040" y="3579768"/>
            <a:ext cx="914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Tree>
    <p:extLst>
      <p:ext uri="{BB962C8B-B14F-4D97-AF65-F5344CB8AC3E}">
        <p14:creationId xmlns:p14="http://schemas.microsoft.com/office/powerpoint/2010/main" val="1536536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8F596A6-983F-C211-C353-314C9EB91AB8}"/>
              </a:ext>
            </a:extLst>
          </p:cNvPr>
          <p:cNvSpPr>
            <a:spLocks noGrp="1"/>
          </p:cNvSpPr>
          <p:nvPr>
            <p:ph idx="1" hasCustomPrompt="1"/>
          </p:nvPr>
        </p:nvSpPr>
        <p:spPr>
          <a:xfrm>
            <a:off x="2958352" y="785308"/>
            <a:ext cx="8395447"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971494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23EC1A8-9EDA-49AD-EAA4-0F714D17061B}"/>
              </a:ext>
            </a:extLst>
          </p:cNvPr>
          <p:cNvSpPr>
            <a:spLocks noGrp="1"/>
          </p:cNvSpPr>
          <p:nvPr>
            <p:ph idx="1" hasCustomPrompt="1"/>
          </p:nvPr>
        </p:nvSpPr>
        <p:spPr>
          <a:xfrm>
            <a:off x="1140311" y="733172"/>
            <a:ext cx="7444292" cy="5391655"/>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2264099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F3046938-5E70-2CFC-7ED6-72940DAE059C}"/>
              </a:ext>
            </a:extLst>
          </p:cNvPr>
          <p:cNvSpPr>
            <a:spLocks noGrp="1"/>
          </p:cNvSpPr>
          <p:nvPr>
            <p:ph type="body" idx="10" hasCustomPrompt="1"/>
          </p:nvPr>
        </p:nvSpPr>
        <p:spPr>
          <a:xfrm>
            <a:off x="4797911" y="2277932"/>
            <a:ext cx="2786232" cy="2302136"/>
          </a:xfrm>
        </p:spPr>
        <p:txBody>
          <a:bodyPr>
            <a:normAutofit/>
          </a:bodyPr>
          <a:lstStyle>
            <a:lvl1pPr marL="0" indent="0" algn="ctr">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Quote</a:t>
            </a:r>
            <a:endParaRPr lang="fr-FR"/>
          </a:p>
        </p:txBody>
      </p:sp>
    </p:spTree>
    <p:extLst>
      <p:ext uri="{BB962C8B-B14F-4D97-AF65-F5344CB8AC3E}">
        <p14:creationId xmlns:p14="http://schemas.microsoft.com/office/powerpoint/2010/main" val="4019920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838200" y="365126"/>
            <a:ext cx="10515600" cy="1184014"/>
          </a:xfrm>
        </p:spPr>
        <p:txBody>
          <a:bodyPr/>
          <a:lstStyle/>
          <a:p>
            <a:r>
              <a:rPr lang="fr-FR"/>
              <a:t>TITLE</a:t>
            </a:r>
            <a:endParaRPr lang="fr-BE"/>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838200" y="1825625"/>
            <a:ext cx="10515600" cy="3886686"/>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16315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DE300-904B-AD07-BC92-2261ACFBF76D}"/>
              </a:ext>
            </a:extLst>
          </p:cNvPr>
          <p:cNvSpPr>
            <a:spLocks noGrp="1"/>
          </p:cNvSpPr>
          <p:nvPr>
            <p:ph type="title" hasCustomPrompt="1"/>
          </p:nvPr>
        </p:nvSpPr>
        <p:spPr/>
        <p:txBody>
          <a:bodyPr/>
          <a:lstStyle/>
          <a:p>
            <a:r>
              <a:rPr lang="fr-FR"/>
              <a:t>TITLE</a:t>
            </a:r>
            <a:endParaRPr lang="fr-BE"/>
          </a:p>
        </p:txBody>
      </p:sp>
      <p:sp>
        <p:nvSpPr>
          <p:cNvPr id="3" name="Espace réservé du contenu 2">
            <a:extLst>
              <a:ext uri="{FF2B5EF4-FFF2-40B4-BE49-F238E27FC236}">
                <a16:creationId xmlns:a16="http://schemas.microsoft.com/office/drawing/2014/main" id="{7F6E4F5D-C502-4D16-6002-6C1E115D905B}"/>
              </a:ext>
            </a:extLst>
          </p:cNvPr>
          <p:cNvSpPr>
            <a:spLocks noGrp="1"/>
          </p:cNvSpPr>
          <p:nvPr>
            <p:ph idx="1" hasCustomPrompt="1"/>
          </p:nvPr>
        </p:nvSpPr>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2840790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71E6-EBB4-4817-444B-F6BAD52D99EA}"/>
              </a:ext>
            </a:extLst>
          </p:cNvPr>
          <p:cNvSpPr>
            <a:spLocks noGrp="1"/>
          </p:cNvSpPr>
          <p:nvPr>
            <p:ph type="title" hasCustomPrompt="1"/>
          </p:nvPr>
        </p:nvSpPr>
        <p:spPr>
          <a:xfrm>
            <a:off x="831850" y="1709738"/>
            <a:ext cx="10515600" cy="2852737"/>
          </a:xfrm>
        </p:spPr>
        <p:txBody>
          <a:bodyPr anchor="b"/>
          <a:lstStyle>
            <a:lvl1pPr>
              <a:defRPr sz="6000"/>
            </a:lvl1pPr>
          </a:lstStyle>
          <a:p>
            <a:r>
              <a:rPr lang="fr-FR"/>
              <a:t>TITLE</a:t>
            </a:r>
            <a:endParaRPr lang="fr-BE"/>
          </a:p>
        </p:txBody>
      </p:sp>
      <p:sp>
        <p:nvSpPr>
          <p:cNvPr id="3" name="Espace réservé du texte 2">
            <a:extLst>
              <a:ext uri="{FF2B5EF4-FFF2-40B4-BE49-F238E27FC236}">
                <a16:creationId xmlns:a16="http://schemas.microsoft.com/office/drawing/2014/main" id="{81B0CBB0-8623-F8A8-C53D-F15DED248340}"/>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Text</a:t>
            </a:r>
            <a:endParaRPr lang="fr-FR"/>
          </a:p>
        </p:txBody>
      </p:sp>
    </p:spTree>
    <p:extLst>
      <p:ext uri="{BB962C8B-B14F-4D97-AF65-F5344CB8AC3E}">
        <p14:creationId xmlns:p14="http://schemas.microsoft.com/office/powerpoint/2010/main" val="3277851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DC30-2D99-D30D-F887-206C27FBFB82}"/>
              </a:ext>
            </a:extLst>
          </p:cNvPr>
          <p:cNvSpPr>
            <a:spLocks noGrp="1"/>
          </p:cNvSpPr>
          <p:nvPr>
            <p:ph type="title" hasCustomPrompt="1"/>
          </p:nvPr>
        </p:nvSpPr>
        <p:spPr/>
        <p:txBody>
          <a:bodyPr/>
          <a:lstStyle/>
          <a:p>
            <a:r>
              <a:rPr lang="fr-FR"/>
              <a:t>TITLE</a:t>
            </a:r>
            <a:endParaRPr lang="fr-BE"/>
          </a:p>
        </p:txBody>
      </p:sp>
      <p:sp>
        <p:nvSpPr>
          <p:cNvPr id="3" name="Espace réservé du contenu 2">
            <a:extLst>
              <a:ext uri="{FF2B5EF4-FFF2-40B4-BE49-F238E27FC236}">
                <a16:creationId xmlns:a16="http://schemas.microsoft.com/office/drawing/2014/main" id="{72C4F195-13F0-13BD-1379-5ED199892B53}"/>
              </a:ext>
            </a:extLst>
          </p:cNvPr>
          <p:cNvSpPr>
            <a:spLocks noGrp="1"/>
          </p:cNvSpPr>
          <p:nvPr>
            <p:ph sz="half" idx="1" hasCustomPrompt="1"/>
          </p:nvPr>
        </p:nvSpPr>
        <p:spPr>
          <a:xfrm>
            <a:off x="838200" y="1825625"/>
            <a:ext cx="5181600" cy="4351338"/>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
        <p:nvSpPr>
          <p:cNvPr id="4" name="Espace réservé du contenu 3">
            <a:extLst>
              <a:ext uri="{FF2B5EF4-FFF2-40B4-BE49-F238E27FC236}">
                <a16:creationId xmlns:a16="http://schemas.microsoft.com/office/drawing/2014/main" id="{218AF097-CFCA-B87D-3618-DE58B0C4584E}"/>
              </a:ext>
            </a:extLst>
          </p:cNvPr>
          <p:cNvSpPr>
            <a:spLocks noGrp="1"/>
          </p:cNvSpPr>
          <p:nvPr>
            <p:ph sz="half" idx="2" hasCustomPrompt="1"/>
          </p:nvPr>
        </p:nvSpPr>
        <p:spPr>
          <a:xfrm>
            <a:off x="6172200" y="1825625"/>
            <a:ext cx="5181600" cy="4351338"/>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1344055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53A50-A2F7-CED2-44C5-40CD2D1FEB95}"/>
              </a:ext>
            </a:extLst>
          </p:cNvPr>
          <p:cNvSpPr>
            <a:spLocks noGrp="1"/>
          </p:cNvSpPr>
          <p:nvPr>
            <p:ph type="title" hasCustomPrompt="1"/>
          </p:nvPr>
        </p:nvSpPr>
        <p:spPr/>
        <p:txBody>
          <a:bodyPr/>
          <a:lstStyle/>
          <a:p>
            <a:r>
              <a:rPr lang="fr-FR"/>
              <a:t>TITLE</a:t>
            </a:r>
            <a:endParaRPr lang="fr-BE"/>
          </a:p>
        </p:txBody>
      </p:sp>
    </p:spTree>
    <p:extLst>
      <p:ext uri="{BB962C8B-B14F-4D97-AF65-F5344CB8AC3E}">
        <p14:creationId xmlns:p14="http://schemas.microsoft.com/office/powerpoint/2010/main" val="3133418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83F82-1840-4B55-9B0F-F175889D4CAD}"/>
              </a:ext>
            </a:extLst>
          </p:cNvPr>
          <p:cNvSpPr>
            <a:spLocks noGrp="1"/>
          </p:cNvSpPr>
          <p:nvPr>
            <p:ph type="title" hasCustomPrompt="1"/>
          </p:nvPr>
        </p:nvSpPr>
        <p:spPr>
          <a:xfrm>
            <a:off x="839788" y="457200"/>
            <a:ext cx="3932237" cy="1600200"/>
          </a:xfrm>
        </p:spPr>
        <p:txBody>
          <a:bodyPr anchor="b"/>
          <a:lstStyle>
            <a:lvl1pPr>
              <a:defRPr sz="3200"/>
            </a:lvl1pPr>
          </a:lstStyle>
          <a:p>
            <a:r>
              <a:rPr lang="fr-FR"/>
              <a:t>TITLE</a:t>
            </a:r>
            <a:endParaRPr lang="fr-BE"/>
          </a:p>
        </p:txBody>
      </p:sp>
      <p:sp>
        <p:nvSpPr>
          <p:cNvPr id="3" name="Espace réservé du contenu 2">
            <a:extLst>
              <a:ext uri="{FF2B5EF4-FFF2-40B4-BE49-F238E27FC236}">
                <a16:creationId xmlns:a16="http://schemas.microsoft.com/office/drawing/2014/main" id="{2B37E4B9-3346-A85B-E8F3-68C72ECBA2C9}"/>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
        <p:nvSpPr>
          <p:cNvPr id="4" name="Espace réservé du texte 3">
            <a:extLst>
              <a:ext uri="{FF2B5EF4-FFF2-40B4-BE49-F238E27FC236}">
                <a16:creationId xmlns:a16="http://schemas.microsoft.com/office/drawing/2014/main" id="{D1BBDA82-B99F-90CF-11ED-9CCF368D9768}"/>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err="1"/>
              <a:t>Text</a:t>
            </a:r>
            <a:endParaRPr lang="fr-FR"/>
          </a:p>
        </p:txBody>
      </p:sp>
    </p:spTree>
    <p:extLst>
      <p:ext uri="{BB962C8B-B14F-4D97-AF65-F5344CB8AC3E}">
        <p14:creationId xmlns:p14="http://schemas.microsoft.com/office/powerpoint/2010/main" val="368546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49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24044-5FC5-5531-D740-D48D8D62FF04}"/>
              </a:ext>
            </a:extLst>
          </p:cNvPr>
          <p:cNvSpPr>
            <a:spLocks noGrp="1"/>
          </p:cNvSpPr>
          <p:nvPr>
            <p:ph type="title" hasCustomPrompt="1"/>
          </p:nvPr>
        </p:nvSpPr>
        <p:spPr>
          <a:xfrm>
            <a:off x="839788" y="457200"/>
            <a:ext cx="3932237" cy="1600200"/>
          </a:xfrm>
        </p:spPr>
        <p:txBody>
          <a:bodyPr anchor="b"/>
          <a:lstStyle>
            <a:lvl1pPr>
              <a:defRPr sz="3200"/>
            </a:lvl1pPr>
          </a:lstStyle>
          <a:p>
            <a:r>
              <a:rPr lang="fr-FR"/>
              <a:t>TITLE</a:t>
            </a:r>
            <a:endParaRPr lang="fr-BE"/>
          </a:p>
        </p:txBody>
      </p:sp>
      <p:sp>
        <p:nvSpPr>
          <p:cNvPr id="3" name="Espace réservé pour une image  2">
            <a:extLst>
              <a:ext uri="{FF2B5EF4-FFF2-40B4-BE49-F238E27FC236}">
                <a16:creationId xmlns:a16="http://schemas.microsoft.com/office/drawing/2014/main" id="{7994A134-F1A2-57CB-CB77-C6DB48F30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DBD25DE3-7AD5-9E92-5E02-877E8ED44E3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err="1"/>
              <a:t>Text</a:t>
            </a:r>
            <a:endParaRPr lang="fr-FR"/>
          </a:p>
        </p:txBody>
      </p:sp>
    </p:spTree>
    <p:extLst>
      <p:ext uri="{BB962C8B-B14F-4D97-AF65-F5344CB8AC3E}">
        <p14:creationId xmlns:p14="http://schemas.microsoft.com/office/powerpoint/2010/main" val="2084637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7AF79-5085-45E2-AF69-023EAE8315EE}"/>
              </a:ext>
            </a:extLst>
          </p:cNvPr>
          <p:cNvSpPr>
            <a:spLocks noGrp="1"/>
          </p:cNvSpPr>
          <p:nvPr>
            <p:ph type="title" hasCustomPrompt="1"/>
          </p:nvPr>
        </p:nvSpPr>
        <p:spPr/>
        <p:txBody>
          <a:bodyPr/>
          <a:lstStyle/>
          <a:p>
            <a:r>
              <a:rPr lang="fr-FR" err="1"/>
              <a:t>Title</a:t>
            </a:r>
            <a:endParaRPr lang="fr-BE"/>
          </a:p>
        </p:txBody>
      </p:sp>
      <p:sp>
        <p:nvSpPr>
          <p:cNvPr id="8" name="Espace réservé pour une image  2">
            <a:extLst>
              <a:ext uri="{FF2B5EF4-FFF2-40B4-BE49-F238E27FC236}">
                <a16:creationId xmlns:a16="http://schemas.microsoft.com/office/drawing/2014/main" id="{26A7FD4E-470C-DDAC-C0CD-DF816B538DD8}"/>
              </a:ext>
            </a:extLst>
          </p:cNvPr>
          <p:cNvSpPr>
            <a:spLocks noGrp="1"/>
          </p:cNvSpPr>
          <p:nvPr>
            <p:ph type="pic" idx="1"/>
          </p:nvPr>
        </p:nvSpPr>
        <p:spPr>
          <a:xfrm>
            <a:off x="838200" y="2000922"/>
            <a:ext cx="10517188" cy="38601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Tree>
    <p:extLst>
      <p:ext uri="{BB962C8B-B14F-4D97-AF65-F5344CB8AC3E}">
        <p14:creationId xmlns:p14="http://schemas.microsoft.com/office/powerpoint/2010/main" val="1096013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EUI - TITL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l="41" t="17150" r="6870" b="-376"/>
          <a:stretch/>
        </p:blipFill>
        <p:spPr>
          <a:xfrm>
            <a:off x="7426712" y="0"/>
            <a:ext cx="4765288" cy="4138768"/>
          </a:xfrm>
          <a:prstGeom prst="rect">
            <a:avLst/>
          </a:prstGeom>
        </p:spPr>
      </p:pic>
      <p:pic>
        <p:nvPicPr>
          <p:cNvPr id="4" name="Image 3" descr="Une image contenant texte, extérieur, vaisselle&#10;&#10;Description générée automatiquement">
            <a:extLst>
              <a:ext uri="{FF2B5EF4-FFF2-40B4-BE49-F238E27FC236}">
                <a16:creationId xmlns:a16="http://schemas.microsoft.com/office/drawing/2014/main" id="{EE33AD32-B89A-B762-CF6E-4B97A4ED65B2}"/>
              </a:ext>
            </a:extLst>
          </p:cNvPr>
          <p:cNvPicPr>
            <a:picLocks noChangeAspect="1"/>
          </p:cNvPicPr>
          <p:nvPr userDrawn="1"/>
        </p:nvPicPr>
        <p:blipFill>
          <a:blip r:embed="rId4"/>
          <a:stretch>
            <a:fillRect/>
          </a:stretch>
        </p:blipFill>
        <p:spPr>
          <a:xfrm>
            <a:off x="1555109" y="1538563"/>
            <a:ext cx="3702237" cy="1890437"/>
          </a:xfrm>
          <a:prstGeom prst="rect">
            <a:avLst/>
          </a:prstGeom>
        </p:spPr>
      </p:pic>
      <p:pic>
        <p:nvPicPr>
          <p:cNvPr id="5" name="Image 4">
            <a:extLst>
              <a:ext uri="{FF2B5EF4-FFF2-40B4-BE49-F238E27FC236}">
                <a16:creationId xmlns:a16="http://schemas.microsoft.com/office/drawing/2014/main" id="{C20E148C-18FE-0BF1-C631-611A23B49850}"/>
              </a:ext>
            </a:extLst>
          </p:cNvPr>
          <p:cNvPicPr>
            <a:picLocks noChangeAspect="1"/>
          </p:cNvPicPr>
          <p:nvPr userDrawn="1"/>
        </p:nvPicPr>
        <p:blipFill rotWithShape="1">
          <a:blip r:embed="rId5"/>
          <a:srcRect l="30691"/>
          <a:stretch/>
        </p:blipFill>
        <p:spPr>
          <a:xfrm>
            <a:off x="8441546" y="5268397"/>
            <a:ext cx="3080837" cy="657936"/>
          </a:xfrm>
          <a:prstGeom prst="rect">
            <a:avLst/>
          </a:prstGeom>
        </p:spPr>
      </p:pic>
    </p:spTree>
    <p:extLst>
      <p:ext uri="{BB962C8B-B14F-4D97-AF65-F5344CB8AC3E}">
        <p14:creationId xmlns:p14="http://schemas.microsoft.com/office/powerpoint/2010/main" val="3496159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5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726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AC47F4-CC81-9ADA-C891-8F56791EAAE4}"/>
              </a:ext>
            </a:extLst>
          </p:cNvPr>
          <p:cNvSpPr>
            <a:spLocks noGrp="1"/>
          </p:cNvSpPr>
          <p:nvPr>
            <p:ph type="dt" sz="half" idx="10"/>
          </p:nvPr>
        </p:nvSpPr>
        <p:spPr/>
        <p:txBody>
          <a:bodyPr/>
          <a:lstStyle/>
          <a:p>
            <a:fld id="{D6966165-BB6E-4438-9D4A-1A6C2F55F10C}" type="datetimeFigureOut">
              <a:rPr lang="en-GB" smtClean="0"/>
              <a:t>22/10/2024</a:t>
            </a:fld>
            <a:endParaRPr lang="en-GB"/>
          </a:p>
        </p:txBody>
      </p:sp>
      <p:sp>
        <p:nvSpPr>
          <p:cNvPr id="3" name="Footer Placeholder 2">
            <a:extLst>
              <a:ext uri="{FF2B5EF4-FFF2-40B4-BE49-F238E27FC236}">
                <a16:creationId xmlns:a16="http://schemas.microsoft.com/office/drawing/2014/main" id="{4F35F8B8-A57C-88C4-47F2-1BF648D473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566870-E581-0AE7-138E-7B1062DFFD11}"/>
              </a:ext>
            </a:extLst>
          </p:cNvPr>
          <p:cNvSpPr>
            <a:spLocks noGrp="1"/>
          </p:cNvSpPr>
          <p:nvPr>
            <p:ph type="sldNum" sz="quarter" idx="12"/>
          </p:nvPr>
        </p:nvSpPr>
        <p:spPr/>
        <p:txBody>
          <a:bodyPr/>
          <a:lstStyle/>
          <a:p>
            <a:fld id="{6BB8DFB8-C549-4A59-AED2-00A39DBDC455}" type="slidenum">
              <a:rPr lang="en-GB" smtClean="0"/>
              <a:t>‹#›</a:t>
            </a:fld>
            <a:endParaRPr lang="en-GB"/>
          </a:p>
        </p:txBody>
      </p:sp>
    </p:spTree>
    <p:extLst>
      <p:ext uri="{BB962C8B-B14F-4D97-AF65-F5344CB8AC3E}">
        <p14:creationId xmlns:p14="http://schemas.microsoft.com/office/powerpoint/2010/main" val="3442349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ACKGROUND - 0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085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 y="0"/>
            <a:ext cx="12190507" cy="6858000"/>
          </a:xfrm>
          <a:prstGeom prst="rect">
            <a:avLst/>
          </a:prstGeom>
        </p:spPr>
      </p:pic>
    </p:spTree>
    <p:extLst>
      <p:ext uri="{BB962C8B-B14F-4D97-AF65-F5344CB8AC3E}">
        <p14:creationId xmlns:p14="http://schemas.microsoft.com/office/powerpoint/2010/main" val="3786290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680864" y="680863"/>
            <a:ext cx="6857997" cy="5496269"/>
          </a:xfrm>
          <a:prstGeom prst="rect">
            <a:avLst/>
          </a:prstGeom>
        </p:spPr>
      </p:pic>
    </p:spTree>
    <p:extLst>
      <p:ext uri="{BB962C8B-B14F-4D97-AF65-F5344CB8AC3E}">
        <p14:creationId xmlns:p14="http://schemas.microsoft.com/office/powerpoint/2010/main" val="3511949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169448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404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2 columns">
    <p:spTree>
      <p:nvGrpSpPr>
        <p:cNvPr id="1" name=""/>
        <p:cNvGrpSpPr/>
        <p:nvPr/>
      </p:nvGrpSpPr>
      <p:grpSpPr>
        <a:xfrm>
          <a:off x="0" y="0"/>
          <a:ext cx="0" cy="0"/>
          <a:chOff x="0" y="0"/>
          <a:chExt cx="0" cy="0"/>
        </a:xfrm>
      </p:grpSpPr>
      <p:sp>
        <p:nvSpPr>
          <p:cNvPr id="8" name="Content Placeholder 2"/>
          <p:cNvSpPr>
            <a:spLocks noGrp="1"/>
          </p:cNvSpPr>
          <p:nvPr>
            <p:ph idx="11" hasCustomPrompt="1"/>
          </p:nvPr>
        </p:nvSpPr>
        <p:spPr>
          <a:xfrm>
            <a:off x="623252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a:buNone/>
              <a:defRPr strike="noStrike"/>
            </a:lvl1pPr>
            <a:lvl2pPr>
              <a:lnSpc>
                <a:spcPct val="100000"/>
              </a:lnSpc>
              <a:spcAft>
                <a:spcPts val="1800"/>
              </a:spcAft>
              <a:buClr>
                <a:schemeClr val="accent5"/>
              </a:buClr>
              <a:defRPr strike="noStrike"/>
            </a:lvl2pPr>
            <a:lvl3pPr>
              <a:lnSpc>
                <a:spcPct val="100000"/>
              </a:lnSpc>
              <a:spcAft>
                <a:spcPts val="1800"/>
              </a:spcAft>
              <a:buClr>
                <a:schemeClr val="accent5"/>
              </a:buClr>
              <a:defRPr strike="noStrike"/>
            </a:lvl3pPr>
            <a:lvl4pPr>
              <a:lnSpc>
                <a:spcPct val="100000"/>
              </a:lnSpc>
              <a:spcAft>
                <a:spcPts val="1800"/>
              </a:spcAft>
              <a:buClr>
                <a:schemeClr val="accent5"/>
              </a:buClr>
              <a:defRPr strike="noStrike"/>
            </a:lvl4pPr>
            <a:lvl5pPr>
              <a:lnSpc>
                <a:spcPct val="100000"/>
              </a:lnSpc>
              <a:spcAft>
                <a:spcPts val="1800"/>
              </a:spcAft>
              <a:buClr>
                <a:schemeClr val="accent5"/>
              </a:buClr>
              <a:defRPr strike="noStrike"/>
            </a:lvl5pPr>
          </a:lstStyle>
          <a:p>
            <a:pPr lvl="0"/>
            <a:r>
              <a:rPr lang="en-GB" noProof="0" dirty="0"/>
              <a:t>Insert text</a:t>
            </a:r>
          </a:p>
        </p:txBody>
      </p:sp>
      <p:cxnSp>
        <p:nvCxnSpPr>
          <p:cNvPr id="9" name="Straight Connector 8"/>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solidFill>
                  <a:srgbClr val="2E868D"/>
                </a:solidFill>
              </a:defRPr>
            </a:lvl1pPr>
          </a:lstStyle>
          <a:p>
            <a:r>
              <a:rPr lang="en-GB" noProof="0" dirty="0"/>
              <a:t>Click to edit Master title style</a:t>
            </a:r>
          </a:p>
        </p:txBody>
      </p:sp>
      <p:sp>
        <p:nvSpPr>
          <p:cNvPr id="12" name="Content Placeholder 2"/>
          <p:cNvSpPr>
            <a:spLocks noGrp="1"/>
          </p:cNvSpPr>
          <p:nvPr>
            <p:ph idx="10" hasCustomPrompt="1"/>
          </p:nvPr>
        </p:nvSpPr>
        <p:spPr>
          <a:xfrm>
            <a:off x="96715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pitchFamily="34" charset="0"/>
              <a:buNone/>
              <a:defRPr baseline="0"/>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dirty="0"/>
              <a:t>Insert text</a:t>
            </a:r>
          </a:p>
        </p:txBody>
      </p:sp>
    </p:spTree>
    <p:extLst>
      <p:ext uri="{BB962C8B-B14F-4D97-AF65-F5344CB8AC3E}">
        <p14:creationId xmlns:p14="http://schemas.microsoft.com/office/powerpoint/2010/main" val="404081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834160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vl1pPr>
          </a:lstStyle>
          <a:p>
            <a:pPr lvl="0"/>
            <a:endParaRPr lang="en-GB" noProof="0" dirty="0"/>
          </a:p>
        </p:txBody>
      </p:sp>
      <p:cxnSp>
        <p:nvCxnSpPr>
          <p:cNvPr id="8" name="Straight Connector 7"/>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solidFill>
                  <a:srgbClr val="2E868D"/>
                </a:solidFill>
              </a:defRPr>
            </a:lvl1pPr>
          </a:lstStyle>
          <a:p>
            <a:r>
              <a:rPr lang="en-GB" noProof="0" dirty="0"/>
              <a:t>Click to edit Master title style</a:t>
            </a:r>
          </a:p>
        </p:txBody>
      </p:sp>
      <p:sp>
        <p:nvSpPr>
          <p:cNvPr id="18" name="Content Placeholder 2"/>
          <p:cNvSpPr>
            <a:spLocks noGrp="1"/>
          </p:cNvSpPr>
          <p:nvPr>
            <p:ph idx="10" hasCustomPrompt="1"/>
          </p:nvPr>
        </p:nvSpPr>
        <p:spPr>
          <a:xfrm>
            <a:off x="967154" y="1825624"/>
            <a:ext cx="5004000"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dirty="0"/>
              <a:t>Insert text</a:t>
            </a:r>
          </a:p>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endParaRPr lang="en-GB" noProof="0" dirty="0"/>
          </a:p>
          <a:p>
            <a:pPr lvl="0"/>
            <a:endParaRPr lang="en-GB" noProof="0" dirty="0"/>
          </a:p>
        </p:txBody>
      </p:sp>
    </p:spTree>
    <p:extLst>
      <p:ext uri="{BB962C8B-B14F-4D97-AF65-F5344CB8AC3E}">
        <p14:creationId xmlns:p14="http://schemas.microsoft.com/office/powerpoint/2010/main" val="3516870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84613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911599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50204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274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112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87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17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9641"/>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73" r:id="rId3"/>
    <p:sldLayoutId id="2147483674" r:id="rId4"/>
    <p:sldLayoutId id="2147483654" r:id="rId5"/>
    <p:sldLayoutId id="2147483685" r:id="rId6"/>
    <p:sldLayoutId id="2147483660" r:id="rId7"/>
    <p:sldLayoutId id="2147483676" r:id="rId8"/>
    <p:sldLayoutId id="2147483677" r:id="rId9"/>
    <p:sldLayoutId id="2147483678" r:id="rId10"/>
    <p:sldLayoutId id="2147483675" r:id="rId11"/>
    <p:sldLayoutId id="2147483671" r:id="rId12"/>
    <p:sldLayoutId id="2147483669" r:id="rId13"/>
    <p:sldLayoutId id="2147483683" r:id="rId14"/>
    <p:sldLayoutId id="2147483672" r:id="rId15"/>
    <p:sldLayoutId id="2147483661" r:id="rId16"/>
    <p:sldLayoutId id="2147483679" r:id="rId17"/>
    <p:sldLayoutId id="2147483680" r:id="rId18"/>
    <p:sldLayoutId id="2147483659" r:id="rId19"/>
    <p:sldLayoutId id="2147483662" r:id="rId20"/>
    <p:sldLayoutId id="2147483663" r:id="rId21"/>
    <p:sldLayoutId id="2147483664" r:id="rId22"/>
    <p:sldLayoutId id="2147483665" r:id="rId23"/>
    <p:sldLayoutId id="2147483666" r:id="rId24"/>
    <p:sldLayoutId id="214748366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A681EF-B61C-5D45-150C-9CA60CFC5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78A24D-A371-1C1C-FE71-33C4A7B90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970C42-34A0-F574-38D8-2A3DEBEF6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1DEB0-12A3-BA44-A060-554FDDD94BB6}" type="datetimeFigureOut">
              <a:rPr lang="fr-FR" smtClean="0"/>
              <a:t>22/10/2024</a:t>
            </a:fld>
            <a:endParaRPr lang="fr-FR"/>
          </a:p>
        </p:txBody>
      </p:sp>
      <p:sp>
        <p:nvSpPr>
          <p:cNvPr id="5" name="Espace réservé du pied de page 4">
            <a:extLst>
              <a:ext uri="{FF2B5EF4-FFF2-40B4-BE49-F238E27FC236}">
                <a16:creationId xmlns:a16="http://schemas.microsoft.com/office/drawing/2014/main" id="{8550737D-5B08-0208-4716-935988461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BB4D80-05D8-1B1A-467D-0A7086EAF1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9E780-6655-B448-9A26-ECBC75623A93}" type="slidenum">
              <a:rPr lang="fr-FR" smtClean="0"/>
              <a:t>‹#›</a:t>
            </a:fld>
            <a:endParaRPr lang="fr-FR"/>
          </a:p>
        </p:txBody>
      </p:sp>
    </p:spTree>
    <p:extLst>
      <p:ext uri="{BB962C8B-B14F-4D97-AF65-F5344CB8AC3E}">
        <p14:creationId xmlns:p14="http://schemas.microsoft.com/office/powerpoint/2010/main" val="2574312336"/>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AA97A-133B-C6DD-2984-C4607BE90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TITLE</a:t>
            </a:r>
            <a:endParaRPr lang="fr-BE"/>
          </a:p>
        </p:txBody>
      </p:sp>
      <p:sp>
        <p:nvSpPr>
          <p:cNvPr id="3" name="Espace réservé du texte 2">
            <a:extLst>
              <a:ext uri="{FF2B5EF4-FFF2-40B4-BE49-F238E27FC236}">
                <a16:creationId xmlns:a16="http://schemas.microsoft.com/office/drawing/2014/main" id="{5ECEE63F-F4B8-F02D-9246-2ACD2D7B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532299092"/>
      </p:ext>
    </p:extLst>
  </p:cSld>
  <p:clrMap bg1="lt1" tx1="dk1" bg2="lt2" tx2="dk2" accent1="accent1" accent2="accent2" accent3="accent3" accent4="accent4" accent5="accent5" accent6="accent6" hlink="hlink" folHlink="folHlink"/>
  <p:sldLayoutIdLst>
    <p:sldLayoutId id="2147483688" r:id="rId1"/>
    <p:sldLayoutId id="2147483698" r:id="rId2"/>
    <p:sldLayoutId id="2147483701" r:id="rId3"/>
    <p:sldLayoutId id="2147483699" r:id="rId4"/>
    <p:sldLayoutId id="2147483700" r:id="rId5"/>
    <p:sldLayoutId id="2147483689" r:id="rId6"/>
    <p:sldLayoutId id="2147483690" r:id="rId7"/>
    <p:sldLayoutId id="2147483691" r:id="rId8"/>
    <p:sldLayoutId id="2147483693" r:id="rId9"/>
    <p:sldLayoutId id="2147483695" r:id="rId10"/>
    <p:sldLayoutId id="2147483696" r:id="rId11"/>
    <p:sldLayoutId id="2147483697" r:id="rId12"/>
    <p:sldLayoutId id="2147483708"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Lst>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fif"/><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52.jpg"/><Relationship Id="rId5" Type="http://schemas.openxmlformats.org/officeDocument/2006/relationships/image" Target="../media/image48.png"/><Relationship Id="rId4" Type="http://schemas.openxmlformats.org/officeDocument/2006/relationships/image" Target="../media/image51.gif"/></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hyperlink" Target="http://www.urban-initiative.eu/article-11-cities" TargetMode="Externa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43.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3MtcEl2IPCs"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rt12Os8q1LQ&amp;t=4s" TargetMode="External"/><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hyperlink" Target="http://www.urban-initiative.eu/article-11-cities" TargetMode="External"/><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8" Type="http://schemas.openxmlformats.org/officeDocument/2006/relationships/hyperlink" Target="mailto:apacitybuilding@urban-initiative.eu" TargetMode="External"/><Relationship Id="rId3" Type="http://schemas.openxmlformats.org/officeDocument/2006/relationships/hyperlink" Target="https://www.urban-initiative.eu/sites/default/files/2024-10/Peer%20Review%20guidance%20for%20applicants%20October%202024_0.pdf" TargetMode="External"/><Relationship Id="rId7" Type="http://schemas.openxmlformats.org/officeDocument/2006/relationships/hyperlink" Target="mailto:capacitybuilding@urban-initiative.eu?subject=City-to-City%20Exchange%20Website%20Enquiry" TargetMode="External"/><Relationship Id="rId2" Type="http://schemas.openxmlformats.org/officeDocument/2006/relationships/image" Target="../media/image48.png"/><Relationship Id="rId1" Type="http://schemas.openxmlformats.org/officeDocument/2006/relationships/slideLayout" Target="../slideLayouts/slideLayout44.xml"/><Relationship Id="rId6" Type="http://schemas.openxmlformats.org/officeDocument/2006/relationships/hyperlink" Target="https://outlook.office365.com/owa/calendar/EUICapacityBuidingBilateralconsultation@nweurope.eu/bookings/" TargetMode="External"/><Relationship Id="rId5" Type="http://schemas.openxmlformats.org/officeDocument/2006/relationships/hyperlink" Target="http://www.urban-initiative.eu/article-11-cities" TargetMode="External"/><Relationship Id="rId4" Type="http://schemas.openxmlformats.org/officeDocument/2006/relationships/hyperlink" Target="https://www.urban-initiative.eu/sites/default/files/2024-10/EUI-CB_Application%20Form%20for%20Peer%20Review_Oct-2024-Courtesy_0.docx" TargetMode="External"/><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4D2754-81BE-A5F0-4185-75BC3EBB331F}"/>
              </a:ext>
            </a:extLst>
          </p:cNvPr>
          <p:cNvGrpSpPr/>
          <p:nvPr/>
        </p:nvGrpSpPr>
        <p:grpSpPr>
          <a:xfrm>
            <a:off x="1519604" y="3668236"/>
            <a:ext cx="8917567" cy="1631175"/>
            <a:chOff x="1519604" y="3668236"/>
            <a:chExt cx="8917567" cy="1631175"/>
          </a:xfrm>
        </p:grpSpPr>
        <p:sp>
          <p:nvSpPr>
            <p:cNvPr id="2" name="Google Shape;74;p2">
              <a:extLst>
                <a:ext uri="{FF2B5EF4-FFF2-40B4-BE49-F238E27FC236}">
                  <a16:creationId xmlns:a16="http://schemas.microsoft.com/office/drawing/2014/main" id="{CA0C6409-7BC9-53E9-9E38-EB1128C75401}"/>
                </a:ext>
              </a:extLst>
            </p:cNvPr>
            <p:cNvSpPr txBox="1"/>
            <p:nvPr/>
          </p:nvSpPr>
          <p:spPr>
            <a:xfrm>
              <a:off x="1519604" y="3668236"/>
              <a:ext cx="8917567"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dirty="0">
                <a:solidFill>
                  <a:schemeClr val="accent1"/>
                </a:solidFill>
                <a:latin typeface="Ubuntu" panose="020B0504030602030204" pitchFamily="34" charset="0"/>
                <a:ea typeface="Tahoma"/>
                <a:cs typeface="Tahoma"/>
                <a:sym typeface="Tahoma"/>
              </a:endParaRPr>
            </a:p>
            <a:p>
              <a:pPr marL="0" marR="0" lvl="0" indent="0" algn="l" rtl="0">
                <a:spcBef>
                  <a:spcPts val="0"/>
                </a:spcBef>
                <a:spcAft>
                  <a:spcPts val="0"/>
                </a:spcAft>
                <a:buNone/>
              </a:pPr>
              <a:r>
                <a:rPr lang="en-GB" sz="2400" b="1" dirty="0">
                  <a:solidFill>
                    <a:schemeClr val="accent2"/>
                  </a:solidFill>
                  <a:latin typeface="Ubuntu" panose="020B0504030602030204" pitchFamily="34" charset="0"/>
                  <a:ea typeface="Tahoma"/>
                  <a:cs typeface="Tahoma"/>
                  <a:sym typeface="Tahoma"/>
                </a:rPr>
                <a:t>Online Information Session</a:t>
              </a:r>
            </a:p>
            <a:p>
              <a:pPr marL="0" marR="0" lvl="0" indent="0" algn="l" rtl="0">
                <a:spcBef>
                  <a:spcPts val="0"/>
                </a:spcBef>
                <a:spcAft>
                  <a:spcPts val="0"/>
                </a:spcAft>
                <a:buNone/>
              </a:pPr>
              <a:r>
                <a:rPr lang="en-GB" sz="2000" b="1" dirty="0">
                  <a:solidFill>
                    <a:schemeClr val="accent1"/>
                  </a:solidFill>
                  <a:latin typeface="Ubuntu" panose="020B0504030602030204" pitchFamily="34" charset="0"/>
                  <a:ea typeface="Tahoma"/>
                  <a:cs typeface="Tahoma"/>
                  <a:sym typeface="Tahoma"/>
                </a:rPr>
                <a:t>Call for Peer Reviews</a:t>
              </a:r>
              <a:endParaRPr lang="en-GB" sz="2000" b="1" i="1" dirty="0">
                <a:solidFill>
                  <a:schemeClr val="accent1"/>
                </a:solidFill>
                <a:latin typeface="Ubuntu" panose="020B0504030602030204" pitchFamily="34" charset="0"/>
                <a:ea typeface="Tahoma"/>
                <a:cs typeface="Tahoma"/>
                <a:sym typeface="Tahoma"/>
              </a:endParaRPr>
            </a:p>
            <a:p>
              <a:pPr marL="0" marR="0" lvl="0" indent="0" algn="l" rtl="0">
                <a:spcBef>
                  <a:spcPts val="0"/>
                </a:spcBef>
                <a:spcAft>
                  <a:spcPts val="0"/>
                </a:spcAft>
                <a:buNone/>
              </a:pPr>
              <a:endParaRPr sz="3200" b="1" dirty="0">
                <a:solidFill>
                  <a:schemeClr val="accent1"/>
                </a:solidFill>
                <a:latin typeface="Ubuntu" panose="020B0504030602030204" pitchFamily="34" charset="0"/>
                <a:ea typeface="Tahoma"/>
                <a:cs typeface="Tahoma"/>
                <a:sym typeface="Tahoma"/>
              </a:endParaRPr>
            </a:p>
          </p:txBody>
        </p:sp>
        <p:sp>
          <p:nvSpPr>
            <p:cNvPr id="4" name="TextBox 3">
              <a:extLst>
                <a:ext uri="{FF2B5EF4-FFF2-40B4-BE49-F238E27FC236}">
                  <a16:creationId xmlns:a16="http://schemas.microsoft.com/office/drawing/2014/main" id="{7A18F047-FB3B-2814-B1AB-4978610689FC}"/>
                </a:ext>
              </a:extLst>
            </p:cNvPr>
            <p:cNvSpPr txBox="1"/>
            <p:nvPr/>
          </p:nvSpPr>
          <p:spPr>
            <a:xfrm>
              <a:off x="1519604" y="4808724"/>
              <a:ext cx="6097772" cy="369332"/>
            </a:xfrm>
            <a:prstGeom prst="rect">
              <a:avLst/>
            </a:prstGeom>
            <a:noFill/>
          </p:spPr>
          <p:txBody>
            <a:bodyPr wrap="square">
              <a:spAutoFit/>
            </a:bodyPr>
            <a:lstStyle/>
            <a:p>
              <a:pPr marL="0" marR="0" lvl="0" indent="0" algn="l" rtl="0">
                <a:spcBef>
                  <a:spcPts val="0"/>
                </a:spcBef>
                <a:spcAft>
                  <a:spcPts val="0"/>
                </a:spcAft>
                <a:buNone/>
              </a:pPr>
              <a:r>
                <a:rPr lang="en-GB" sz="1800" i="1" dirty="0">
                  <a:solidFill>
                    <a:schemeClr val="accent6"/>
                  </a:solidFill>
                  <a:latin typeface="Ubuntu" panose="020B0504030602030204" pitchFamily="34" charset="0"/>
                  <a:ea typeface="Tahoma"/>
                  <a:cs typeface="Tahoma"/>
                  <a:sym typeface="Tahoma"/>
                </a:rPr>
                <a:t>22 October 2024, 10:30 – 12:00</a:t>
              </a:r>
              <a:endParaRPr lang="en-GB" sz="1000" i="1" dirty="0">
                <a:solidFill>
                  <a:schemeClr val="accent6"/>
                </a:solidFill>
                <a:latin typeface="Ubuntu" panose="020B0504030602030204" pitchFamily="34" charset="0"/>
              </a:endParaRPr>
            </a:p>
          </p:txBody>
        </p:sp>
      </p:grpSp>
    </p:spTree>
    <p:extLst>
      <p:ext uri="{BB962C8B-B14F-4D97-AF65-F5344CB8AC3E}">
        <p14:creationId xmlns:p14="http://schemas.microsoft.com/office/powerpoint/2010/main" val="591746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55440" y="171653"/>
            <a:ext cx="10515600" cy="1207847"/>
          </a:xfrm>
        </p:spPr>
        <p:txBody>
          <a:bodyPr>
            <a:normAutofit fontScale="90000"/>
          </a:bodyPr>
          <a:lstStyle/>
          <a:p>
            <a:r>
              <a:rPr lang="en-US" sz="2400" b="1" kern="0" dirty="0">
                <a:ea typeface="Microsoft Himalaya" panose="01010100010101010101" pitchFamily="2" charset="0"/>
                <a:cs typeface="Microsoft Himalaya" panose="01010100010101010101" pitchFamily="2" charset="0"/>
              </a:rPr>
              <a:t>COHESION POLICY 2021-2027 FRAMEWORK - BASIS FOR INVESTMENTS AT NATIONAL, REGIONAL AND LOCAL LEVEL</a:t>
            </a:r>
            <a:br>
              <a:rPr lang="en-US" sz="2400" kern="0" dirty="0">
                <a:ea typeface="Microsoft Himalaya" panose="01010100010101010101" pitchFamily="2" charset="0"/>
                <a:cs typeface="Microsoft Himalaya" panose="01010100010101010101" pitchFamily="2" charset="0"/>
              </a:rPr>
            </a:br>
            <a:br>
              <a:rPr lang="fr-BE" sz="2400" dirty="0"/>
            </a:br>
            <a:r>
              <a:rPr lang="fr-BE" sz="2400" dirty="0"/>
              <a:t>THE 5 POLICY OBJECTIVES</a:t>
            </a:r>
            <a:endParaRPr lang="es-ES_tradnl" sz="2400" dirty="0"/>
          </a:p>
        </p:txBody>
      </p:sp>
      <p:pic>
        <p:nvPicPr>
          <p:cNvPr id="4" name="Picture 3"/>
          <p:cNvPicPr>
            <a:picLocks noChangeAspect="1"/>
          </p:cNvPicPr>
          <p:nvPr/>
        </p:nvPicPr>
        <p:blipFill>
          <a:blip r:embed="rId3"/>
          <a:stretch>
            <a:fillRect/>
          </a:stretch>
        </p:blipFill>
        <p:spPr>
          <a:xfrm>
            <a:off x="268649" y="1264484"/>
            <a:ext cx="956872" cy="848399"/>
          </a:xfrm>
          <a:prstGeom prst="rect">
            <a:avLst/>
          </a:prstGeom>
        </p:spPr>
      </p:pic>
      <p:pic>
        <p:nvPicPr>
          <p:cNvPr id="5" name="Picture 4"/>
          <p:cNvPicPr>
            <a:picLocks noChangeAspect="1"/>
          </p:cNvPicPr>
          <p:nvPr/>
        </p:nvPicPr>
        <p:blipFill>
          <a:blip r:embed="rId4"/>
          <a:stretch>
            <a:fillRect/>
          </a:stretch>
        </p:blipFill>
        <p:spPr>
          <a:xfrm>
            <a:off x="304790" y="2021096"/>
            <a:ext cx="950144" cy="924919"/>
          </a:xfrm>
          <a:prstGeom prst="rect">
            <a:avLst/>
          </a:prstGeom>
        </p:spPr>
      </p:pic>
      <p:pic>
        <p:nvPicPr>
          <p:cNvPr id="6" name="Picture 5"/>
          <p:cNvPicPr>
            <a:picLocks noChangeAspect="1"/>
          </p:cNvPicPr>
          <p:nvPr/>
        </p:nvPicPr>
        <p:blipFill>
          <a:blip r:embed="rId5"/>
          <a:stretch>
            <a:fillRect/>
          </a:stretch>
        </p:blipFill>
        <p:spPr>
          <a:xfrm>
            <a:off x="340644" y="2882576"/>
            <a:ext cx="936828" cy="861607"/>
          </a:xfrm>
          <a:prstGeom prst="rect">
            <a:avLst/>
          </a:prstGeom>
        </p:spPr>
      </p:pic>
      <p:pic>
        <p:nvPicPr>
          <p:cNvPr id="7" name="Picture 6"/>
          <p:cNvPicPr>
            <a:picLocks noChangeAspect="1"/>
          </p:cNvPicPr>
          <p:nvPr/>
        </p:nvPicPr>
        <p:blipFill>
          <a:blip r:embed="rId6"/>
          <a:stretch>
            <a:fillRect/>
          </a:stretch>
        </p:blipFill>
        <p:spPr>
          <a:xfrm>
            <a:off x="310804" y="3696536"/>
            <a:ext cx="938115" cy="913209"/>
          </a:xfrm>
          <a:prstGeom prst="rect">
            <a:avLst/>
          </a:prstGeom>
        </p:spPr>
      </p:pic>
      <p:pic>
        <p:nvPicPr>
          <p:cNvPr id="8" name="Picture 7"/>
          <p:cNvPicPr>
            <a:picLocks noChangeAspect="1"/>
          </p:cNvPicPr>
          <p:nvPr/>
        </p:nvPicPr>
        <p:blipFill>
          <a:blip r:embed="rId7"/>
          <a:stretch>
            <a:fillRect/>
          </a:stretch>
        </p:blipFill>
        <p:spPr>
          <a:xfrm>
            <a:off x="337006" y="4590797"/>
            <a:ext cx="911913" cy="887703"/>
          </a:xfrm>
          <a:prstGeom prst="rect">
            <a:avLst/>
          </a:prstGeom>
        </p:spPr>
      </p:pic>
      <p:sp>
        <p:nvSpPr>
          <p:cNvPr id="2" name="Content Placeholder 1"/>
          <p:cNvSpPr>
            <a:spLocks noGrp="1"/>
          </p:cNvSpPr>
          <p:nvPr>
            <p:ph idx="1"/>
          </p:nvPr>
        </p:nvSpPr>
        <p:spPr>
          <a:xfrm>
            <a:off x="1275121" y="1470336"/>
            <a:ext cx="9829800" cy="5116638"/>
          </a:xfrm>
        </p:spPr>
        <p:txBody>
          <a:bodyPr>
            <a:normAutofit fontScale="92500" lnSpcReduction="10000"/>
          </a:bodyPr>
          <a:lstStyle/>
          <a:p>
            <a:pPr marL="0" indent="0">
              <a:lnSpc>
                <a:spcPct val="160000"/>
              </a:lnSpc>
              <a:spcBef>
                <a:spcPts val="1200"/>
              </a:spcBef>
              <a:buNone/>
            </a:pPr>
            <a:r>
              <a:rPr lang="en-US" b="1" dirty="0">
                <a:solidFill>
                  <a:schemeClr val="bg1">
                    <a:lumMod val="50000"/>
                  </a:schemeClr>
                </a:solidFill>
              </a:rPr>
              <a:t>1- A smarter Europe </a:t>
            </a:r>
          </a:p>
          <a:p>
            <a:pPr marL="0" indent="0">
              <a:lnSpc>
                <a:spcPct val="160000"/>
              </a:lnSpc>
              <a:spcBef>
                <a:spcPts val="1200"/>
              </a:spcBef>
              <a:buNone/>
            </a:pPr>
            <a:r>
              <a:rPr lang="en-US" b="1" dirty="0">
                <a:solidFill>
                  <a:srgbClr val="00B050"/>
                </a:solidFill>
              </a:rPr>
              <a:t>2- A greener, low-carbon Europe  </a:t>
            </a:r>
          </a:p>
          <a:p>
            <a:pPr marL="0" indent="0">
              <a:lnSpc>
                <a:spcPct val="160000"/>
              </a:lnSpc>
              <a:spcBef>
                <a:spcPts val="1200"/>
              </a:spcBef>
              <a:buNone/>
            </a:pPr>
            <a:r>
              <a:rPr lang="en-US" b="1" dirty="0">
                <a:solidFill>
                  <a:schemeClr val="accent5"/>
                </a:solidFill>
              </a:rPr>
              <a:t>3- A more connected Europe </a:t>
            </a:r>
          </a:p>
          <a:p>
            <a:pPr marL="0" indent="0">
              <a:lnSpc>
                <a:spcPct val="160000"/>
              </a:lnSpc>
              <a:spcBef>
                <a:spcPts val="1200"/>
              </a:spcBef>
              <a:buNone/>
            </a:pPr>
            <a:r>
              <a:rPr lang="en-US" b="1" dirty="0">
                <a:solidFill>
                  <a:schemeClr val="accent6">
                    <a:lumMod val="50000"/>
                  </a:schemeClr>
                </a:solidFill>
              </a:rPr>
              <a:t>4- A more social and inclusive Europe</a:t>
            </a:r>
          </a:p>
          <a:p>
            <a:pPr marL="0" indent="0">
              <a:lnSpc>
                <a:spcPct val="160000"/>
              </a:lnSpc>
              <a:spcBef>
                <a:spcPts val="600"/>
              </a:spcBef>
              <a:spcAft>
                <a:spcPts val="0"/>
              </a:spcAft>
              <a:buNone/>
            </a:pPr>
            <a:r>
              <a:rPr lang="en-US" b="1" dirty="0">
                <a:solidFill>
                  <a:schemeClr val="tx2"/>
                </a:solidFill>
              </a:rPr>
              <a:t>5- A Europe closer to citizens –by fostering sustainable and integrated development of all types of territories</a:t>
            </a:r>
          </a:p>
          <a:p>
            <a:pPr marL="0" indent="0">
              <a:spcBef>
                <a:spcPts val="600"/>
              </a:spcBef>
              <a:spcAft>
                <a:spcPts val="0"/>
              </a:spcAft>
              <a:buNone/>
            </a:pPr>
            <a:r>
              <a:rPr lang="en-US" sz="1600" dirty="0"/>
              <a:t>	</a:t>
            </a:r>
            <a:r>
              <a:rPr lang="en-US" sz="1600" dirty="0">
                <a:solidFill>
                  <a:schemeClr val="tx2"/>
                </a:solidFill>
              </a:rPr>
              <a:t>5.1 fostering the integrated and inclusive social, economic and environmental development, 	culture, natural heritage, sustainable tourism, and security in </a:t>
            </a:r>
            <a:r>
              <a:rPr lang="en-US" sz="1600" b="1" dirty="0">
                <a:solidFill>
                  <a:schemeClr val="tx2"/>
                </a:solidFill>
              </a:rPr>
              <a:t>urban areas</a:t>
            </a:r>
          </a:p>
          <a:p>
            <a:pPr marL="0" indent="0">
              <a:spcBef>
                <a:spcPts val="600"/>
              </a:spcBef>
              <a:spcAft>
                <a:spcPts val="0"/>
              </a:spcAft>
              <a:buNone/>
            </a:pPr>
            <a:r>
              <a:rPr lang="en-US" sz="1600" dirty="0">
                <a:solidFill>
                  <a:schemeClr val="tx2"/>
                </a:solidFill>
              </a:rPr>
              <a:t>	5.2 fostering the integrated and inclusive social, economic and environmental development, 	culture, natural heritage, sustainable tourism, and security in areas other than urban</a:t>
            </a:r>
            <a:endParaRPr lang="es-ES_tradnl" sz="1600" dirty="0">
              <a:solidFill>
                <a:schemeClr val="tx2"/>
              </a:solidFill>
            </a:endParaRPr>
          </a:p>
        </p:txBody>
      </p:sp>
    </p:spTree>
    <p:extLst>
      <p:ext uri="{BB962C8B-B14F-4D97-AF65-F5344CB8AC3E}">
        <p14:creationId xmlns:p14="http://schemas.microsoft.com/office/powerpoint/2010/main" val="213724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494030"/>
            <a:ext cx="10515600" cy="560346"/>
          </a:xfrm>
        </p:spPr>
        <p:txBody>
          <a:bodyPr/>
          <a:lstStyle/>
          <a:p>
            <a:r>
              <a:rPr lang="en-US" sz="2800" dirty="0"/>
              <a:t>POLICY OBJECTIVE 5 – INTEGRATED TERRITORIAL DEVELOPMENT</a:t>
            </a:r>
            <a:endParaRPr lang="es-ES_tradnl"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6" y="2132856"/>
            <a:ext cx="2666826" cy="2666826"/>
          </a:xfrm>
          <a:prstGeom prst="rect">
            <a:avLst/>
          </a:prstGeom>
        </p:spPr>
      </p:pic>
      <p:sp>
        <p:nvSpPr>
          <p:cNvPr id="9" name="TextBox 8"/>
          <p:cNvSpPr txBox="1"/>
          <p:nvPr/>
        </p:nvSpPr>
        <p:spPr>
          <a:xfrm>
            <a:off x="7401125" y="2689281"/>
            <a:ext cx="4659979" cy="2246769"/>
          </a:xfrm>
          <a:prstGeom prst="rect">
            <a:avLst/>
          </a:prstGeom>
          <a:noFill/>
        </p:spPr>
        <p:txBody>
          <a:bodyPr wrap="square" rtlCol="0">
            <a:spAutoFit/>
          </a:bodyPr>
          <a:lstStyle/>
          <a:p>
            <a:pPr lvl="0"/>
            <a:r>
              <a:rPr lang="en-GB" sz="2000" dirty="0">
                <a:solidFill>
                  <a:schemeClr val="tx1"/>
                </a:solidFill>
                <a:latin typeface="EC Square Sans Pro" panose="020B0506040000020004" pitchFamily="34" charset="0"/>
                <a:cs typeface="Arial" panose="020B0604020202020204" pitchFamily="34" charset="0"/>
              </a:rPr>
              <a:t>Entails a </a:t>
            </a:r>
            <a:r>
              <a:rPr lang="en-GB" sz="2000" b="1" dirty="0">
                <a:solidFill>
                  <a:srgbClr val="FF0000"/>
                </a:solidFill>
                <a:latin typeface="EC Square Sans Pro" panose="020B0506040000020004" pitchFamily="34" charset="0"/>
                <a:cs typeface="Arial" panose="020B0604020202020204" pitchFamily="34" charset="0"/>
              </a:rPr>
              <a:t>“</a:t>
            </a:r>
            <a:r>
              <a:rPr lang="en-GB" sz="2000" b="1" dirty="0">
                <a:solidFill>
                  <a:srgbClr val="FF0000"/>
                </a:solidFill>
                <a:latin typeface="EC Square Sans Pro" panose="020B0506040000020004" pitchFamily="34" charset="0"/>
              </a:rPr>
              <a:t>specific method</a:t>
            </a:r>
            <a:r>
              <a:rPr lang="en-GB" sz="2000" b="1" dirty="0">
                <a:solidFill>
                  <a:srgbClr val="FF0000"/>
                </a:solidFill>
                <a:latin typeface="EC Square Sans Pro" panose="020B0506040000020004" pitchFamily="34" charset="0"/>
                <a:cs typeface="Arial" panose="020B0604020202020204" pitchFamily="34" charset="0"/>
              </a:rPr>
              <a:t>” </a:t>
            </a:r>
            <a:r>
              <a:rPr lang="en-GB" sz="2000" dirty="0">
                <a:solidFill>
                  <a:schemeClr val="tx1"/>
                </a:solidFill>
                <a:latin typeface="EC Square Sans Pro" panose="020B0506040000020004" pitchFamily="34" charset="0"/>
              </a:rPr>
              <a:t>fostering</a:t>
            </a:r>
            <a:r>
              <a:rPr lang="en-GB" sz="2000" b="1" dirty="0">
                <a:solidFill>
                  <a:schemeClr val="tx1"/>
                </a:solidFill>
                <a:latin typeface="EC Square Sans Pro" panose="020B0506040000020004" pitchFamily="34" charset="0"/>
              </a:rPr>
              <a:t> integrated territorial development</a:t>
            </a:r>
            <a:r>
              <a:rPr lang="en-GB" sz="2000" dirty="0">
                <a:solidFill>
                  <a:schemeClr val="tx1"/>
                </a:solidFill>
                <a:latin typeface="EC Square Sans Pro" panose="020B0506040000020004" pitchFamily="34" charset="0"/>
              </a:rPr>
              <a:t>, that requires</a:t>
            </a:r>
            <a:r>
              <a:rPr lang="en-GB" sz="2000" b="1" dirty="0">
                <a:solidFill>
                  <a:schemeClr val="tx1"/>
                </a:solidFill>
                <a:latin typeface="EC Square Sans Pro" panose="020B0506040000020004" pitchFamily="34" charset="0"/>
              </a:rPr>
              <a:t> </a:t>
            </a:r>
            <a:r>
              <a:rPr lang="en-US" sz="2000" b="1" dirty="0">
                <a:solidFill>
                  <a:schemeClr val="tx1"/>
                </a:solidFill>
                <a:latin typeface="EC Square Sans Pro" panose="020B0506040000020004" pitchFamily="34" charset="0"/>
              </a:rPr>
              <a:t>territorial development strategies</a:t>
            </a:r>
            <a:r>
              <a:rPr lang="en-US" sz="2000" dirty="0">
                <a:solidFill>
                  <a:schemeClr val="tx1"/>
                </a:solidFill>
                <a:latin typeface="EC Square Sans Pro" panose="020B0506040000020004" pitchFamily="34" charset="0"/>
              </a:rPr>
              <a:t>, that are </a:t>
            </a:r>
            <a:r>
              <a:rPr lang="en-US" sz="2000" b="1" dirty="0">
                <a:solidFill>
                  <a:schemeClr val="tx1"/>
                </a:solidFill>
                <a:latin typeface="EC Square Sans Pro" panose="020B0506040000020004" pitchFamily="34" charset="0"/>
              </a:rPr>
              <a:t>place-based</a:t>
            </a:r>
            <a:r>
              <a:rPr lang="en-US" sz="2000" dirty="0">
                <a:solidFill>
                  <a:schemeClr val="tx1"/>
                </a:solidFill>
                <a:latin typeface="EC Square Sans Pro" panose="020B0506040000020004" pitchFamily="34" charset="0"/>
              </a:rPr>
              <a:t>, </a:t>
            </a:r>
            <a:r>
              <a:rPr lang="en-US" sz="2000" b="1" dirty="0">
                <a:solidFill>
                  <a:schemeClr val="tx1"/>
                </a:solidFill>
                <a:latin typeface="EC Square Sans Pro" panose="020B0506040000020004" pitchFamily="34" charset="0"/>
              </a:rPr>
              <a:t>integrated</a:t>
            </a:r>
            <a:r>
              <a:rPr lang="en-US" sz="2000" dirty="0">
                <a:solidFill>
                  <a:schemeClr val="tx1"/>
                </a:solidFill>
                <a:latin typeface="EC Square Sans Pro" panose="020B0506040000020004" pitchFamily="34" charset="0"/>
              </a:rPr>
              <a:t> and with the </a:t>
            </a:r>
            <a:r>
              <a:rPr lang="en-US" sz="2000" b="1" dirty="0">
                <a:solidFill>
                  <a:schemeClr val="tx1"/>
                </a:solidFill>
                <a:latin typeface="EC Square Sans Pro" panose="020B0506040000020004" pitchFamily="34" charset="0"/>
              </a:rPr>
              <a:t>involvement of relevant partners </a:t>
            </a:r>
            <a:r>
              <a:rPr lang="en-US" sz="2000" dirty="0">
                <a:solidFill>
                  <a:schemeClr val="tx1"/>
                </a:solidFill>
                <a:latin typeface="EC Square Sans Pro" panose="020B0506040000020004" pitchFamily="34" charset="0"/>
              </a:rPr>
              <a:t>in the preparation and implementation of the strategy .</a:t>
            </a:r>
            <a:endParaRPr lang="en-GB" sz="2000" dirty="0">
              <a:solidFill>
                <a:schemeClr val="tx1"/>
              </a:solidFill>
              <a:latin typeface="EC Square Sans Pro" panose="020B0506040000020004" pitchFamily="34" charset="0"/>
            </a:endParaRPr>
          </a:p>
        </p:txBody>
      </p:sp>
      <p:sp>
        <p:nvSpPr>
          <p:cNvPr id="10" name="TextBox 9"/>
          <p:cNvSpPr txBox="1"/>
          <p:nvPr/>
        </p:nvSpPr>
        <p:spPr>
          <a:xfrm>
            <a:off x="3121414" y="5002968"/>
            <a:ext cx="41380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Must be achieved via </a:t>
            </a:r>
            <a:r>
              <a:rPr kumimoji="0" lang="en-US" sz="2000" b="1" i="0" u="none" strike="noStrike" kern="1200" cap="none" spc="0" normalizeH="0" baseline="0" noProof="0" dirty="0">
                <a:ln>
                  <a:noFill/>
                </a:ln>
                <a:solidFill>
                  <a:srgbClr val="4D4D4D">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territorial tools </a:t>
            </a:r>
            <a:r>
              <a:rPr kumimoji="0" lang="en-US" sz="2000" b="0" i="0" u="none" strike="noStrike" kern="1200" cap="none" spc="0" normalizeH="0" baseline="0" noProof="0" dirty="0">
                <a:ln>
                  <a:noFill/>
                </a:ln>
                <a:solidFill>
                  <a:srgbClr val="4D4D4D">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srgbClr val="4D4D4D">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CLLD, ITI, or other territorial tool (national)</a:t>
            </a:r>
          </a:p>
        </p:txBody>
      </p:sp>
      <p:sp>
        <p:nvSpPr>
          <p:cNvPr id="11" name="TextBox 10"/>
          <p:cNvSpPr txBox="1"/>
          <p:nvPr/>
        </p:nvSpPr>
        <p:spPr>
          <a:xfrm>
            <a:off x="767408" y="1937360"/>
            <a:ext cx="3310974" cy="2246769"/>
          </a:xfrm>
          <a:prstGeom prst="rect">
            <a:avLst/>
          </a:prstGeom>
          <a:noFill/>
        </p:spPr>
        <p:txBody>
          <a:bodyPr wrap="square" rtlCol="0">
            <a:spAutoFit/>
          </a:bodyPr>
          <a:lstStyle/>
          <a:p>
            <a:r>
              <a:rPr lang="en-GB" sz="2000" dirty="0">
                <a:solidFill>
                  <a:schemeClr val="tx1"/>
                </a:solidFill>
                <a:latin typeface="EC Square Sans Pro" panose="020B0506040000020004" pitchFamily="34" charset="0"/>
              </a:rPr>
              <a:t>A “</a:t>
            </a:r>
            <a:r>
              <a:rPr lang="en-GB" sz="2000" b="1" dirty="0">
                <a:solidFill>
                  <a:schemeClr val="tx1"/>
                </a:solidFill>
                <a:latin typeface="EC Square Sans Pro" panose="020B0506040000020004" pitchFamily="34" charset="0"/>
              </a:rPr>
              <a:t>cross-cutting territorial </a:t>
            </a:r>
            <a:r>
              <a:rPr lang="en-GB" sz="2000" b="1" dirty="0">
                <a:solidFill>
                  <a:srgbClr val="FF0000"/>
                </a:solidFill>
                <a:latin typeface="EC Square Sans Pro" panose="020B0506040000020004" pitchFamily="34" charset="0"/>
              </a:rPr>
              <a:t>policy objective</a:t>
            </a:r>
            <a:r>
              <a:rPr lang="en-GB" sz="2000" dirty="0">
                <a:solidFill>
                  <a:schemeClr val="tx1"/>
                </a:solidFill>
                <a:latin typeface="EC Square Sans Pro" panose="020B0506040000020004" pitchFamily="34" charset="0"/>
              </a:rPr>
              <a:t>” to address the diverse and interlinked territorial and local (sub-regional) needs and challenges – </a:t>
            </a:r>
            <a:r>
              <a:rPr lang="en-GB" sz="2000" b="1" dirty="0">
                <a:solidFill>
                  <a:schemeClr val="tx1"/>
                </a:solidFill>
                <a:latin typeface="EC Square Sans Pro" panose="020B0506040000020004" pitchFamily="34" charset="0"/>
              </a:rPr>
              <a:t>thematic flexibility</a:t>
            </a:r>
          </a:p>
        </p:txBody>
      </p:sp>
      <p:sp>
        <p:nvSpPr>
          <p:cNvPr id="15" name="Oval 14"/>
          <p:cNvSpPr/>
          <p:nvPr/>
        </p:nvSpPr>
        <p:spPr>
          <a:xfrm>
            <a:off x="8355384" y="1254668"/>
            <a:ext cx="2566260" cy="1252105"/>
          </a:xfrm>
          <a:prstGeom prst="ellipse">
            <a:avLst/>
          </a:prstGeom>
          <a:solidFill>
            <a:srgbClr val="FFC000"/>
          </a:solidFill>
          <a:ln>
            <a:solidFill>
              <a:schemeClr val="accent5">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Minimum Requirements</a:t>
            </a:r>
          </a:p>
        </p:txBody>
      </p:sp>
    </p:spTree>
    <p:extLst>
      <p:ext uri="{BB962C8B-B14F-4D97-AF65-F5344CB8AC3E}">
        <p14:creationId xmlns:p14="http://schemas.microsoft.com/office/powerpoint/2010/main" val="2424233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89C0C7-0876-8A6B-3C4B-0A830098D0EF}"/>
              </a:ext>
            </a:extLst>
          </p:cNvPr>
          <p:cNvPicPr>
            <a:picLocks noChangeAspect="1"/>
          </p:cNvPicPr>
          <p:nvPr/>
        </p:nvPicPr>
        <p:blipFill>
          <a:blip r:embed="rId3"/>
          <a:stretch>
            <a:fillRect/>
          </a:stretch>
        </p:blipFill>
        <p:spPr>
          <a:xfrm>
            <a:off x="959033" y="933972"/>
            <a:ext cx="9645118" cy="5536393"/>
          </a:xfrm>
          <a:prstGeom prst="rect">
            <a:avLst/>
          </a:prstGeom>
          <a:noFill/>
        </p:spPr>
      </p:pic>
      <p:sp>
        <p:nvSpPr>
          <p:cNvPr id="15" name="Title 2">
            <a:extLst>
              <a:ext uri="{FF2B5EF4-FFF2-40B4-BE49-F238E27FC236}">
                <a16:creationId xmlns:a16="http://schemas.microsoft.com/office/drawing/2014/main" id="{92115253-7265-620D-9277-683EBDE1BAEF}"/>
              </a:ext>
            </a:extLst>
          </p:cNvPr>
          <p:cNvSpPr>
            <a:spLocks noGrp="1"/>
          </p:cNvSpPr>
          <p:nvPr>
            <p:ph type="title"/>
          </p:nvPr>
        </p:nvSpPr>
        <p:spPr>
          <a:xfrm>
            <a:off x="865322" y="151615"/>
            <a:ext cx="10821192" cy="782357"/>
          </a:xfrm>
        </p:spPr>
        <p:txBody>
          <a:bodyPr/>
          <a:lstStyle/>
          <a:p>
            <a:r>
              <a:rPr lang="en-GB" sz="3200" dirty="0">
                <a:solidFill>
                  <a:srgbClr val="024EA2"/>
                </a:solidFill>
              </a:rPr>
              <a:t>Sustainable Urban Development (SUD) in 2021-2027</a:t>
            </a:r>
            <a:endParaRPr lang="en-US" sz="3200" dirty="0">
              <a:solidFill>
                <a:srgbClr val="024EA2"/>
              </a:solidFill>
            </a:endParaRPr>
          </a:p>
        </p:txBody>
      </p:sp>
      <p:sp>
        <p:nvSpPr>
          <p:cNvPr id="6" name="Content Placeholder 5">
            <a:extLst>
              <a:ext uri="{FF2B5EF4-FFF2-40B4-BE49-F238E27FC236}">
                <a16:creationId xmlns:a16="http://schemas.microsoft.com/office/drawing/2014/main" id="{2569333D-C60D-5D0F-9D6F-EE5606955456}"/>
              </a:ext>
            </a:extLst>
          </p:cNvPr>
          <p:cNvSpPr>
            <a:spLocks noGrp="1"/>
          </p:cNvSpPr>
          <p:nvPr>
            <p:ph idx="10"/>
          </p:nvPr>
        </p:nvSpPr>
        <p:spPr>
          <a:xfrm>
            <a:off x="4902504" y="3153577"/>
            <a:ext cx="7289496" cy="3357391"/>
          </a:xfrm>
        </p:spPr>
        <p:txBody>
          <a:bodyPr>
            <a:noAutofit/>
          </a:bodyPr>
          <a:lstStyle/>
          <a:p>
            <a:pPr>
              <a:spcAft>
                <a:spcPts val="600"/>
              </a:spcAft>
            </a:pPr>
            <a:r>
              <a:rPr lang="en-US" sz="2000" dirty="0"/>
              <a:t>Highest share of SUD with </a:t>
            </a:r>
            <a:r>
              <a:rPr lang="en-US" sz="2000" b="1" dirty="0"/>
              <a:t>EUR 12.6 billion</a:t>
            </a:r>
            <a:r>
              <a:rPr lang="en-US" sz="2000" dirty="0"/>
              <a:t> (almost 45% of total amount) is allocated under </a:t>
            </a:r>
            <a:r>
              <a:rPr lang="en-US" sz="2000" b="1" dirty="0"/>
              <a:t>novel policy objective (PO) 5 ‘Europe closer to citizens’ </a:t>
            </a:r>
            <a:r>
              <a:rPr lang="en-US" sz="2000" dirty="0"/>
              <a:t>privileging place-based territorial approaches </a:t>
            </a:r>
          </a:p>
          <a:p>
            <a:r>
              <a:rPr lang="en-US" sz="2000" dirty="0"/>
              <a:t>SUD is found in all policy objectives – </a:t>
            </a:r>
            <a:r>
              <a:rPr lang="en-US" sz="2000" b="1" dirty="0"/>
              <a:t>PO2 ‘Greener Europe’ </a:t>
            </a:r>
            <a:r>
              <a:rPr lang="en-US" sz="2000" dirty="0"/>
              <a:t>is second biggest contributor to SUD </a:t>
            </a:r>
            <a:r>
              <a:rPr lang="en-US" sz="2000" b="1" dirty="0"/>
              <a:t>with share of EUR 10.5 billion</a:t>
            </a:r>
            <a:r>
              <a:rPr lang="en-US" sz="2000" dirty="0"/>
              <a:t> (more than 37% of total amount) while also </a:t>
            </a:r>
            <a:r>
              <a:rPr lang="en-US" sz="2000" b="1" dirty="0"/>
              <a:t>PO4 Social Europe contribution of EUR 3.1 billion </a:t>
            </a:r>
            <a:r>
              <a:rPr lang="en-US" sz="2000" dirty="0"/>
              <a:t>(close to 11%) is not insignificant, confirming centrality of green transition and addressing social inequalities for urban development</a:t>
            </a:r>
            <a:endParaRPr lang="en-IE" sz="2000" dirty="0"/>
          </a:p>
        </p:txBody>
      </p:sp>
    </p:spTree>
    <p:extLst>
      <p:ext uri="{BB962C8B-B14F-4D97-AF65-F5344CB8AC3E}">
        <p14:creationId xmlns:p14="http://schemas.microsoft.com/office/powerpoint/2010/main" val="260121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29081" y="2661571"/>
            <a:ext cx="4163787" cy="2929000"/>
          </a:xfrm>
          <a:solidFill>
            <a:schemeClr val="bg1"/>
          </a:solidFill>
        </p:spPr>
        <p:txBody>
          <a:bodyPr/>
          <a:lstStyle/>
          <a:p>
            <a:pPr marL="0" indent="0">
              <a:spcAft>
                <a:spcPts val="0"/>
              </a:spcAft>
              <a:buClr>
                <a:schemeClr val="tx1"/>
              </a:buClr>
              <a:buNone/>
            </a:pPr>
            <a:r>
              <a:rPr lang="en-GB" sz="2000" b="1" dirty="0"/>
              <a:t>Strategies in the urban context</a:t>
            </a:r>
            <a:endParaRPr lang="en-GB" sz="1800" dirty="0"/>
          </a:p>
          <a:p>
            <a:pPr marL="0" indent="0">
              <a:buNone/>
            </a:pPr>
            <a:endParaRPr lang="en-GB" sz="2000" dirty="0"/>
          </a:p>
          <a:p>
            <a:endParaRPr lang="en-GB" sz="2000" dirty="0"/>
          </a:p>
        </p:txBody>
      </p:sp>
      <p:sp>
        <p:nvSpPr>
          <p:cNvPr id="2" name="Title 1"/>
          <p:cNvSpPr>
            <a:spLocks noGrp="1"/>
          </p:cNvSpPr>
          <p:nvPr>
            <p:ph type="title"/>
          </p:nvPr>
        </p:nvSpPr>
        <p:spPr>
          <a:xfrm>
            <a:off x="908399" y="208477"/>
            <a:ext cx="10515600" cy="782357"/>
          </a:xfrm>
        </p:spPr>
        <p:txBody>
          <a:bodyPr/>
          <a:lstStyle/>
          <a:p>
            <a:r>
              <a:rPr lang="en-US" sz="2800" dirty="0"/>
              <a:t>POLICY OBJECTIVE 5 – INTEGRATED TERRITORIAL APPROACH</a:t>
            </a:r>
            <a:endParaRPr lang="fr-BE" sz="2800" dirty="0">
              <a:solidFill>
                <a:schemeClr val="tx2"/>
              </a:solidFill>
            </a:endParaRPr>
          </a:p>
        </p:txBody>
      </p:sp>
      <p:sp>
        <p:nvSpPr>
          <p:cNvPr id="4" name="Rectangle 3"/>
          <p:cNvSpPr/>
          <p:nvPr/>
        </p:nvSpPr>
        <p:spPr>
          <a:xfrm>
            <a:off x="908399" y="1473136"/>
            <a:ext cx="10863616" cy="1015663"/>
          </a:xfrm>
          <a:prstGeom prst="rect">
            <a:avLst/>
          </a:prstGeom>
        </p:spPr>
        <p:txBody>
          <a:bodyPr wrap="square">
            <a:spAutoFit/>
          </a:bodyPr>
          <a:lstStyle/>
          <a:p>
            <a:pPr marL="0" indent="0">
              <a:spcBef>
                <a:spcPts val="600"/>
              </a:spcBef>
              <a:spcAft>
                <a:spcPts val="0"/>
              </a:spcAft>
              <a:buNone/>
            </a:pPr>
            <a:r>
              <a:rPr lang="en-US" sz="2000" dirty="0">
                <a:solidFill>
                  <a:schemeClr val="tx2"/>
                </a:solidFill>
              </a:rPr>
              <a:t>Specific objective 5.1 fostering the integrated and inclusive social, economic and environmental development, culture, natural heritage, sustainable tourism, and security in </a:t>
            </a:r>
            <a:r>
              <a:rPr lang="en-US" sz="2000" b="1" dirty="0">
                <a:solidFill>
                  <a:schemeClr val="tx2"/>
                </a:solidFill>
              </a:rPr>
              <a:t>urban areas</a:t>
            </a:r>
          </a:p>
        </p:txBody>
      </p:sp>
      <p:sp>
        <p:nvSpPr>
          <p:cNvPr id="9" name="Oval 8"/>
          <p:cNvSpPr/>
          <p:nvPr/>
        </p:nvSpPr>
        <p:spPr>
          <a:xfrm>
            <a:off x="5092868" y="2918602"/>
            <a:ext cx="2079727" cy="2941577"/>
          </a:xfrm>
          <a:prstGeom prst="ellipse">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Functional Urban Areas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Urban-rural Linkages</a:t>
            </a:r>
          </a:p>
        </p:txBody>
      </p:sp>
      <p:sp>
        <p:nvSpPr>
          <p:cNvPr id="15" name="Rounded Rectangle 14"/>
          <p:cNvSpPr/>
          <p:nvPr/>
        </p:nvSpPr>
        <p:spPr>
          <a:xfrm>
            <a:off x="8209035" y="3820048"/>
            <a:ext cx="2275827" cy="777781"/>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FFFFFF"/>
                </a:solidFill>
                <a:effectLst/>
                <a:uLnTx/>
                <a:uFillTx/>
                <a:latin typeface="Arial"/>
                <a:ea typeface="+mn-ea"/>
                <a:cs typeface="+mn-cs"/>
              </a:rPr>
              <a:t>special</a:t>
            </a:r>
            <a:r>
              <a:rPr kumimoji="0" lang="fr-BE" sz="1600" b="1" i="0" u="none" strike="noStrike" kern="1200" cap="none" spc="0" normalizeH="0" baseline="0" noProof="0" dirty="0">
                <a:ln>
                  <a:noFill/>
                </a:ln>
                <a:solidFill>
                  <a:srgbClr val="FFFFFF"/>
                </a:solidFill>
                <a:effectLst/>
                <a:uLnTx/>
                <a:uFillTx/>
                <a:latin typeface="Arial"/>
                <a:ea typeface="+mn-ea"/>
                <a:cs typeface="+mn-cs"/>
              </a:rPr>
              <a:t> attention to the green and digital </a:t>
            </a:r>
            <a:r>
              <a:rPr kumimoji="0" lang="en-IE" sz="1600" b="1" i="0" u="none" strike="noStrike" kern="1200" cap="none" spc="0" normalizeH="0" baseline="0" noProof="0" dirty="0">
                <a:ln>
                  <a:noFill/>
                </a:ln>
                <a:solidFill>
                  <a:srgbClr val="FFFFFF"/>
                </a:solidFill>
                <a:effectLst/>
                <a:uLnTx/>
                <a:uFillTx/>
                <a:latin typeface="Arial"/>
                <a:ea typeface="+mn-ea"/>
                <a:cs typeface="+mn-cs"/>
              </a:rPr>
              <a:t>transitions</a:t>
            </a:r>
          </a:p>
        </p:txBody>
      </p:sp>
      <p:pic>
        <p:nvPicPr>
          <p:cNvPr id="6" name="Picture 5"/>
          <p:cNvPicPr>
            <a:picLocks noChangeAspect="1"/>
          </p:cNvPicPr>
          <p:nvPr/>
        </p:nvPicPr>
        <p:blipFill>
          <a:blip r:embed="rId3"/>
          <a:stretch>
            <a:fillRect/>
          </a:stretch>
        </p:blipFill>
        <p:spPr>
          <a:xfrm>
            <a:off x="1399647" y="3439892"/>
            <a:ext cx="2427284" cy="2150679"/>
          </a:xfrm>
          <a:prstGeom prst="rect">
            <a:avLst/>
          </a:prstGeom>
        </p:spPr>
      </p:pic>
    </p:spTree>
    <p:extLst>
      <p:ext uri="{BB962C8B-B14F-4D97-AF65-F5344CB8AC3E}">
        <p14:creationId xmlns:p14="http://schemas.microsoft.com/office/powerpoint/2010/main" val="379621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E36AB-A972-0516-944B-A83E709965EB}"/>
              </a:ext>
            </a:extLst>
          </p:cNvPr>
          <p:cNvPicPr>
            <a:picLocks noChangeAspect="1"/>
          </p:cNvPicPr>
          <p:nvPr/>
        </p:nvPicPr>
        <p:blipFill>
          <a:blip r:embed="rId3"/>
          <a:stretch>
            <a:fillRect/>
          </a:stretch>
        </p:blipFill>
        <p:spPr>
          <a:xfrm>
            <a:off x="972781" y="581671"/>
            <a:ext cx="8281091" cy="6003791"/>
          </a:xfrm>
          <a:prstGeom prst="rect">
            <a:avLst/>
          </a:prstGeom>
          <a:noFill/>
        </p:spPr>
      </p:pic>
      <p:sp>
        <p:nvSpPr>
          <p:cNvPr id="10" name="Content Placeholder 1">
            <a:extLst>
              <a:ext uri="{FF2B5EF4-FFF2-40B4-BE49-F238E27FC236}">
                <a16:creationId xmlns:a16="http://schemas.microsoft.com/office/drawing/2014/main" id="{9EB8F1C5-A7B4-1225-F5DC-31A51BA16ACA}"/>
              </a:ext>
            </a:extLst>
          </p:cNvPr>
          <p:cNvSpPr>
            <a:spLocks noGrp="1"/>
          </p:cNvSpPr>
          <p:nvPr>
            <p:ph sz="half" idx="2"/>
          </p:nvPr>
        </p:nvSpPr>
        <p:spPr>
          <a:xfrm>
            <a:off x="9057504" y="1932980"/>
            <a:ext cx="2672746" cy="3906435"/>
          </a:xfrm>
        </p:spPr>
        <p:txBody>
          <a:bodyPr>
            <a:normAutofit/>
          </a:bodyPr>
          <a:lstStyle/>
          <a:p>
            <a:pPr marL="0" indent="0">
              <a:spcAft>
                <a:spcPts val="1200"/>
              </a:spcAft>
              <a:buNone/>
            </a:pPr>
            <a:r>
              <a:rPr lang="en-US" sz="2000" dirty="0"/>
              <a:t>Commitments in national and regional </a:t>
            </a:r>
            <a:r>
              <a:rPr lang="en-US" sz="2000" dirty="0" err="1"/>
              <a:t>programmes</a:t>
            </a:r>
            <a:r>
              <a:rPr lang="en-US" sz="2000" dirty="0"/>
              <a:t> </a:t>
            </a:r>
            <a:r>
              <a:rPr lang="en-US" sz="2000" b="1" dirty="0"/>
              <a:t>fulfil or exceed the 8% target set </a:t>
            </a:r>
            <a:r>
              <a:rPr lang="en-US" sz="2000" dirty="0"/>
              <a:t>for sustainable urban development support</a:t>
            </a:r>
          </a:p>
          <a:p>
            <a:pPr marL="0" indent="0">
              <a:spcAft>
                <a:spcPts val="1200"/>
              </a:spcAft>
              <a:buNone/>
            </a:pPr>
            <a:r>
              <a:rPr lang="en-US" sz="2000" b="1" dirty="0"/>
              <a:t>EUR 24 billion </a:t>
            </a:r>
            <a:r>
              <a:rPr lang="en-US" sz="2000" dirty="0"/>
              <a:t>(almost 12% of Member States ERDF allocation)</a:t>
            </a:r>
          </a:p>
          <a:p>
            <a:pPr marL="0" indent="0">
              <a:spcAft>
                <a:spcPts val="1200"/>
              </a:spcAft>
              <a:buNone/>
            </a:pPr>
            <a:endParaRPr lang="en-US" sz="1800" dirty="0"/>
          </a:p>
        </p:txBody>
      </p:sp>
      <p:sp>
        <p:nvSpPr>
          <p:cNvPr id="12" name="Title 3">
            <a:extLst>
              <a:ext uri="{FF2B5EF4-FFF2-40B4-BE49-F238E27FC236}">
                <a16:creationId xmlns:a16="http://schemas.microsoft.com/office/drawing/2014/main" id="{37F072DA-63FA-57CE-0259-641BE216AD9F}"/>
              </a:ext>
            </a:extLst>
          </p:cNvPr>
          <p:cNvSpPr>
            <a:spLocks noGrp="1"/>
          </p:cNvSpPr>
          <p:nvPr>
            <p:ph type="title"/>
          </p:nvPr>
        </p:nvSpPr>
        <p:spPr>
          <a:xfrm>
            <a:off x="873927" y="118302"/>
            <a:ext cx="11197284" cy="463369"/>
          </a:xfrm>
        </p:spPr>
        <p:txBody>
          <a:bodyPr anchor="b">
            <a:noAutofit/>
          </a:bodyPr>
          <a:lstStyle/>
          <a:p>
            <a:r>
              <a:rPr lang="en-US" sz="3200" dirty="0"/>
              <a:t>Sustainable Urban Development (SUD) in 2021-2027</a:t>
            </a:r>
          </a:p>
        </p:txBody>
      </p:sp>
    </p:spTree>
    <p:extLst>
      <p:ext uri="{BB962C8B-B14F-4D97-AF65-F5344CB8AC3E}">
        <p14:creationId xmlns:p14="http://schemas.microsoft.com/office/powerpoint/2010/main" val="1832507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338485"/>
            <a:ext cx="10515600" cy="782357"/>
          </a:xfrm>
        </p:spPr>
        <p:txBody>
          <a:bodyPr>
            <a:normAutofit fontScale="90000"/>
          </a:bodyPr>
          <a:lstStyle/>
          <a:p>
            <a:r>
              <a:rPr lang="en-US" sz="3200" dirty="0"/>
              <a:t>JRC </a:t>
            </a:r>
            <a:r>
              <a:rPr lang="en-US" sz="2800" dirty="0"/>
              <a:t>TOOLKIT FOR SUSTAINABLE URBAN DEVELOPMENT (SUD) STRATEGIES</a:t>
            </a:r>
            <a:endParaRPr lang="ro-RO" sz="2800" dirty="0"/>
          </a:p>
        </p:txBody>
      </p:sp>
      <p:sp>
        <p:nvSpPr>
          <p:cNvPr id="14" name="Text Placeholder 3"/>
          <p:cNvSpPr txBox="1">
            <a:spLocks/>
          </p:cNvSpPr>
          <p:nvPr/>
        </p:nvSpPr>
        <p:spPr>
          <a:xfrm>
            <a:off x="8601642" y="3903223"/>
            <a:ext cx="3420000" cy="1524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The </a:t>
            </a:r>
            <a:r>
              <a:rPr lang="en-GB" sz="1600" b="1" dirty="0"/>
              <a:t>peer-review methodology </a:t>
            </a:r>
            <a:r>
              <a:rPr lang="en-GB" sz="1600" dirty="0"/>
              <a:t>serves to design interactive workshops where cities can meet in a safe environment to share their challenges on SUD strategies and provide feedbacks to each other.</a:t>
            </a:r>
          </a:p>
          <a:p>
            <a:endParaRPr lang="en-GB" sz="1600" dirty="0"/>
          </a:p>
        </p:txBody>
      </p:sp>
      <p:pic>
        <p:nvPicPr>
          <p:cNvPr id="15" name="Picture 14"/>
          <p:cNvPicPr>
            <a:picLocks noChangeAspect="1"/>
          </p:cNvPicPr>
          <p:nvPr/>
        </p:nvPicPr>
        <p:blipFill rotWithShape="1">
          <a:blip r:embed="rId3"/>
          <a:srcRect l="5000" t="1371" r="31754" b="2655"/>
          <a:stretch/>
        </p:blipFill>
        <p:spPr>
          <a:xfrm>
            <a:off x="4663208" y="1689485"/>
            <a:ext cx="2427021" cy="2072211"/>
          </a:xfrm>
          <a:prstGeom prst="rect">
            <a:avLst/>
          </a:prstGeom>
        </p:spPr>
      </p:pic>
      <p:pic>
        <p:nvPicPr>
          <p:cNvPr id="16" name="Picture 15"/>
          <p:cNvPicPr>
            <a:picLocks noChangeAspect="1"/>
          </p:cNvPicPr>
          <p:nvPr/>
        </p:nvPicPr>
        <p:blipFill>
          <a:blip r:embed="rId4"/>
          <a:stretch>
            <a:fillRect/>
          </a:stretch>
        </p:blipFill>
        <p:spPr>
          <a:xfrm>
            <a:off x="6251451" y="1313506"/>
            <a:ext cx="1486685" cy="1412084"/>
          </a:xfrm>
          <a:prstGeom prst="rect">
            <a:avLst/>
          </a:prstGeom>
          <a:noFill/>
          <a:ln>
            <a:solidFill>
              <a:schemeClr val="tx1"/>
            </a:solidFill>
          </a:ln>
        </p:spPr>
      </p:pic>
      <p:sp>
        <p:nvSpPr>
          <p:cNvPr id="17" name="Text Placeholder 7"/>
          <p:cNvSpPr txBox="1">
            <a:spLocks/>
          </p:cNvSpPr>
          <p:nvPr/>
        </p:nvSpPr>
        <p:spPr>
          <a:xfrm>
            <a:off x="4204947" y="3892743"/>
            <a:ext cx="3420000" cy="1524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The self-assessment tool for SUD strategies -  </a:t>
            </a:r>
            <a:r>
              <a:rPr lang="en-GB" sz="1600" b="1" dirty="0"/>
              <a:t>SAT4SUD </a:t>
            </a:r>
            <a:r>
              <a:rPr lang="en-GB" sz="1600" dirty="0"/>
              <a:t>can be </a:t>
            </a:r>
            <a:r>
              <a:rPr lang="en-GB" sz="1600" b="1" dirty="0"/>
              <a:t>voluntarily</a:t>
            </a:r>
            <a:r>
              <a:rPr lang="en-GB" sz="1600" dirty="0"/>
              <a:t> used by cities to </a:t>
            </a:r>
            <a:r>
              <a:rPr lang="en-GB" sz="1600" b="1" dirty="0"/>
              <a:t>assess the strength and weaknesses </a:t>
            </a:r>
            <a:r>
              <a:rPr lang="en-GB" sz="1600" dirty="0"/>
              <a:t>of their strategy and learn how to improve it.</a:t>
            </a:r>
          </a:p>
          <a:p>
            <a:endParaRPr lang="en-GB" sz="1600" dirty="0"/>
          </a:p>
        </p:txBody>
      </p:sp>
      <p:pic>
        <p:nvPicPr>
          <p:cNvPr id="18" name="Picture 17"/>
          <p:cNvPicPr>
            <a:picLocks noChangeAspect="1"/>
          </p:cNvPicPr>
          <p:nvPr/>
        </p:nvPicPr>
        <p:blipFill>
          <a:blip r:embed="rId5"/>
          <a:stretch>
            <a:fillRect/>
          </a:stretch>
        </p:blipFill>
        <p:spPr>
          <a:xfrm>
            <a:off x="1030744" y="1660799"/>
            <a:ext cx="1585960" cy="2185487"/>
          </a:xfrm>
          <a:prstGeom prst="rect">
            <a:avLst/>
          </a:prstGeom>
        </p:spPr>
      </p:pic>
      <p:sp>
        <p:nvSpPr>
          <p:cNvPr id="19" name="Text Placeholder 5"/>
          <p:cNvSpPr txBox="1">
            <a:spLocks/>
          </p:cNvSpPr>
          <p:nvPr/>
        </p:nvSpPr>
        <p:spPr>
          <a:xfrm>
            <a:off x="340678" y="3892744"/>
            <a:ext cx="3415161" cy="1524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The </a:t>
            </a:r>
            <a:r>
              <a:rPr lang="en-GB" sz="1600" b="1" dirty="0"/>
              <a:t>Handbook</a:t>
            </a:r>
            <a:r>
              <a:rPr lang="en-GB" sz="1600" dirty="0"/>
              <a:t> </a:t>
            </a:r>
            <a:r>
              <a:rPr lang="en-GB" sz="1600" b="1" dirty="0"/>
              <a:t>of SUD strategies </a:t>
            </a:r>
            <a:r>
              <a:rPr lang="en-GB" sz="1600" dirty="0"/>
              <a:t>provides methodological support to cities to apply the </a:t>
            </a:r>
            <a:r>
              <a:rPr lang="en-GB" sz="1600" b="1" dirty="0"/>
              <a:t>integrated approach</a:t>
            </a:r>
            <a:r>
              <a:rPr lang="en-GB" sz="1600" dirty="0"/>
              <a:t> to their strategies.</a:t>
            </a:r>
          </a:p>
          <a:p>
            <a:r>
              <a:rPr lang="en-GB" sz="1600" dirty="0"/>
              <a:t>It identifies main challenges and provides for </a:t>
            </a:r>
            <a:r>
              <a:rPr lang="en-GB" sz="1600" b="1" dirty="0"/>
              <a:t>resources</a:t>
            </a:r>
            <a:r>
              <a:rPr lang="en-GB" sz="1600" dirty="0"/>
              <a:t>, inspirational </a:t>
            </a:r>
            <a:r>
              <a:rPr lang="en-GB" sz="1600" b="1" dirty="0"/>
              <a:t>examples</a:t>
            </a:r>
            <a:r>
              <a:rPr lang="en-GB" sz="1600" dirty="0"/>
              <a:t> and </a:t>
            </a:r>
            <a:r>
              <a:rPr lang="en-GB" sz="1600" b="1" dirty="0"/>
              <a:t>recommendations</a:t>
            </a:r>
            <a:r>
              <a:rPr lang="en-GB" sz="1600" dirty="0"/>
              <a:t> to tackle them.</a:t>
            </a:r>
          </a:p>
        </p:txBody>
      </p:sp>
      <p:sp>
        <p:nvSpPr>
          <p:cNvPr id="20" name="Left-Right Arrow 19"/>
          <p:cNvSpPr/>
          <p:nvPr/>
        </p:nvSpPr>
        <p:spPr>
          <a:xfrm>
            <a:off x="3303941" y="2571876"/>
            <a:ext cx="898216" cy="606902"/>
          </a:xfrm>
          <a:prstGeom prst="leftRightArrow">
            <a:avLst/>
          </a:prstGeom>
          <a:solidFill>
            <a:srgbClr val="1A3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Left-Right Arrow 21"/>
          <p:cNvSpPr/>
          <p:nvPr/>
        </p:nvSpPr>
        <p:spPr>
          <a:xfrm>
            <a:off x="8000388" y="2571876"/>
            <a:ext cx="898216" cy="606902"/>
          </a:xfrm>
          <a:prstGeom prst="leftRightArrow">
            <a:avLst/>
          </a:prstGeom>
          <a:solidFill>
            <a:srgbClr val="1A3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118D44A-65A0-BF40-CAB2-8E28BB98132C}"/>
              </a:ext>
            </a:extLst>
          </p:cNvPr>
          <p:cNvPicPr>
            <a:picLocks noChangeAspect="1"/>
          </p:cNvPicPr>
          <p:nvPr/>
        </p:nvPicPr>
        <p:blipFill rotWithShape="1">
          <a:blip r:embed="rId6"/>
          <a:srcRect l="5423" t="9406" r="6614" b="6644"/>
          <a:stretch/>
        </p:blipFill>
        <p:spPr bwMode="auto">
          <a:xfrm>
            <a:off x="8898604" y="1642990"/>
            <a:ext cx="3239917" cy="1739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755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704" y="1225002"/>
            <a:ext cx="10156297" cy="1240348"/>
          </a:xfrm>
        </p:spPr>
        <p:txBody>
          <a:bodyPr/>
          <a:lstStyle/>
          <a:p>
            <a:pPr algn="r"/>
            <a:r>
              <a:rPr lang="en-IE" dirty="0"/>
              <a:t>Thank you for your attention</a:t>
            </a:r>
            <a:endParaRPr lang="en-GB" dirty="0"/>
          </a:p>
        </p:txBody>
      </p:sp>
    </p:spTree>
    <p:extLst>
      <p:ext uri="{BB962C8B-B14F-4D97-AF65-F5344CB8AC3E}">
        <p14:creationId xmlns:p14="http://schemas.microsoft.com/office/powerpoint/2010/main" val="427361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A58E-5B28-CF04-6967-6846AB68DFCF}"/>
            </a:ext>
          </a:extLst>
        </p:cNvPr>
        <p:cNvGrpSpPr/>
        <p:nvPr/>
      </p:nvGrpSpPr>
      <p:grpSpPr>
        <a:xfrm>
          <a:off x="0" y="0"/>
          <a:ext cx="0" cy="0"/>
          <a:chOff x="0" y="0"/>
          <a:chExt cx="0" cy="0"/>
        </a:xfrm>
      </p:grpSpPr>
      <p:sp>
        <p:nvSpPr>
          <p:cNvPr id="2" name="Google Shape;124;p12">
            <a:extLst>
              <a:ext uri="{FF2B5EF4-FFF2-40B4-BE49-F238E27FC236}">
                <a16:creationId xmlns:a16="http://schemas.microsoft.com/office/drawing/2014/main" id="{D0E8C305-35C8-26E2-AD0D-7701811CF2EF}"/>
              </a:ext>
            </a:extLst>
          </p:cNvPr>
          <p:cNvSpPr txBox="1"/>
          <p:nvPr/>
        </p:nvSpPr>
        <p:spPr>
          <a:xfrm>
            <a:off x="705534" y="2241870"/>
            <a:ext cx="4206240" cy="25545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4000" b="1" kern="0" dirty="0">
                <a:solidFill>
                  <a:srgbClr val="FFFFFF"/>
                </a:solidFill>
                <a:latin typeface="Ubuntu" panose="020B0504030602030204" pitchFamily="34" charset="0"/>
                <a:ea typeface="Tahoma"/>
                <a:cs typeface="Tahoma"/>
                <a:sym typeface="Tahoma"/>
              </a:rPr>
              <a:t>Peer Reviews: </a:t>
            </a:r>
            <a:r>
              <a:rPr kumimoji="0" lang="en-GB" sz="40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Main features, eligibility &amp; Call timeline</a:t>
            </a:r>
            <a:endParaRPr kumimoji="0" lang="en-GB" sz="20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sp>
        <p:nvSpPr>
          <p:cNvPr id="3" name="Google Shape;124;p12">
            <a:extLst>
              <a:ext uri="{FF2B5EF4-FFF2-40B4-BE49-F238E27FC236}">
                <a16:creationId xmlns:a16="http://schemas.microsoft.com/office/drawing/2014/main" id="{21FEA961-5241-B0D1-4426-C3CE74082567}"/>
              </a:ext>
            </a:extLst>
          </p:cNvPr>
          <p:cNvSpPr txBox="1"/>
          <p:nvPr/>
        </p:nvSpPr>
        <p:spPr>
          <a:xfrm>
            <a:off x="5861996" y="2949757"/>
            <a:ext cx="5231862" cy="113873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chemeClr val="accent2"/>
                </a:solidFill>
                <a:effectLst/>
                <a:uLnTx/>
                <a:uFillTx/>
                <a:latin typeface="Ubuntu" panose="020B0504030602030204" pitchFamily="34" charset="0"/>
                <a:ea typeface="Tahoma"/>
                <a:cs typeface="Tahoma"/>
                <a:sym typeface="Tahoma"/>
              </a:rPr>
              <a:t>Eilish O’Loughlin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Head of Capacity Building,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EUI Permanent Secretariat</a:t>
            </a:r>
          </a:p>
        </p:txBody>
      </p:sp>
      <p:pic>
        <p:nvPicPr>
          <p:cNvPr id="4" name="Picture 3" descr="A person smiling at the camera&#10;&#10;Description automatically generated">
            <a:extLst>
              <a:ext uri="{FF2B5EF4-FFF2-40B4-BE49-F238E27FC236}">
                <a16:creationId xmlns:a16="http://schemas.microsoft.com/office/drawing/2014/main" id="{D7F214C2-4E93-3F64-F7A5-1C9B39FC4E51}"/>
              </a:ext>
            </a:extLst>
          </p:cNvPr>
          <p:cNvPicPr>
            <a:picLocks noChangeAspect="1"/>
          </p:cNvPicPr>
          <p:nvPr/>
        </p:nvPicPr>
        <p:blipFill>
          <a:blip r:embed="rId3"/>
          <a:srcRect l="28958" r="24990" b="24232"/>
          <a:stretch/>
        </p:blipFill>
        <p:spPr>
          <a:xfrm>
            <a:off x="9260959" y="725903"/>
            <a:ext cx="1722474" cy="1998904"/>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64285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15EC0292-211C-BD3D-8DDF-4A6BAE51361E}"/>
              </a:ext>
            </a:extLst>
          </p:cNvPr>
          <p:cNvSpPr txBox="1">
            <a:spLocks noChangeArrowheads="1"/>
          </p:cNvSpPr>
          <p:nvPr/>
        </p:nvSpPr>
        <p:spPr>
          <a:xfrm>
            <a:off x="1796017" y="1404578"/>
            <a:ext cx="9913620" cy="4945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r>
              <a:rPr kumimoji="0" lang="en-GB" sz="2800" b="1" i="0" u="none" strike="noStrike" kern="1200" cap="none" spc="0" normalizeH="0" baseline="0" noProof="0" dirty="0">
                <a:ln>
                  <a:noFill/>
                </a:ln>
                <a:solidFill>
                  <a:srgbClr val="1CAF96"/>
                </a:solidFill>
                <a:effectLst/>
                <a:uLnTx/>
                <a:uFillTx/>
                <a:latin typeface="Ubuntu"/>
                <a:ea typeface="Tahoma"/>
                <a:cs typeface="Tahoma"/>
                <a:sym typeface="Arial"/>
              </a:rPr>
              <a:t>One target</a:t>
            </a:r>
          </a:p>
          <a:p>
            <a:pPr marL="742950" marR="0" lvl="1" indent="-285750" algn="l" defTabSz="914400" rtl="0" eaLnBrk="1" fontAlgn="auto" latinLnBrk="0" hangingPunct="1">
              <a:lnSpc>
                <a:spcPct val="90000"/>
              </a:lnSpc>
              <a:spcBef>
                <a:spcPts val="0"/>
              </a:spcBef>
              <a:spcAft>
                <a:spcPts val="1800"/>
              </a:spcAft>
              <a:buClr>
                <a:srgbClr val="0C114D"/>
              </a:buClr>
              <a:buSzPct val="80000"/>
              <a:buFont typeface="Arial" panose="020B0604020202020204" pitchFamily="34" charset="0"/>
              <a:buBlip>
                <a:blip r:embed="rId3"/>
              </a:buBlip>
              <a:tabLst/>
              <a:defRPr/>
            </a:pPr>
            <a:r>
              <a:rPr kumimoji="0" lang="en-GB" sz="2000" b="0" i="0" u="none" strike="noStrike" kern="1200" cap="none" spc="0" normalizeH="0" baseline="0" noProof="0" dirty="0">
                <a:ln>
                  <a:noFill/>
                </a:ln>
                <a:solidFill>
                  <a:srgbClr val="0C114D"/>
                </a:solidFill>
                <a:effectLst/>
                <a:uLnTx/>
                <a:uFillTx/>
                <a:latin typeface="Ubuntu"/>
                <a:ea typeface="Tahoma"/>
                <a:cs typeface="Tahoma"/>
                <a:sym typeface="Arial"/>
              </a:rPr>
              <a:t>EU cities working on </a:t>
            </a:r>
            <a:r>
              <a:rPr kumimoji="0" lang="en-GB" sz="2000" b="1" i="0" u="none" strike="noStrike" kern="1200" cap="none" spc="0" normalizeH="0" baseline="0" noProof="0" dirty="0">
                <a:ln>
                  <a:noFill/>
                </a:ln>
                <a:solidFill>
                  <a:srgbClr val="0C114D"/>
                </a:solidFill>
                <a:effectLst/>
                <a:uLnTx/>
                <a:uFillTx/>
                <a:latin typeface="Ubuntu"/>
                <a:ea typeface="Tahoma"/>
                <a:cs typeface="Tahoma"/>
                <a:sym typeface="Arial"/>
              </a:rPr>
              <a:t>Sustainable Urban Development (SUD)</a:t>
            </a:r>
            <a:endParaRPr kumimoji="0" lang="en-GB" sz="1200" b="0" i="0" u="none" strike="noStrike" kern="1200" cap="none" spc="0" normalizeH="0" baseline="0" noProof="0" dirty="0">
              <a:ln>
                <a:noFill/>
              </a:ln>
              <a:solidFill>
                <a:srgbClr val="000000"/>
              </a:solidFill>
              <a:effectLst/>
              <a:uLnTx/>
              <a:uFillTx/>
              <a:latin typeface="Tahoma"/>
              <a:ea typeface="+mn-ea"/>
              <a:cs typeface="+mn-cs"/>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r>
              <a:rPr kumimoji="0" lang="en-GB" sz="2800" b="1" i="0" u="none" strike="noStrike" kern="1200" cap="none" spc="0" normalizeH="0" baseline="0" noProof="0" dirty="0">
                <a:ln>
                  <a:noFill/>
                </a:ln>
                <a:solidFill>
                  <a:srgbClr val="1CAF96"/>
                </a:solidFill>
                <a:effectLst/>
                <a:uLnTx/>
                <a:uFillTx/>
                <a:latin typeface="Ubuntu"/>
                <a:ea typeface="Tahoma"/>
                <a:cs typeface="Tahoma"/>
                <a:sym typeface="Arial"/>
              </a:rPr>
              <a:t>Two objectives</a:t>
            </a:r>
          </a:p>
          <a:p>
            <a:pPr marL="742950" marR="0" lvl="1" indent="-285750" algn="l" defTabSz="914400" rtl="0" eaLnBrk="1" fontAlgn="auto" latinLnBrk="0" hangingPunct="1">
              <a:lnSpc>
                <a:spcPct val="150000"/>
              </a:lnSpc>
              <a:spcBef>
                <a:spcPts val="0"/>
              </a:spcBef>
              <a:spcAft>
                <a:spcPts val="600"/>
              </a:spcAft>
              <a:buClr>
                <a:srgbClr val="0C114D"/>
              </a:buClr>
              <a:buSzPct val="80000"/>
              <a:buFont typeface="Arial" panose="020B0604020202020204" pitchFamily="34" charset="0"/>
              <a:buBlip>
                <a:blip r:embed="rId3"/>
              </a:buBlip>
              <a:tabLst/>
              <a:defRPr/>
            </a:pPr>
            <a:r>
              <a:rPr kumimoji="0" lang="en-US" sz="2000" b="1" i="0" u="none" strike="noStrike" kern="1200" cap="none" spc="0" normalizeH="0" baseline="0" noProof="0" dirty="0">
                <a:ln>
                  <a:noFill/>
                </a:ln>
                <a:solidFill>
                  <a:srgbClr val="0C114D"/>
                </a:solidFill>
                <a:effectLst/>
                <a:uLnTx/>
                <a:uFillTx/>
                <a:latin typeface="Ubuntu"/>
                <a:ea typeface="Tahoma"/>
                <a:cs typeface="Tahoma"/>
                <a:sym typeface="Arial"/>
              </a:rPr>
              <a:t>Build cities’ capacities </a:t>
            </a:r>
            <a:r>
              <a:rPr kumimoji="0" lang="en-US" sz="2000" b="0" i="0" u="none" strike="noStrike" kern="1200" cap="none" spc="0" normalizeH="0" baseline="0" noProof="0" dirty="0">
                <a:ln>
                  <a:noFill/>
                </a:ln>
                <a:solidFill>
                  <a:srgbClr val="0C114D"/>
                </a:solidFill>
                <a:effectLst/>
                <a:uLnTx/>
                <a:uFillTx/>
                <a:latin typeface="Ubuntu"/>
                <a:ea typeface="Tahoma"/>
                <a:cs typeface="Tahoma"/>
                <a:sym typeface="Arial"/>
              </a:rPr>
              <a:t>in </a:t>
            </a:r>
            <a:r>
              <a:rPr kumimoji="0" lang="en-GB" sz="2000" b="0" i="0" u="none" strike="noStrike" kern="1200" cap="none" spc="0" normalizeH="0" baseline="0" noProof="0" dirty="0">
                <a:ln>
                  <a:noFill/>
                </a:ln>
                <a:solidFill>
                  <a:srgbClr val="0C114D"/>
                </a:solidFill>
                <a:effectLst/>
                <a:uLnTx/>
                <a:uFillTx/>
                <a:latin typeface="Ubuntu"/>
                <a:ea typeface="Tahoma"/>
                <a:cs typeface="Tahoma"/>
                <a:sym typeface="Arial"/>
              </a:rPr>
              <a:t>integrated, participative approaches</a:t>
            </a:r>
            <a:endParaRPr kumimoji="0" lang="en-US" sz="2000" b="0" i="0" u="none" strike="noStrike" kern="1200" cap="none" spc="0" normalizeH="0" baseline="0" noProof="0" dirty="0">
              <a:ln>
                <a:noFill/>
              </a:ln>
              <a:solidFill>
                <a:srgbClr val="0C114D"/>
              </a:solidFill>
              <a:effectLst/>
              <a:uLnTx/>
              <a:uFillTx/>
              <a:latin typeface="Ubuntu"/>
              <a:ea typeface="Tahoma"/>
              <a:cs typeface="Tahoma"/>
              <a:sym typeface="Arial"/>
            </a:endParaRPr>
          </a:p>
          <a:p>
            <a:pPr marL="742950" marR="0" lvl="1" indent="-285750" algn="l" defTabSz="914400" rtl="0" eaLnBrk="1" fontAlgn="auto" latinLnBrk="0" hangingPunct="1">
              <a:lnSpc>
                <a:spcPct val="150000"/>
              </a:lnSpc>
              <a:spcBef>
                <a:spcPts val="0"/>
              </a:spcBef>
              <a:spcAft>
                <a:spcPts val="1800"/>
              </a:spcAft>
              <a:buClr>
                <a:srgbClr val="0C114D"/>
              </a:buClr>
              <a:buSzPct val="80000"/>
              <a:buFont typeface="Arial" panose="020B0604020202020204" pitchFamily="34" charset="0"/>
              <a:buBlip>
                <a:blip r:embed="rId3"/>
              </a:buBlip>
              <a:tabLst/>
              <a:defRPr/>
            </a:pPr>
            <a:r>
              <a:rPr kumimoji="0" lang="en-GB" sz="2000" b="1" i="0" u="none" strike="noStrike" kern="1200" cap="none" spc="0" normalizeH="0" baseline="0" noProof="0" dirty="0">
                <a:ln>
                  <a:noFill/>
                </a:ln>
                <a:solidFill>
                  <a:srgbClr val="0C114D"/>
                </a:solidFill>
                <a:effectLst/>
                <a:uLnTx/>
                <a:uFillTx/>
                <a:latin typeface="Ubuntu"/>
                <a:ea typeface="Tahoma"/>
                <a:cs typeface="Tahoma"/>
                <a:sym typeface="Arial"/>
              </a:rPr>
              <a:t>Improve design &amp; implementation </a:t>
            </a:r>
            <a:r>
              <a:rPr kumimoji="0" lang="en-GB" sz="2000" b="0" i="0" u="none" strike="noStrike" kern="1200" cap="none" spc="0" normalizeH="0" baseline="0" noProof="0" dirty="0">
                <a:ln>
                  <a:noFill/>
                </a:ln>
                <a:solidFill>
                  <a:srgbClr val="0C114D"/>
                </a:solidFill>
                <a:effectLst/>
                <a:uLnTx/>
                <a:uFillTx/>
                <a:latin typeface="Ubuntu"/>
                <a:ea typeface="Tahoma"/>
                <a:cs typeface="Tahoma"/>
                <a:sym typeface="Arial"/>
              </a:rPr>
              <a:t>of SUD policies &amp; practices</a:t>
            </a:r>
          </a:p>
          <a:p>
            <a:pPr marL="457200" marR="0" lvl="1" indent="0" algn="l" defTabSz="914400" rtl="0" eaLnBrk="1" fontAlgn="auto" latinLnBrk="0" hangingPunct="1">
              <a:lnSpc>
                <a:spcPct val="90000"/>
              </a:lnSpc>
              <a:spcBef>
                <a:spcPts val="0"/>
              </a:spcBef>
              <a:spcAft>
                <a:spcPts val="1800"/>
              </a:spcAft>
              <a:buClr>
                <a:srgbClr val="0C114D"/>
              </a:buClr>
              <a:buSzPct val="80000"/>
              <a:buFont typeface="Arial" panose="020B0604020202020204" pitchFamily="34" charset="0"/>
              <a:buNone/>
              <a:tabLst/>
              <a:defRPr/>
            </a:pPr>
            <a:r>
              <a:rPr kumimoji="0" lang="en-GB" sz="2800" b="1" i="0" u="none" strike="noStrike" kern="1200" cap="none" spc="0" normalizeH="0" baseline="0" noProof="0" dirty="0">
                <a:ln>
                  <a:noFill/>
                </a:ln>
                <a:solidFill>
                  <a:srgbClr val="1CAF96"/>
                </a:solidFill>
                <a:effectLst/>
                <a:uLnTx/>
                <a:uFillTx/>
                <a:latin typeface="Ubuntu"/>
                <a:ea typeface="Tahoma"/>
                <a:cs typeface="Tahoma"/>
                <a:sym typeface="Arial"/>
              </a:rPr>
              <a:t>Three activities</a:t>
            </a:r>
            <a:endParaRPr kumimoji="0" lang="en-GB" sz="1600" b="0" i="0" u="none" strike="noStrike" kern="1200" cap="none" spc="0" normalizeH="0" baseline="0" noProof="0" dirty="0">
              <a:ln>
                <a:noFill/>
              </a:ln>
              <a:solidFill>
                <a:srgbClr val="000000"/>
              </a:solidFill>
              <a:effectLst/>
              <a:uLnTx/>
              <a:uFillTx/>
              <a:latin typeface="Ubuntu" panose="020B0504030602030204" pitchFamily="34" charset="0"/>
              <a:ea typeface="Tahoma" panose="020B0604030504040204" pitchFamily="34" charset="0"/>
              <a:cs typeface="Tahoma" panose="020B0604030504040204" pitchFamily="34" charset="0"/>
            </a:endParaRPr>
          </a:p>
          <a:p>
            <a:pPr marL="742950" lvl="1" indent="-285750" algn="just">
              <a:spcBef>
                <a:spcPts val="0"/>
              </a:spcBef>
              <a:spcAft>
                <a:spcPts val="600"/>
              </a:spcAft>
              <a:buClr>
                <a:srgbClr val="0C114D"/>
              </a:buClr>
              <a:buSzPct val="80000"/>
              <a:buBlip>
                <a:blip r:embed="rId3"/>
              </a:buBlip>
              <a:defRPr/>
            </a:pPr>
            <a:r>
              <a:rPr kumimoji="0" lang="en-GB" sz="2000" b="1" i="0" u="none" strike="noStrike" kern="1200" cap="none" spc="0" normalizeH="0" baseline="0" noProof="0" dirty="0">
                <a:ln>
                  <a:noFill/>
                </a:ln>
                <a:solidFill>
                  <a:srgbClr val="002060"/>
                </a:solidFill>
                <a:effectLst/>
                <a:uLnTx/>
                <a:uFillTx/>
                <a:latin typeface="Ubuntu" panose="020B0504030602030204" pitchFamily="34" charset="0"/>
                <a:ea typeface="Tahoma" panose="020B0604030504040204" pitchFamily="34" charset="0"/>
                <a:cs typeface="Tahoma" panose="020B0604030504040204" pitchFamily="34" charset="0"/>
              </a:rPr>
              <a:t>City-to-City Exchanges</a:t>
            </a:r>
          </a:p>
          <a:p>
            <a:pPr marL="742950" lvl="1" indent="-285750" algn="just">
              <a:spcBef>
                <a:spcPts val="0"/>
              </a:spcBef>
              <a:spcAft>
                <a:spcPts val="600"/>
              </a:spcAft>
              <a:buClr>
                <a:srgbClr val="0C114D"/>
              </a:buClr>
              <a:buSzPct val="80000"/>
              <a:buBlip>
                <a:blip r:embed="rId3"/>
              </a:buBlip>
              <a:defRPr/>
            </a:pPr>
            <a:r>
              <a:rPr lang="en-GB" sz="2000" b="1" dirty="0">
                <a:solidFill>
                  <a:srgbClr val="002060"/>
                </a:solidFill>
                <a:latin typeface="Ubuntu" panose="020B0504030602030204" pitchFamily="34" charset="0"/>
                <a:ea typeface="Tahoma" panose="020B0604030504040204" pitchFamily="34" charset="0"/>
                <a:cs typeface="Tahoma" panose="020B0604030504040204" pitchFamily="34" charset="0"/>
              </a:rPr>
              <a:t>Peer Reviews</a:t>
            </a:r>
          </a:p>
          <a:p>
            <a:pPr marL="742950" lvl="1" indent="-285750" algn="just">
              <a:spcBef>
                <a:spcPts val="0"/>
              </a:spcBef>
              <a:spcAft>
                <a:spcPts val="600"/>
              </a:spcAft>
              <a:buClr>
                <a:srgbClr val="0C114D"/>
              </a:buClr>
              <a:buSzPct val="80000"/>
              <a:buBlip>
                <a:blip r:embed="rId3"/>
              </a:buBlip>
              <a:defRPr/>
            </a:pPr>
            <a:r>
              <a:rPr lang="en-GB" sz="2000" b="1" dirty="0">
                <a:solidFill>
                  <a:srgbClr val="002060"/>
                </a:solidFill>
                <a:latin typeface="Ubuntu" panose="020B0504030602030204" pitchFamily="34" charset="0"/>
                <a:ea typeface="Tahoma" panose="020B0604030504040204" pitchFamily="34" charset="0"/>
                <a:cs typeface="Tahoma" panose="020B0604030504040204" pitchFamily="34" charset="0"/>
              </a:rPr>
              <a:t>Capacity Building Events</a:t>
            </a:r>
            <a:endParaRPr kumimoji="0" lang="en-GB" sz="2000" b="1" i="0" u="none" strike="noStrike" kern="1200" cap="none" spc="0" normalizeH="0" baseline="0" noProof="0" dirty="0">
              <a:ln>
                <a:noFill/>
              </a:ln>
              <a:solidFill>
                <a:srgbClr val="002060"/>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Blip>
                <a:blip r:embed="rId3"/>
              </a:buBlip>
              <a:tabLst/>
              <a:defRPr/>
            </a:pPr>
            <a:endParaRPr kumimoji="0" lang="hr-HR" sz="2000" b="1" i="0" u="none" strike="noStrike" kern="1200" cap="none" spc="0" normalizeH="0" baseline="0" noProof="0" dirty="0">
              <a:ln>
                <a:noFill/>
              </a:ln>
              <a:solidFill>
                <a:srgbClr val="002060"/>
              </a:solidFill>
              <a:effectLst/>
              <a:uLnTx/>
              <a:uFillTx/>
              <a:latin typeface="Ubuntu" panose="020B0504030602030204" pitchFamily="34" charset="0"/>
              <a:ea typeface="Tahoma" panose="020B0604030504040204" pitchFamily="34" charset="0"/>
              <a:cs typeface="Tahoma" panose="020B0604030504040204" pitchFamily="34" charset="0"/>
            </a:endParaRPr>
          </a:p>
          <a:p>
            <a:pPr marL="742950" marR="0" lvl="1" indent="-285750" algn="l" defTabSz="914400" rtl="0" eaLnBrk="1" fontAlgn="auto" latinLnBrk="0" hangingPunct="1">
              <a:lnSpc>
                <a:spcPct val="150000"/>
              </a:lnSpc>
              <a:spcBef>
                <a:spcPts val="0"/>
              </a:spcBef>
              <a:spcAft>
                <a:spcPts val="1800"/>
              </a:spcAft>
              <a:buClr>
                <a:srgbClr val="0C114D"/>
              </a:buClr>
              <a:buSzPct val="80000"/>
              <a:buFont typeface="Arial" panose="020B0604020202020204" pitchFamily="34" charset="0"/>
              <a:buBlip>
                <a:blip r:embed="rId3"/>
              </a:buBlip>
              <a:tabLst/>
              <a:defRPr/>
            </a:pPr>
            <a:endParaRPr kumimoji="0" lang="en-GB" sz="2000" b="0" i="0" u="none" strike="noStrike" kern="1200" cap="none" spc="0" normalizeH="0" baseline="0" noProof="0" dirty="0">
              <a:ln>
                <a:noFill/>
              </a:ln>
              <a:solidFill>
                <a:srgbClr val="0C114D"/>
              </a:solidFill>
              <a:effectLst/>
              <a:uLnTx/>
              <a:uFillTx/>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1800"/>
              </a:spcAft>
              <a:buClr>
                <a:srgbClr val="0C114D"/>
              </a:buClr>
              <a:buSzPct val="80000"/>
              <a:buFont typeface="Arial" panose="020B0604020202020204" pitchFamily="34" charset="0"/>
              <a:buNone/>
              <a:tabLst/>
              <a:defRPr/>
            </a:pPr>
            <a:endParaRPr kumimoji="0" lang="en-GB" sz="2000" b="0" i="0" u="none" strike="noStrike" kern="1200" cap="none" spc="0" normalizeH="0" baseline="0" noProof="0" dirty="0">
              <a:ln>
                <a:noFill/>
              </a:ln>
              <a:solidFill>
                <a:srgbClr val="0C114D"/>
              </a:solidFill>
              <a:effectLst/>
              <a:uLnTx/>
              <a:uFillTx/>
              <a:latin typeface="Ubuntu"/>
              <a:ea typeface="Tahoma"/>
              <a:cs typeface="Tahoma"/>
              <a:sym typeface="Arial"/>
            </a:endParaRPr>
          </a:p>
          <a:p>
            <a:pPr marL="0" marR="0" lvl="0" indent="0" algn="l" defTabSz="914400" rtl="0" eaLnBrk="1" fontAlgn="auto" latinLnBrk="0" hangingPunct="1">
              <a:lnSpc>
                <a:spcPct val="90000"/>
              </a:lnSpc>
              <a:spcBef>
                <a:spcPts val="0"/>
              </a:spcBef>
              <a:spcAft>
                <a:spcPts val="0"/>
              </a:spcAft>
              <a:buClr>
                <a:srgbClr val="0C114D"/>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ED7D31"/>
              </a:solidFill>
              <a:effectLst/>
              <a:uLnTx/>
              <a:uFillTx/>
              <a:latin typeface="Ubuntu" panose="020B0504030602030204" pitchFamily="34" charset="0"/>
              <a:ea typeface="+mn-ea"/>
              <a:cs typeface="+mn-cs"/>
            </a:endParaRPr>
          </a:p>
        </p:txBody>
      </p:sp>
      <p:sp>
        <p:nvSpPr>
          <p:cNvPr id="4" name="Title 1">
            <a:extLst>
              <a:ext uri="{FF2B5EF4-FFF2-40B4-BE49-F238E27FC236}">
                <a16:creationId xmlns:a16="http://schemas.microsoft.com/office/drawing/2014/main" id="{8E6B0CE2-A6F5-C551-2A21-071E30D2D3F7}"/>
              </a:ext>
            </a:extLst>
          </p:cNvPr>
          <p:cNvSpPr txBox="1">
            <a:spLocks/>
          </p:cNvSpPr>
          <p:nvPr/>
        </p:nvSpPr>
        <p:spPr>
          <a:xfrm>
            <a:off x="2238375" y="508001"/>
            <a:ext cx="8429625"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1DA090"/>
                </a:solidFill>
                <a:effectLst/>
                <a:uLnTx/>
                <a:uFillTx/>
                <a:latin typeface="Ubuntu" panose="020B0504030602030204" pitchFamily="34" charset="0"/>
                <a:ea typeface="Tahoma" panose="020B0604030504040204" pitchFamily="34" charset="0"/>
                <a:cs typeface="Tahoma" panose="020B0604030504040204" pitchFamily="34" charset="0"/>
                <a:sym typeface="Arial"/>
              </a:rPr>
              <a:t>EUI Capacity Building in Short </a:t>
            </a:r>
          </a:p>
        </p:txBody>
      </p:sp>
      <p:pic>
        <p:nvPicPr>
          <p:cNvPr id="2" name="Picture 1" descr="A picture containing text, graphics, graphic design, cartoon&#10;&#10;Description automatically generated">
            <a:extLst>
              <a:ext uri="{FF2B5EF4-FFF2-40B4-BE49-F238E27FC236}">
                <a16:creationId xmlns:a16="http://schemas.microsoft.com/office/drawing/2014/main" id="{15C9E7B6-CF10-089E-95B2-3EBA1E86519B}"/>
              </a:ext>
            </a:extLst>
          </p:cNvPr>
          <p:cNvPicPr>
            <a:picLocks noChangeAspect="1"/>
          </p:cNvPicPr>
          <p:nvPr/>
        </p:nvPicPr>
        <p:blipFill>
          <a:blip r:embed="rId4"/>
          <a:stretch>
            <a:fillRect/>
          </a:stretch>
        </p:blipFill>
        <p:spPr>
          <a:xfrm>
            <a:off x="7910691" y="3806916"/>
            <a:ext cx="4281309" cy="3157614"/>
          </a:xfrm>
          <a:prstGeom prst="rect">
            <a:avLst/>
          </a:prstGeom>
        </p:spPr>
      </p:pic>
    </p:spTree>
    <p:extLst>
      <p:ext uri="{BB962C8B-B14F-4D97-AF65-F5344CB8AC3E}">
        <p14:creationId xmlns:p14="http://schemas.microsoft.com/office/powerpoint/2010/main" val="3604533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7D66-17E3-57EB-AF06-F64BA331348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43ABB4-3C05-FAB9-A598-E113070038BE}"/>
              </a:ext>
            </a:extLst>
          </p:cNvPr>
          <p:cNvSpPr/>
          <p:nvPr/>
        </p:nvSpPr>
        <p:spPr>
          <a:xfrm>
            <a:off x="-1" y="0"/>
            <a:ext cx="12192000" cy="6857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
            <a:extLst>
              <a:ext uri="{FF2B5EF4-FFF2-40B4-BE49-F238E27FC236}">
                <a16:creationId xmlns:a16="http://schemas.microsoft.com/office/drawing/2014/main" id="{7D4932A5-DA15-E931-F512-B74A4E11AF2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pic>
        <p:nvPicPr>
          <p:cNvPr id="4098" name="Picture 2" descr="No alt text provided for this image">
            <a:extLst>
              <a:ext uri="{FF2B5EF4-FFF2-40B4-BE49-F238E27FC236}">
                <a16:creationId xmlns:a16="http://schemas.microsoft.com/office/drawing/2014/main" id="{F305C76E-4B82-0B24-DE05-9D57E715E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6"/>
          <a:stretch/>
        </p:blipFill>
        <p:spPr bwMode="auto">
          <a:xfrm>
            <a:off x="10633" y="2637592"/>
            <a:ext cx="5200148" cy="43912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No alt text provided for this image">
            <a:extLst>
              <a:ext uri="{FF2B5EF4-FFF2-40B4-BE49-F238E27FC236}">
                <a16:creationId xmlns:a16="http://schemas.microsoft.com/office/drawing/2014/main" id="{1FA1E930-AB98-75E2-1D67-8465217A17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a:extLst>
              <a:ext uri="{FF2B5EF4-FFF2-40B4-BE49-F238E27FC236}">
                <a16:creationId xmlns:a16="http://schemas.microsoft.com/office/drawing/2014/main" id="{1C5364D0-01DB-0597-012A-2D01D6260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066" y="2637592"/>
            <a:ext cx="6912934" cy="439124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A1EF32EF-8D4A-5EE3-AF4F-D48EE7588416}"/>
              </a:ext>
            </a:extLst>
          </p:cNvPr>
          <p:cNvSpPr txBox="1">
            <a:spLocks/>
          </p:cNvSpPr>
          <p:nvPr/>
        </p:nvSpPr>
        <p:spPr>
          <a:xfrm>
            <a:off x="102066" y="1942874"/>
            <a:ext cx="7191868" cy="2667452"/>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What is an EUI Peer Review?</a:t>
            </a:r>
            <a:endParaRPr kumimoji="0" lang="en-GB" b="0"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a:p>
            <a:pPr marL="285750" marR="0" lvl="0" indent="-285750" algn="just" defTabSz="914400" rtl="0" eaLnBrk="1" fontAlgn="auto" latinLnBrk="0" hangingPunct="1">
              <a:lnSpc>
                <a:spcPct val="90000"/>
              </a:lnSpc>
              <a:spcBef>
                <a:spcPts val="600"/>
              </a:spcBef>
              <a:spcAft>
                <a:spcPts val="1200"/>
              </a:spcAft>
              <a:buClrTx/>
              <a:buSzTx/>
              <a:buFont typeface="Arial" panose="020B0604020202020204" pitchFamily="34" charset="0"/>
              <a:buBlip>
                <a:blip r:embed="rId5"/>
              </a:buBlip>
              <a:tabLst/>
              <a:defRPr/>
            </a:pPr>
            <a:endParaRPr kumimoji="0" lang="en-GB" sz="2000" b="0"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pic>
        <p:nvPicPr>
          <p:cNvPr id="12" name="Picture 11" descr="A group of people standing in a room&#10;&#10;Description automatically generated">
            <a:extLst>
              <a:ext uri="{FF2B5EF4-FFF2-40B4-BE49-F238E27FC236}">
                <a16:creationId xmlns:a16="http://schemas.microsoft.com/office/drawing/2014/main" id="{868CAA84-808E-AD43-BFC7-3D6ACA2EC0B5}"/>
              </a:ext>
            </a:extLst>
          </p:cNvPr>
          <p:cNvPicPr>
            <a:picLocks noChangeAspect="1"/>
          </p:cNvPicPr>
          <p:nvPr/>
        </p:nvPicPr>
        <p:blipFill>
          <a:blip r:embed="rId6"/>
          <a:srcRect l="9166" t="13684" r="-2732" b="38825"/>
          <a:stretch/>
        </p:blipFill>
        <p:spPr>
          <a:xfrm>
            <a:off x="5279066" y="8815"/>
            <a:ext cx="7120823" cy="2532365"/>
          </a:xfrm>
          <a:prstGeom prst="rect">
            <a:avLst/>
          </a:prstGeom>
        </p:spPr>
      </p:pic>
      <p:pic>
        <p:nvPicPr>
          <p:cNvPr id="14" name="Picture 13" descr="A child holding a poster with many sticky notes&#10;&#10;Description automatically generated">
            <a:extLst>
              <a:ext uri="{FF2B5EF4-FFF2-40B4-BE49-F238E27FC236}">
                <a16:creationId xmlns:a16="http://schemas.microsoft.com/office/drawing/2014/main" id="{EBBEBB24-A21C-0F41-935D-8E131045794B}"/>
              </a:ext>
            </a:extLst>
          </p:cNvPr>
          <p:cNvPicPr>
            <a:picLocks noChangeAspect="1"/>
          </p:cNvPicPr>
          <p:nvPr/>
        </p:nvPicPr>
        <p:blipFill>
          <a:blip r:embed="rId7"/>
          <a:srcRect t="18450" b="57303"/>
          <a:stretch/>
        </p:blipFill>
        <p:spPr>
          <a:xfrm>
            <a:off x="68285" y="34642"/>
            <a:ext cx="5142496" cy="1662884"/>
          </a:xfrm>
          <a:prstGeom prst="rect">
            <a:avLst/>
          </a:prstGeom>
        </p:spPr>
      </p:pic>
    </p:spTree>
    <p:extLst>
      <p:ext uri="{BB962C8B-B14F-4D97-AF65-F5344CB8AC3E}">
        <p14:creationId xmlns:p14="http://schemas.microsoft.com/office/powerpoint/2010/main" val="224244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p12">
            <a:extLst>
              <a:ext uri="{FF2B5EF4-FFF2-40B4-BE49-F238E27FC236}">
                <a16:creationId xmlns:a16="http://schemas.microsoft.com/office/drawing/2014/main" id="{42BD8221-C3AF-6DCF-2734-E665C1E03503}"/>
              </a:ext>
            </a:extLst>
          </p:cNvPr>
          <p:cNvSpPr txBox="1"/>
          <p:nvPr/>
        </p:nvSpPr>
        <p:spPr>
          <a:xfrm>
            <a:off x="673637" y="2724807"/>
            <a:ext cx="420624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MC for today’s event</a:t>
            </a:r>
            <a:endParaRPr kumimoji="0" lang="en-GB" sz="20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sp>
        <p:nvSpPr>
          <p:cNvPr id="3" name="Google Shape;124;p12">
            <a:extLst>
              <a:ext uri="{FF2B5EF4-FFF2-40B4-BE49-F238E27FC236}">
                <a16:creationId xmlns:a16="http://schemas.microsoft.com/office/drawing/2014/main" id="{4481167E-AB1F-FB85-6279-5F6AA2039FD7}"/>
              </a:ext>
            </a:extLst>
          </p:cNvPr>
          <p:cNvSpPr txBox="1"/>
          <p:nvPr/>
        </p:nvSpPr>
        <p:spPr>
          <a:xfrm>
            <a:off x="5861996" y="2949757"/>
            <a:ext cx="5231862" cy="113873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chemeClr val="accent2"/>
                </a:solidFill>
                <a:effectLst/>
                <a:uLnTx/>
                <a:uFillTx/>
                <a:latin typeface="Ubuntu" panose="020B0504030602030204" pitchFamily="34" charset="0"/>
                <a:ea typeface="Tahoma"/>
                <a:cs typeface="Tahoma"/>
                <a:sym typeface="Tahoma"/>
              </a:rPr>
              <a:t>Wannes Haemers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Partnership &amp; Communication Officer,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EUI Permanent Secretariat </a:t>
            </a:r>
          </a:p>
        </p:txBody>
      </p:sp>
      <p:pic>
        <p:nvPicPr>
          <p:cNvPr id="6146" name="Picture 2" descr="Wannes">
            <a:extLst>
              <a:ext uri="{FF2B5EF4-FFF2-40B4-BE49-F238E27FC236}">
                <a16:creationId xmlns:a16="http://schemas.microsoft.com/office/drawing/2014/main" id="{28C8B215-9209-2A9B-4712-3B5030C76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84" r="29297" b="30275"/>
          <a:stretch/>
        </p:blipFill>
        <p:spPr bwMode="auto">
          <a:xfrm>
            <a:off x="9260959" y="736366"/>
            <a:ext cx="1722474" cy="1988441"/>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16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724DB2-93E6-2096-3BFC-7399A41BF365}"/>
              </a:ext>
            </a:extLst>
          </p:cNvPr>
          <p:cNvSpPr txBox="1"/>
          <p:nvPr/>
        </p:nvSpPr>
        <p:spPr>
          <a:xfrm>
            <a:off x="853653" y="565937"/>
            <a:ext cx="48021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1200" cap="none" spc="0" normalizeH="0" baseline="0" noProof="0" dirty="0">
                <a:ln>
                  <a:noFill/>
                </a:ln>
                <a:solidFill>
                  <a:srgbClr val="1CAF96"/>
                </a:solidFill>
                <a:effectLst/>
                <a:uLnTx/>
                <a:uFillTx/>
                <a:latin typeface="Ubuntu" panose="020B0504030602030204" pitchFamily="34" charset="0"/>
                <a:ea typeface="Tahoma" panose="020B0604030504040204" pitchFamily="34" charset="0"/>
                <a:cs typeface="Tahoma" panose="020B0604030504040204" pitchFamily="34" charset="0"/>
                <a:sym typeface="Arial"/>
              </a:rPr>
              <a:t>Peer Reviews</a:t>
            </a:r>
            <a:endParaRPr kumimoji="0" lang="en-GB" sz="3200" b="0" i="0" u="none" strike="noStrike" kern="0" cap="none" spc="0" normalizeH="0" baseline="0" noProof="0" dirty="0">
              <a:ln>
                <a:noFill/>
              </a:ln>
              <a:solidFill>
                <a:srgbClr val="1CAF96"/>
              </a:solidFill>
              <a:effectLst/>
              <a:uLnTx/>
              <a:uFillTx/>
              <a:latin typeface="Arial"/>
              <a:cs typeface="Arial"/>
              <a:sym typeface="Arial"/>
            </a:endParaRPr>
          </a:p>
        </p:txBody>
      </p:sp>
      <p:sp>
        <p:nvSpPr>
          <p:cNvPr id="8" name="Content Placeholder 3">
            <a:extLst>
              <a:ext uri="{FF2B5EF4-FFF2-40B4-BE49-F238E27FC236}">
                <a16:creationId xmlns:a16="http://schemas.microsoft.com/office/drawing/2014/main" id="{A94B5147-F80C-8325-6926-D3F672630CAB}"/>
              </a:ext>
            </a:extLst>
          </p:cNvPr>
          <p:cNvSpPr txBox="1">
            <a:spLocks/>
          </p:cNvSpPr>
          <p:nvPr/>
        </p:nvSpPr>
        <p:spPr>
          <a:xfrm>
            <a:off x="853653" y="1380202"/>
            <a:ext cx="8523435" cy="1820525"/>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1200"/>
              </a:spcAft>
              <a:buClrTx/>
              <a:buSzTx/>
              <a:buNone/>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Cities come together for 2-day event to solve challenges related to SUD strategies (those financed through art.11 ERDF)</a:t>
            </a:r>
          </a:p>
        </p:txBody>
      </p:sp>
      <p:sp>
        <p:nvSpPr>
          <p:cNvPr id="6" name="TextBox 5">
            <a:extLst>
              <a:ext uri="{FF2B5EF4-FFF2-40B4-BE49-F238E27FC236}">
                <a16:creationId xmlns:a16="http://schemas.microsoft.com/office/drawing/2014/main" id="{1F6FB13D-9982-9A71-8F07-A8686A69D93B}"/>
              </a:ext>
            </a:extLst>
          </p:cNvPr>
          <p:cNvSpPr txBox="1"/>
          <p:nvPr/>
        </p:nvSpPr>
        <p:spPr>
          <a:xfrm>
            <a:off x="5442471" y="5315067"/>
            <a:ext cx="404308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rPr>
              <a:t>Call open for 2025 peer reviews</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rPr>
              <a:t>Apply by 13 November! </a:t>
            </a:r>
            <a:endParaRPr kumimoji="0" lang="en-GB" sz="2000" b="1"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endParaRPr>
          </a:p>
        </p:txBody>
      </p:sp>
      <p:sp>
        <p:nvSpPr>
          <p:cNvPr id="11" name="Rectangle 1">
            <a:extLst>
              <a:ext uri="{FF2B5EF4-FFF2-40B4-BE49-F238E27FC236}">
                <a16:creationId xmlns:a16="http://schemas.microsoft.com/office/drawing/2014/main" id="{EAFC73C8-0400-7266-EB36-53B078507B5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98A7578C-230F-628B-701A-5EB64D4720F3}"/>
              </a:ext>
            </a:extLst>
          </p:cNvPr>
          <p:cNvSpPr txBox="1"/>
          <p:nvPr/>
        </p:nvSpPr>
        <p:spPr>
          <a:xfrm>
            <a:off x="851570" y="4390546"/>
            <a:ext cx="8244712" cy="2400657"/>
          </a:xfrm>
          <a:prstGeom prst="rect">
            <a:avLst/>
          </a:prstGeom>
          <a:noFill/>
        </p:spPr>
        <p:txBody>
          <a:bodyPr wrap="square">
            <a:spAutoFit/>
          </a:bodyPr>
          <a:lstStyle/>
          <a:p>
            <a:pPr marL="285750" marR="0" lvl="0" indent="-285750" algn="just" defTabSz="914400" rtl="0" eaLnBrk="1" fontAlgn="auto" latinLnBrk="0" hangingPunct="1">
              <a:lnSpc>
                <a:spcPct val="90000"/>
              </a:lnSpc>
              <a:spcBef>
                <a:spcPts val="600"/>
              </a:spcBef>
              <a:spcAft>
                <a:spcPts val="1200"/>
              </a:spcAft>
              <a:buClrTx/>
              <a:buSzTx/>
              <a:buFont typeface="Arial" panose="020B0604020202020204" pitchFamily="34" charset="0"/>
              <a:buBlip>
                <a:blip r:embed="rId3"/>
              </a:buBlip>
              <a:tabLst/>
              <a:defRPr/>
            </a:pPr>
            <a:r>
              <a:rPr kumimoji="0" lang="en-GB" sz="20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Fixed methodology </a:t>
            </a: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and implementation of 4 to 6 months</a:t>
            </a:r>
          </a:p>
          <a:p>
            <a:pPr marL="285750" marR="0" lvl="0" indent="-285750" algn="just" defTabSz="914400" rtl="0" eaLnBrk="1" fontAlgn="auto" latinLnBrk="0" hangingPunct="1">
              <a:lnSpc>
                <a:spcPct val="90000"/>
              </a:lnSpc>
              <a:spcBef>
                <a:spcPts val="600"/>
              </a:spcBef>
              <a:spcAft>
                <a:spcPts val="1200"/>
              </a:spcAft>
              <a:buClrTx/>
              <a:buSzTx/>
              <a:buFont typeface="Arial" panose="020B0604020202020204" pitchFamily="34" charset="0"/>
              <a:buBlip>
                <a:blip r:embed="rId3"/>
              </a:buBlip>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Support from </a:t>
            </a:r>
            <a:r>
              <a:rPr kumimoji="0" lang="en-GB" sz="20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a team of experts </a:t>
            </a: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throughout the process </a:t>
            </a:r>
          </a:p>
          <a:p>
            <a:pPr marL="285750" marR="0" lvl="0" indent="-285750" algn="just" defTabSz="914400" rtl="0" eaLnBrk="1" fontAlgn="auto" latinLnBrk="0" hangingPunct="1">
              <a:lnSpc>
                <a:spcPct val="90000"/>
              </a:lnSpc>
              <a:spcBef>
                <a:spcPts val="600"/>
              </a:spcBef>
              <a:spcAft>
                <a:spcPts val="1200"/>
              </a:spcAft>
              <a:buClrTx/>
              <a:buSzTx/>
              <a:buFont typeface="Arial" panose="020B0604020202020204" pitchFamily="34" charset="0"/>
              <a:buBlip>
                <a:blip r:embed="rId3"/>
              </a:buBlip>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Travel costs for all, staff costs for peer reviewers</a:t>
            </a:r>
          </a:p>
          <a:p>
            <a:pPr marL="285750" marR="0" lvl="0" indent="-285750" algn="just" defTabSz="914400" rtl="0" eaLnBrk="1" fontAlgn="auto" latinLnBrk="0" hangingPunct="1">
              <a:lnSpc>
                <a:spcPct val="90000"/>
              </a:lnSpc>
              <a:spcBef>
                <a:spcPts val="600"/>
              </a:spcBef>
              <a:spcAft>
                <a:spcPts val="1200"/>
              </a:spcAft>
              <a:buClrTx/>
              <a:buSzTx/>
              <a:buFont typeface="Arial"/>
              <a:buBlip>
                <a:blip r:embed="rId3"/>
              </a:buBlip>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4 peer reviews held so far (EL, PT, PL, RO), 2 upcoming (CY, IT)</a:t>
            </a:r>
          </a:p>
          <a:p>
            <a:pPr marL="285750" marR="0" lvl="0" indent="-285750" algn="just" defTabSz="914400" rtl="0" eaLnBrk="1" fontAlgn="auto" latinLnBrk="0" hangingPunct="1">
              <a:lnSpc>
                <a:spcPct val="90000"/>
              </a:lnSpc>
              <a:spcBef>
                <a:spcPts val="600"/>
              </a:spcBef>
              <a:spcAft>
                <a:spcPts val="1200"/>
              </a:spcAft>
              <a:buClrTx/>
              <a:buSzTx/>
              <a:buFont typeface="Arial" panose="020B0604020202020204" pitchFamily="34" charset="0"/>
              <a:buBlip>
                <a:blip r:embed="rId3"/>
              </a:buBlip>
              <a:tabLst/>
              <a:defRPr/>
            </a:pPr>
            <a:endPar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pic>
        <p:nvPicPr>
          <p:cNvPr id="19" name="Picture 18" descr="A group of people sitting around a table&#10;&#10;Description automatically generated">
            <a:extLst>
              <a:ext uri="{FF2B5EF4-FFF2-40B4-BE49-F238E27FC236}">
                <a16:creationId xmlns:a16="http://schemas.microsoft.com/office/drawing/2014/main" id="{1AEF4AFB-E60C-5C7F-F4BD-662F2C600343}"/>
              </a:ext>
            </a:extLst>
          </p:cNvPr>
          <p:cNvPicPr>
            <a:picLocks noChangeAspect="1"/>
          </p:cNvPicPr>
          <p:nvPr/>
        </p:nvPicPr>
        <p:blipFill>
          <a:blip r:embed="rId4"/>
          <a:stretch>
            <a:fillRect/>
          </a:stretch>
        </p:blipFill>
        <p:spPr>
          <a:xfrm>
            <a:off x="8049570" y="1189820"/>
            <a:ext cx="4885777" cy="3788037"/>
          </a:xfrm>
          <a:prstGeom prst="rect">
            <a:avLst/>
          </a:prstGeom>
        </p:spPr>
      </p:pic>
      <p:sp>
        <p:nvSpPr>
          <p:cNvPr id="3" name="TextBox 2">
            <a:extLst>
              <a:ext uri="{FF2B5EF4-FFF2-40B4-BE49-F238E27FC236}">
                <a16:creationId xmlns:a16="http://schemas.microsoft.com/office/drawing/2014/main" id="{EE63C998-BB97-17A9-BE64-FA8E8E43E6AF}"/>
              </a:ext>
            </a:extLst>
          </p:cNvPr>
          <p:cNvSpPr txBox="1"/>
          <p:nvPr/>
        </p:nvSpPr>
        <p:spPr>
          <a:xfrm>
            <a:off x="853653" y="2172410"/>
            <a:ext cx="11605047" cy="400110"/>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1200"/>
              </a:spcAft>
              <a:buClrTx/>
              <a:buSzTx/>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Each PR: usually 3 </a:t>
            </a:r>
            <a:r>
              <a:rPr kumimoji="0" lang="en-GB" sz="20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cities under review </a:t>
            </a: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&amp; 15 </a:t>
            </a:r>
            <a:r>
              <a:rPr kumimoji="0" lang="en-GB" sz="20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sym typeface="Arial"/>
              </a:rPr>
              <a:t>peer reviewers</a:t>
            </a:r>
          </a:p>
        </p:txBody>
      </p:sp>
      <p:sp>
        <p:nvSpPr>
          <p:cNvPr id="12" name="TextBox 11">
            <a:extLst>
              <a:ext uri="{FF2B5EF4-FFF2-40B4-BE49-F238E27FC236}">
                <a16:creationId xmlns:a16="http://schemas.microsoft.com/office/drawing/2014/main" id="{04614409-752C-95D3-F35D-E76F5618F90C}"/>
              </a:ext>
            </a:extLst>
          </p:cNvPr>
          <p:cNvSpPr txBox="1"/>
          <p:nvPr/>
        </p:nvSpPr>
        <p:spPr>
          <a:xfrm>
            <a:off x="1146205" y="2664887"/>
            <a:ext cx="7655442" cy="1477328"/>
          </a:xfrm>
          <a:prstGeom prst="rect">
            <a:avLst/>
          </a:prstGeom>
          <a:noFill/>
        </p:spPr>
        <p:txBody>
          <a:bodyPr wrap="square">
            <a:spAutoFit/>
          </a:bodyPr>
          <a:lstStyle/>
          <a:p>
            <a:pPr>
              <a:buClr>
                <a:srgbClr val="000000"/>
              </a:buClr>
              <a:defRPr/>
            </a:pPr>
            <a:r>
              <a:rPr kumimoji="0" lang="en-GB" b="1"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Cities Under Review: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EU </a:t>
            </a:r>
            <a:r>
              <a:rPr lang="en-GB" kern="0" dirty="0">
                <a:solidFill>
                  <a:srgbClr val="1CAF96"/>
                </a:solidFill>
                <a:latin typeface="Ubuntu" panose="020B0504030602030204" pitchFamily="34" charset="0"/>
                <a:sym typeface="Arial"/>
              </a:rPr>
              <a:t>u</a:t>
            </a:r>
            <a:r>
              <a:rPr kumimoji="0" lang="en-GB" i="0" u="none" strike="noStrike" kern="0" cap="none" spc="0" normalizeH="0" baseline="0" noProof="0" dirty="0" err="1">
                <a:ln>
                  <a:noFill/>
                </a:ln>
                <a:solidFill>
                  <a:srgbClr val="1CAF96"/>
                </a:solidFill>
                <a:effectLst/>
                <a:uLnTx/>
                <a:uFillTx/>
                <a:latin typeface="Ubuntu" panose="020B0504030602030204" pitchFamily="34" charset="0"/>
                <a:ea typeface="+mn-ea"/>
                <a:cs typeface="+mn-cs"/>
                <a:sym typeface="Arial"/>
              </a:rPr>
              <a:t>rban</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 authorities on Article 11 list (</a:t>
            </a:r>
            <a:r>
              <a:rPr lang="en-GB" sz="1800" dirty="0">
                <a:solidFill>
                  <a:srgbClr val="0C114D"/>
                </a:solidFill>
                <a:latin typeface="Ubuntu"/>
                <a:ea typeface="Tahoma"/>
                <a:cs typeface="Tahoma"/>
                <a:hlinkClick r:id="rId5"/>
              </a:rPr>
              <a:t>www.urban-initiative.eu/article-11-cities</a:t>
            </a:r>
            <a:r>
              <a:rPr lang="en-GB" sz="1800" dirty="0">
                <a:solidFill>
                  <a:schemeClr val="accent2"/>
                </a:solidFill>
                <a:latin typeface="Ubuntu"/>
                <a:ea typeface="Tahoma"/>
                <a:cs typeface="Tahoma"/>
              </a:rPr>
              <a:t>)</a:t>
            </a:r>
          </a:p>
          <a:p>
            <a:pPr marL="285750" indent="-285750">
              <a:buClr>
                <a:srgbClr val="000000"/>
              </a:buClr>
              <a:buFont typeface="Arial" panose="020B0604020202020204" pitchFamily="34" charset="0"/>
              <a:buChar char="•"/>
              <a:defRPr/>
            </a:pPr>
            <a:endParaRPr kumimoji="0" lang="en-GB" i="0" u="none" strike="noStrike" kern="0" cap="none" spc="0" normalizeH="0" baseline="0" noProof="0" dirty="0">
              <a:ln>
                <a:noFill/>
              </a:ln>
              <a:solidFill>
                <a:schemeClr val="accent2"/>
              </a:solidFill>
              <a:effectLst/>
              <a:uLnTx/>
              <a:uFillTx/>
              <a:latin typeface="Ubuntu" panose="020B0504030602030204" pitchFamily="34" charset="0"/>
              <a:ea typeface="+mn-ea"/>
              <a:cs typeface="+mn-cs"/>
              <a:sym typeface="Arial"/>
            </a:endParaRPr>
          </a:p>
          <a:p>
            <a:pPr marR="0" lvl="0" defTabSz="914400" rtl="0" eaLnBrk="1" fontAlgn="auto" latinLnBrk="0" hangingPunct="1">
              <a:lnSpc>
                <a:spcPct val="100000"/>
              </a:lnSpc>
              <a:spcBef>
                <a:spcPts val="0"/>
              </a:spcBef>
              <a:spcAft>
                <a:spcPts val="0"/>
              </a:spcAft>
              <a:buClr>
                <a:srgbClr val="000000"/>
              </a:buClr>
              <a:buSzTx/>
              <a:tabLst/>
              <a:defRPr/>
            </a:pPr>
            <a:r>
              <a:rPr lang="en-GB" b="1" kern="0" dirty="0">
                <a:solidFill>
                  <a:srgbClr val="1CAF96"/>
                </a:solidFill>
                <a:latin typeface="Ubuntu" panose="020B0504030602030204" pitchFamily="34" charset="0"/>
                <a:sym typeface="Arial"/>
              </a:rPr>
              <a:t>Peer Reviewers: </a:t>
            </a:r>
            <a:r>
              <a:rPr kumimoji="0" lang="en-GB" b="1"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Any EU urban authority interested in integrated, place-based approaches to SUD</a:t>
            </a:r>
          </a:p>
        </p:txBody>
      </p:sp>
    </p:spTree>
    <p:extLst>
      <p:ext uri="{BB962C8B-B14F-4D97-AF65-F5344CB8AC3E}">
        <p14:creationId xmlns:p14="http://schemas.microsoft.com/office/powerpoint/2010/main" val="292901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2D5E41E-73B7-D834-1E2D-AC05BDE8A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85" y="670234"/>
            <a:ext cx="14224000" cy="7090575"/>
          </a:xfrm>
          <a:prstGeom prst="rect">
            <a:avLst/>
          </a:prstGeom>
        </p:spPr>
      </p:pic>
      <p:sp>
        <p:nvSpPr>
          <p:cNvPr id="2" name="Title 1">
            <a:extLst>
              <a:ext uri="{FF2B5EF4-FFF2-40B4-BE49-F238E27FC236}">
                <a16:creationId xmlns:a16="http://schemas.microsoft.com/office/drawing/2014/main" id="{03AF6374-49F1-F70D-C69B-476CE4E3B747}"/>
              </a:ext>
            </a:extLst>
          </p:cNvPr>
          <p:cNvSpPr>
            <a:spLocks noGrp="1"/>
          </p:cNvSpPr>
          <p:nvPr>
            <p:ph type="title" idx="4294967295"/>
          </p:nvPr>
        </p:nvSpPr>
        <p:spPr>
          <a:xfrm>
            <a:off x="719846" y="306760"/>
            <a:ext cx="10515600" cy="955675"/>
          </a:xfrm>
        </p:spPr>
        <p:txBody>
          <a:bodyPr>
            <a:normAutofit/>
          </a:bodyPr>
          <a:lstStyle/>
          <a:p>
            <a:pPr>
              <a:spcBef>
                <a:spcPts val="2400"/>
              </a:spcBef>
            </a:pPr>
            <a:r>
              <a:rPr lang="en-GB" sz="3200" b="1" dirty="0">
                <a:solidFill>
                  <a:srgbClr val="489185"/>
                </a:solidFill>
                <a:latin typeface="Ubuntu" panose="020B0504030602030204" pitchFamily="34" charset="0"/>
              </a:rPr>
              <a:t>What happens in an EUI Peer Review? </a:t>
            </a:r>
          </a:p>
        </p:txBody>
      </p:sp>
      <p:sp>
        <p:nvSpPr>
          <p:cNvPr id="5" name="TextBox 4">
            <a:extLst>
              <a:ext uri="{FF2B5EF4-FFF2-40B4-BE49-F238E27FC236}">
                <a16:creationId xmlns:a16="http://schemas.microsoft.com/office/drawing/2014/main" id="{41426314-6EE4-5BE6-9B6A-8C3199F51D57}"/>
              </a:ext>
            </a:extLst>
          </p:cNvPr>
          <p:cNvSpPr txBox="1"/>
          <p:nvPr/>
        </p:nvSpPr>
        <p:spPr>
          <a:xfrm>
            <a:off x="838200" y="1148926"/>
            <a:ext cx="9017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Ubuntu" panose="020B0504030602030204" pitchFamily="34" charset="0"/>
                <a:ea typeface="+mn-ea"/>
                <a:cs typeface="+mn-cs"/>
              </a:rPr>
              <a:t>An activity</a:t>
            </a:r>
            <a:r>
              <a:rPr lang="en-GB" sz="2400" b="1" dirty="0">
                <a:solidFill>
                  <a:srgbClr val="002060"/>
                </a:solidFill>
                <a:latin typeface="Ubuntu" panose="020B0504030602030204" pitchFamily="34" charset="0"/>
              </a:rPr>
              <a:t> in five steps</a:t>
            </a:r>
            <a:endPar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3356E00-4C44-5625-5448-7F230A97299B}"/>
              </a:ext>
            </a:extLst>
          </p:cNvPr>
          <p:cNvSpPr txBox="1"/>
          <p:nvPr/>
        </p:nvSpPr>
        <p:spPr>
          <a:xfrm>
            <a:off x="1085851" y="2014647"/>
            <a:ext cx="13036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Confirming the scope</a:t>
            </a:r>
          </a:p>
        </p:txBody>
      </p:sp>
      <p:sp>
        <p:nvSpPr>
          <p:cNvPr id="28" name="TextBox 27">
            <a:extLst>
              <a:ext uri="{FF2B5EF4-FFF2-40B4-BE49-F238E27FC236}">
                <a16:creationId xmlns:a16="http://schemas.microsoft.com/office/drawing/2014/main" id="{DC447BCA-524E-E441-FA07-DCF429562A38}"/>
              </a:ext>
            </a:extLst>
          </p:cNvPr>
          <p:cNvSpPr txBox="1"/>
          <p:nvPr/>
        </p:nvSpPr>
        <p:spPr>
          <a:xfrm>
            <a:off x="2489229" y="2106980"/>
            <a:ext cx="13924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Matchmaking</a:t>
            </a:r>
          </a:p>
        </p:txBody>
      </p:sp>
      <p:sp>
        <p:nvSpPr>
          <p:cNvPr id="29" name="TextBox 28">
            <a:extLst>
              <a:ext uri="{FF2B5EF4-FFF2-40B4-BE49-F238E27FC236}">
                <a16:creationId xmlns:a16="http://schemas.microsoft.com/office/drawing/2014/main" id="{C581D75B-0A2C-6279-8E12-3F1C717932E6}"/>
              </a:ext>
            </a:extLst>
          </p:cNvPr>
          <p:cNvSpPr txBox="1"/>
          <p:nvPr/>
        </p:nvSpPr>
        <p:spPr>
          <a:xfrm>
            <a:off x="3892609" y="2014647"/>
            <a:ext cx="1392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Content preparation</a:t>
            </a:r>
          </a:p>
        </p:txBody>
      </p:sp>
      <p:sp>
        <p:nvSpPr>
          <p:cNvPr id="30" name="TextBox 29">
            <a:extLst>
              <a:ext uri="{FF2B5EF4-FFF2-40B4-BE49-F238E27FC236}">
                <a16:creationId xmlns:a16="http://schemas.microsoft.com/office/drawing/2014/main" id="{0B87EB00-E2A5-B433-57CE-867B44B52952}"/>
              </a:ext>
            </a:extLst>
          </p:cNvPr>
          <p:cNvSpPr txBox="1"/>
          <p:nvPr/>
        </p:nvSpPr>
        <p:spPr>
          <a:xfrm>
            <a:off x="6442611" y="2014647"/>
            <a:ext cx="13046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Peer review event</a:t>
            </a:r>
          </a:p>
        </p:txBody>
      </p:sp>
      <p:sp>
        <p:nvSpPr>
          <p:cNvPr id="31" name="TextBox 30">
            <a:extLst>
              <a:ext uri="{FF2B5EF4-FFF2-40B4-BE49-F238E27FC236}">
                <a16:creationId xmlns:a16="http://schemas.microsoft.com/office/drawing/2014/main" id="{EBE61065-DC69-E96C-B3A6-02B92AA60D45}"/>
              </a:ext>
            </a:extLst>
          </p:cNvPr>
          <p:cNvSpPr txBox="1"/>
          <p:nvPr/>
        </p:nvSpPr>
        <p:spPr>
          <a:xfrm>
            <a:off x="9042992" y="2014647"/>
            <a:ext cx="14174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Follow-up activities</a:t>
            </a:r>
          </a:p>
        </p:txBody>
      </p:sp>
      <p:sp>
        <p:nvSpPr>
          <p:cNvPr id="32" name="TextBox 31">
            <a:extLst>
              <a:ext uri="{FF2B5EF4-FFF2-40B4-BE49-F238E27FC236}">
                <a16:creationId xmlns:a16="http://schemas.microsoft.com/office/drawing/2014/main" id="{8C893F15-1DC1-12BB-4D48-DFFD199AAAEF}"/>
              </a:ext>
            </a:extLst>
          </p:cNvPr>
          <p:cNvSpPr txBox="1"/>
          <p:nvPr/>
        </p:nvSpPr>
        <p:spPr>
          <a:xfrm>
            <a:off x="1138545" y="2502556"/>
            <a:ext cx="1303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2 weeks</a:t>
            </a:r>
          </a:p>
        </p:txBody>
      </p:sp>
      <p:sp>
        <p:nvSpPr>
          <p:cNvPr id="33" name="TextBox 32">
            <a:extLst>
              <a:ext uri="{FF2B5EF4-FFF2-40B4-BE49-F238E27FC236}">
                <a16:creationId xmlns:a16="http://schemas.microsoft.com/office/drawing/2014/main" id="{3419BD6D-38C9-BC1B-8272-7EA8E3A8EB86}"/>
              </a:ext>
            </a:extLst>
          </p:cNvPr>
          <p:cNvSpPr txBox="1"/>
          <p:nvPr/>
        </p:nvSpPr>
        <p:spPr>
          <a:xfrm>
            <a:off x="2489229" y="2502556"/>
            <a:ext cx="1303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4 weeks</a:t>
            </a:r>
          </a:p>
        </p:txBody>
      </p:sp>
      <p:sp>
        <p:nvSpPr>
          <p:cNvPr id="34" name="TextBox 33">
            <a:extLst>
              <a:ext uri="{FF2B5EF4-FFF2-40B4-BE49-F238E27FC236}">
                <a16:creationId xmlns:a16="http://schemas.microsoft.com/office/drawing/2014/main" id="{19485F26-D9D4-AC47-4BCD-FD3FA0916ABD}"/>
              </a:ext>
            </a:extLst>
          </p:cNvPr>
          <p:cNvSpPr txBox="1"/>
          <p:nvPr/>
        </p:nvSpPr>
        <p:spPr>
          <a:xfrm>
            <a:off x="3953968" y="2502556"/>
            <a:ext cx="133112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8 weeks</a:t>
            </a:r>
          </a:p>
        </p:txBody>
      </p:sp>
      <p:sp>
        <p:nvSpPr>
          <p:cNvPr id="35" name="TextBox 34">
            <a:extLst>
              <a:ext uri="{FF2B5EF4-FFF2-40B4-BE49-F238E27FC236}">
                <a16:creationId xmlns:a16="http://schemas.microsoft.com/office/drawing/2014/main" id="{4C3476D5-8D10-7A76-2E98-93E29C966BCC}"/>
              </a:ext>
            </a:extLst>
          </p:cNvPr>
          <p:cNvSpPr txBox="1"/>
          <p:nvPr/>
        </p:nvSpPr>
        <p:spPr>
          <a:xfrm>
            <a:off x="6476360" y="2484626"/>
            <a:ext cx="12191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2 days</a:t>
            </a:r>
          </a:p>
        </p:txBody>
      </p:sp>
      <p:sp>
        <p:nvSpPr>
          <p:cNvPr id="36" name="TextBox 35">
            <a:extLst>
              <a:ext uri="{FF2B5EF4-FFF2-40B4-BE49-F238E27FC236}">
                <a16:creationId xmlns:a16="http://schemas.microsoft.com/office/drawing/2014/main" id="{E4E717F8-2676-F9AF-7EF3-7C337CE26842}"/>
              </a:ext>
            </a:extLst>
          </p:cNvPr>
          <p:cNvSpPr txBox="1"/>
          <p:nvPr/>
        </p:nvSpPr>
        <p:spPr>
          <a:xfrm>
            <a:off x="9129031" y="2484626"/>
            <a:ext cx="12191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Ubuntu" panose="020B0504030602030204" pitchFamily="34" charset="0"/>
                <a:ea typeface="Tahoma" panose="020B0604030504040204" pitchFamily="34" charset="0"/>
                <a:cs typeface="Tahoma" panose="020B0604030504040204" pitchFamily="34" charset="0"/>
              </a:rPr>
              <a:t>6 months</a:t>
            </a:r>
          </a:p>
        </p:txBody>
      </p:sp>
      <p:sp>
        <p:nvSpPr>
          <p:cNvPr id="37" name="TextBox 36">
            <a:extLst>
              <a:ext uri="{FF2B5EF4-FFF2-40B4-BE49-F238E27FC236}">
                <a16:creationId xmlns:a16="http://schemas.microsoft.com/office/drawing/2014/main" id="{38019DED-1449-95AB-2E30-90A01FB49041}"/>
              </a:ext>
            </a:extLst>
          </p:cNvPr>
          <p:cNvSpPr txBox="1"/>
          <p:nvPr/>
        </p:nvSpPr>
        <p:spPr>
          <a:xfrm>
            <a:off x="4242390" y="4482150"/>
            <a:ext cx="11531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Background paper</a:t>
            </a:r>
          </a:p>
        </p:txBody>
      </p:sp>
      <p:sp>
        <p:nvSpPr>
          <p:cNvPr id="38" name="TextBox 37">
            <a:extLst>
              <a:ext uri="{FF2B5EF4-FFF2-40B4-BE49-F238E27FC236}">
                <a16:creationId xmlns:a16="http://schemas.microsoft.com/office/drawing/2014/main" id="{8B80369A-D5F8-13DE-DF0B-B2746571DFEB}"/>
              </a:ext>
            </a:extLst>
          </p:cNvPr>
          <p:cNvSpPr txBox="1"/>
          <p:nvPr/>
        </p:nvSpPr>
        <p:spPr>
          <a:xfrm>
            <a:off x="5145751" y="4482150"/>
            <a:ext cx="11484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Online meetings</a:t>
            </a:r>
          </a:p>
        </p:txBody>
      </p:sp>
      <p:sp>
        <p:nvSpPr>
          <p:cNvPr id="39" name="TextBox 38">
            <a:extLst>
              <a:ext uri="{FF2B5EF4-FFF2-40B4-BE49-F238E27FC236}">
                <a16:creationId xmlns:a16="http://schemas.microsoft.com/office/drawing/2014/main" id="{8CF7A9A7-7E46-6142-E851-2813B42FEB4D}"/>
              </a:ext>
            </a:extLst>
          </p:cNvPr>
          <p:cNvSpPr txBox="1"/>
          <p:nvPr/>
        </p:nvSpPr>
        <p:spPr>
          <a:xfrm>
            <a:off x="745260" y="4482150"/>
            <a:ext cx="1219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Challenges confirmed</a:t>
            </a:r>
          </a:p>
        </p:txBody>
      </p:sp>
      <p:sp>
        <p:nvSpPr>
          <p:cNvPr id="40" name="TextBox 39">
            <a:extLst>
              <a:ext uri="{FF2B5EF4-FFF2-40B4-BE49-F238E27FC236}">
                <a16:creationId xmlns:a16="http://schemas.microsoft.com/office/drawing/2014/main" id="{996DF1BF-FF2B-4091-B6F3-A1EDAED66263}"/>
              </a:ext>
            </a:extLst>
          </p:cNvPr>
          <p:cNvSpPr txBox="1"/>
          <p:nvPr/>
        </p:nvSpPr>
        <p:spPr>
          <a:xfrm>
            <a:off x="1865596" y="4482150"/>
            <a:ext cx="11531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Dates &amp; location</a:t>
            </a:r>
          </a:p>
        </p:txBody>
      </p:sp>
      <p:sp>
        <p:nvSpPr>
          <p:cNvPr id="41" name="TextBox 40">
            <a:extLst>
              <a:ext uri="{FF2B5EF4-FFF2-40B4-BE49-F238E27FC236}">
                <a16:creationId xmlns:a16="http://schemas.microsoft.com/office/drawing/2014/main" id="{1E4FD121-7B01-D672-561F-86D827A7AF54}"/>
              </a:ext>
            </a:extLst>
          </p:cNvPr>
          <p:cNvSpPr txBox="1"/>
          <p:nvPr/>
        </p:nvSpPr>
        <p:spPr>
          <a:xfrm rot="5400000">
            <a:off x="5158874" y="5543702"/>
            <a:ext cx="16419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List of useful cases from peers</a:t>
            </a:r>
          </a:p>
        </p:txBody>
      </p:sp>
      <p:sp>
        <p:nvSpPr>
          <p:cNvPr id="42" name="TextBox 41">
            <a:extLst>
              <a:ext uri="{FF2B5EF4-FFF2-40B4-BE49-F238E27FC236}">
                <a16:creationId xmlns:a16="http://schemas.microsoft.com/office/drawing/2014/main" id="{6E7CE66C-05C9-F060-2AFC-3D89D26FBC55}"/>
              </a:ext>
            </a:extLst>
          </p:cNvPr>
          <p:cNvSpPr txBox="1"/>
          <p:nvPr/>
        </p:nvSpPr>
        <p:spPr>
          <a:xfrm>
            <a:off x="6352541" y="6042292"/>
            <a:ext cx="1447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2-day in-person event</a:t>
            </a:r>
          </a:p>
        </p:txBody>
      </p:sp>
      <p:sp>
        <p:nvSpPr>
          <p:cNvPr id="43" name="TextBox 42">
            <a:extLst>
              <a:ext uri="{FF2B5EF4-FFF2-40B4-BE49-F238E27FC236}">
                <a16:creationId xmlns:a16="http://schemas.microsoft.com/office/drawing/2014/main" id="{6F544A99-CE30-666B-71AC-5AEC9D6C4BC8}"/>
              </a:ext>
            </a:extLst>
          </p:cNvPr>
          <p:cNvSpPr txBox="1"/>
          <p:nvPr/>
        </p:nvSpPr>
        <p:spPr>
          <a:xfrm>
            <a:off x="7845656" y="6042291"/>
            <a:ext cx="1216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Report received</a:t>
            </a:r>
          </a:p>
        </p:txBody>
      </p:sp>
      <p:sp>
        <p:nvSpPr>
          <p:cNvPr id="44" name="TextBox 43">
            <a:extLst>
              <a:ext uri="{FF2B5EF4-FFF2-40B4-BE49-F238E27FC236}">
                <a16:creationId xmlns:a16="http://schemas.microsoft.com/office/drawing/2014/main" id="{C22416A2-382E-C9D4-F763-E926B1C518C4}"/>
              </a:ext>
            </a:extLst>
          </p:cNvPr>
          <p:cNvSpPr txBox="1"/>
          <p:nvPr/>
        </p:nvSpPr>
        <p:spPr>
          <a:xfrm>
            <a:off x="8741098" y="6042291"/>
            <a:ext cx="19916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Support for application to  city-to-city exchange</a:t>
            </a:r>
          </a:p>
        </p:txBody>
      </p:sp>
      <p:sp>
        <p:nvSpPr>
          <p:cNvPr id="45" name="TextBox 44">
            <a:extLst>
              <a:ext uri="{FF2B5EF4-FFF2-40B4-BE49-F238E27FC236}">
                <a16:creationId xmlns:a16="http://schemas.microsoft.com/office/drawing/2014/main" id="{ECEB1215-CE12-CEAC-B086-076E5C2C5B75}"/>
              </a:ext>
            </a:extLst>
          </p:cNvPr>
          <p:cNvSpPr txBox="1"/>
          <p:nvPr/>
        </p:nvSpPr>
        <p:spPr>
          <a:xfrm>
            <a:off x="10536676" y="6042292"/>
            <a:ext cx="10902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Follow-up meeting</a:t>
            </a:r>
          </a:p>
        </p:txBody>
      </p:sp>
      <p:sp>
        <p:nvSpPr>
          <p:cNvPr id="4" name="TextBox 3">
            <a:extLst>
              <a:ext uri="{FF2B5EF4-FFF2-40B4-BE49-F238E27FC236}">
                <a16:creationId xmlns:a16="http://schemas.microsoft.com/office/drawing/2014/main" id="{3BC5C552-F546-3B3D-B49B-E8A304D839BD}"/>
              </a:ext>
            </a:extLst>
          </p:cNvPr>
          <p:cNvSpPr txBox="1"/>
          <p:nvPr/>
        </p:nvSpPr>
        <p:spPr>
          <a:xfrm>
            <a:off x="2786936" y="4482150"/>
            <a:ext cx="15363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1152"/>
                </a:solidFill>
                <a:effectLst/>
                <a:uLnTx/>
                <a:uFillTx/>
                <a:latin typeface="Ubuntu" panose="020B0504030602030204" pitchFamily="34" charset="0"/>
                <a:ea typeface="Tahoma" panose="020B0604030504040204" pitchFamily="34" charset="0"/>
                <a:cs typeface="Tahoma" panose="020B0604030504040204" pitchFamily="34" charset="0"/>
              </a:rPr>
              <a:t>Cities under review &amp; peers grouped</a:t>
            </a:r>
          </a:p>
        </p:txBody>
      </p:sp>
    </p:spTree>
    <p:extLst>
      <p:ext uri="{BB962C8B-B14F-4D97-AF65-F5344CB8AC3E}">
        <p14:creationId xmlns:p14="http://schemas.microsoft.com/office/powerpoint/2010/main" val="130226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90DDF2-72AB-BDE8-DBFD-0E8865E24D09}"/>
              </a:ext>
            </a:extLst>
          </p:cNvPr>
          <p:cNvSpPr/>
          <p:nvPr/>
        </p:nvSpPr>
        <p:spPr>
          <a:xfrm>
            <a:off x="-2046" y="-23753"/>
            <a:ext cx="3211180" cy="6901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C48CA16-F2A3-692B-8ED7-EC5044843469}"/>
              </a:ext>
            </a:extLst>
          </p:cNvPr>
          <p:cNvSpPr txBox="1">
            <a:spLocks/>
          </p:cNvSpPr>
          <p:nvPr/>
        </p:nvSpPr>
        <p:spPr>
          <a:xfrm>
            <a:off x="228456" y="54248"/>
            <a:ext cx="2823285" cy="3327691"/>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Ubuntu" panose="020B0504030602030204" pitchFamily="34" charset="0"/>
              </a:rPr>
              <a:t>Introducing the Peer Review Experts</a:t>
            </a:r>
            <a:endParaRPr lang="en-GB" dirty="0">
              <a:solidFill>
                <a:schemeClr val="bg1"/>
              </a:solidFill>
              <a:latin typeface="Ubuntu" panose="020B0504030602030204" pitchFamily="34" charset="0"/>
            </a:endParaRPr>
          </a:p>
        </p:txBody>
      </p:sp>
      <p:sp>
        <p:nvSpPr>
          <p:cNvPr id="29" name="Rectangle: Rounded Corners 28">
            <a:extLst>
              <a:ext uri="{FF2B5EF4-FFF2-40B4-BE49-F238E27FC236}">
                <a16:creationId xmlns:a16="http://schemas.microsoft.com/office/drawing/2014/main" id="{FB8EF95D-AD7F-C642-990C-6E853BBE208F}"/>
              </a:ext>
            </a:extLst>
          </p:cNvPr>
          <p:cNvSpPr/>
          <p:nvPr/>
        </p:nvSpPr>
        <p:spPr>
          <a:xfrm>
            <a:off x="5791155" y="5544266"/>
            <a:ext cx="2034000" cy="543600"/>
          </a:xfrm>
          <a:prstGeom prst="round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Martina </a:t>
            </a:r>
            <a:r>
              <a:rPr lang="en-GB" sz="1600" b="1" dirty="0" err="1">
                <a:solidFill>
                  <a:schemeClr val="accent2"/>
                </a:solidFill>
                <a:latin typeface="Ubuntu" panose="020B0504030602030204" pitchFamily="34" charset="0"/>
              </a:rPr>
              <a:t>Pertoldi</a:t>
            </a:r>
            <a:endParaRPr lang="en-GB" sz="1600" b="1" dirty="0">
              <a:solidFill>
                <a:schemeClr val="accent2"/>
              </a:solidFill>
              <a:latin typeface="Ubuntu" panose="020B0504030602030204" pitchFamily="34" charset="0"/>
            </a:endParaRPr>
          </a:p>
          <a:p>
            <a:pPr algn="ctr"/>
            <a:r>
              <a:rPr lang="en-GB" sz="1200" dirty="0">
                <a:solidFill>
                  <a:schemeClr val="accent2"/>
                </a:solidFill>
                <a:latin typeface="Ubuntu" panose="020B0504030602030204" pitchFamily="34" charset="0"/>
              </a:rPr>
              <a:t>Peer Review Expert</a:t>
            </a:r>
          </a:p>
        </p:txBody>
      </p:sp>
      <p:sp>
        <p:nvSpPr>
          <p:cNvPr id="22" name="Rectangle: Rounded Corners 21">
            <a:extLst>
              <a:ext uri="{FF2B5EF4-FFF2-40B4-BE49-F238E27FC236}">
                <a16:creationId xmlns:a16="http://schemas.microsoft.com/office/drawing/2014/main" id="{BDF71650-5A7E-B841-5086-337AE8B5986F}"/>
              </a:ext>
            </a:extLst>
          </p:cNvPr>
          <p:cNvSpPr/>
          <p:nvPr/>
        </p:nvSpPr>
        <p:spPr>
          <a:xfrm>
            <a:off x="628161" y="5527364"/>
            <a:ext cx="2034665"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Adele Bucella</a:t>
            </a:r>
          </a:p>
          <a:p>
            <a:pPr algn="ctr"/>
            <a:r>
              <a:rPr lang="en-GB" sz="1200" dirty="0">
                <a:solidFill>
                  <a:schemeClr val="accent2"/>
                </a:solidFill>
                <a:latin typeface="Ubuntu" panose="020B0504030602030204" pitchFamily="34" charset="0"/>
              </a:rPr>
              <a:t>Expert &amp; Coordinator</a:t>
            </a:r>
          </a:p>
        </p:txBody>
      </p:sp>
      <p:pic>
        <p:nvPicPr>
          <p:cNvPr id="5" name="Image 4" descr="Une image contenant personne, verres, plein air, Visage humain&#10;&#10;Description générée automatiquement">
            <a:extLst>
              <a:ext uri="{FF2B5EF4-FFF2-40B4-BE49-F238E27FC236}">
                <a16:creationId xmlns:a16="http://schemas.microsoft.com/office/drawing/2014/main" id="{2F3E5DF3-5605-0BED-E096-F09EBCF3C821}"/>
              </a:ext>
            </a:extLst>
          </p:cNvPr>
          <p:cNvPicPr>
            <a:picLocks noChangeAspect="1"/>
          </p:cNvPicPr>
          <p:nvPr/>
        </p:nvPicPr>
        <p:blipFill>
          <a:blip r:embed="rId2"/>
          <a:stretch>
            <a:fillRect/>
          </a:stretch>
        </p:blipFill>
        <p:spPr>
          <a:xfrm>
            <a:off x="538710" y="3204116"/>
            <a:ext cx="2173857" cy="2245743"/>
          </a:xfrm>
          <a:prstGeom prst="rect">
            <a:avLst/>
          </a:prstGeom>
        </p:spPr>
      </p:pic>
      <p:pic>
        <p:nvPicPr>
          <p:cNvPr id="10" name="Image 9" descr="Une image contenant personne, plein air, Visage humain, arbre&#10;&#10;Description générée automatiquement">
            <a:extLst>
              <a:ext uri="{FF2B5EF4-FFF2-40B4-BE49-F238E27FC236}">
                <a16:creationId xmlns:a16="http://schemas.microsoft.com/office/drawing/2014/main" id="{5F3D23B0-78CD-7234-B4FC-76B8CB4903EC}"/>
              </a:ext>
            </a:extLst>
          </p:cNvPr>
          <p:cNvPicPr>
            <a:picLocks noChangeAspect="1"/>
          </p:cNvPicPr>
          <p:nvPr/>
        </p:nvPicPr>
        <p:blipFill>
          <a:blip r:embed="rId3"/>
          <a:stretch>
            <a:fillRect/>
          </a:stretch>
        </p:blipFill>
        <p:spPr>
          <a:xfrm>
            <a:off x="3458714" y="225605"/>
            <a:ext cx="1656271" cy="1713782"/>
          </a:xfrm>
          <a:prstGeom prst="rect">
            <a:avLst/>
          </a:prstGeom>
        </p:spPr>
      </p:pic>
      <p:pic>
        <p:nvPicPr>
          <p:cNvPr id="12" name="Image 11" descr="Une image contenant personne, bâtiment, Visage humain, plein air&#10;&#10;Description générée automatiquement">
            <a:extLst>
              <a:ext uri="{FF2B5EF4-FFF2-40B4-BE49-F238E27FC236}">
                <a16:creationId xmlns:a16="http://schemas.microsoft.com/office/drawing/2014/main" id="{93B9ABA9-FB3C-39BC-DB90-B9A82B3783FD}"/>
              </a:ext>
            </a:extLst>
          </p:cNvPr>
          <p:cNvPicPr>
            <a:picLocks noChangeAspect="1"/>
          </p:cNvPicPr>
          <p:nvPr/>
        </p:nvPicPr>
        <p:blipFill>
          <a:blip r:embed="rId4"/>
          <a:stretch>
            <a:fillRect/>
          </a:stretch>
        </p:blipFill>
        <p:spPr>
          <a:xfrm>
            <a:off x="7815253" y="5178006"/>
            <a:ext cx="1656272" cy="1613139"/>
          </a:xfrm>
          <a:prstGeom prst="rect">
            <a:avLst/>
          </a:prstGeom>
        </p:spPr>
      </p:pic>
      <p:pic>
        <p:nvPicPr>
          <p:cNvPr id="13" name="Image 12" descr="Une image contenant plein air, personne, habits, Visage humain&#10;&#10;Description générée automatiquement">
            <a:extLst>
              <a:ext uri="{FF2B5EF4-FFF2-40B4-BE49-F238E27FC236}">
                <a16:creationId xmlns:a16="http://schemas.microsoft.com/office/drawing/2014/main" id="{199203AC-6A6C-A19F-D13C-0BCC0C936D29}"/>
              </a:ext>
            </a:extLst>
          </p:cNvPr>
          <p:cNvPicPr>
            <a:picLocks noChangeAspect="1"/>
          </p:cNvPicPr>
          <p:nvPr/>
        </p:nvPicPr>
        <p:blipFill>
          <a:blip r:embed="rId5"/>
          <a:stretch>
            <a:fillRect/>
          </a:stretch>
        </p:blipFill>
        <p:spPr>
          <a:xfrm>
            <a:off x="5563597" y="223008"/>
            <a:ext cx="1785668" cy="1713781"/>
          </a:xfrm>
          <a:prstGeom prst="rect">
            <a:avLst/>
          </a:prstGeom>
        </p:spPr>
      </p:pic>
      <p:pic>
        <p:nvPicPr>
          <p:cNvPr id="14" name="Image 13" descr="Une image contenant habits, personne, Visage humain, plein air&#10;&#10;Description générée automatiquement">
            <a:extLst>
              <a:ext uri="{FF2B5EF4-FFF2-40B4-BE49-F238E27FC236}">
                <a16:creationId xmlns:a16="http://schemas.microsoft.com/office/drawing/2014/main" id="{9A0057E7-E211-F45F-A9B4-FA35C4558B57}"/>
              </a:ext>
            </a:extLst>
          </p:cNvPr>
          <p:cNvPicPr>
            <a:picLocks noChangeAspect="1"/>
          </p:cNvPicPr>
          <p:nvPr/>
        </p:nvPicPr>
        <p:blipFill>
          <a:blip r:embed="rId6"/>
          <a:stretch>
            <a:fillRect/>
          </a:stretch>
        </p:blipFill>
        <p:spPr>
          <a:xfrm>
            <a:off x="7077615" y="2093463"/>
            <a:ext cx="1641894" cy="1613140"/>
          </a:xfrm>
          <a:prstGeom prst="rect">
            <a:avLst/>
          </a:prstGeom>
        </p:spPr>
      </p:pic>
      <p:pic>
        <p:nvPicPr>
          <p:cNvPr id="15" name="Image 14">
            <a:extLst>
              <a:ext uri="{FF2B5EF4-FFF2-40B4-BE49-F238E27FC236}">
                <a16:creationId xmlns:a16="http://schemas.microsoft.com/office/drawing/2014/main" id="{F3763019-854E-18B3-E97F-7C0865D2F7CE}"/>
              </a:ext>
            </a:extLst>
          </p:cNvPr>
          <p:cNvPicPr>
            <a:picLocks noChangeAspect="1"/>
          </p:cNvPicPr>
          <p:nvPr/>
        </p:nvPicPr>
        <p:blipFill>
          <a:blip r:embed="rId7"/>
          <a:stretch>
            <a:fillRect/>
          </a:stretch>
        </p:blipFill>
        <p:spPr>
          <a:xfrm>
            <a:off x="5979942" y="3824336"/>
            <a:ext cx="1656273" cy="1713782"/>
          </a:xfrm>
          <a:prstGeom prst="rect">
            <a:avLst/>
          </a:prstGeom>
        </p:spPr>
      </p:pic>
      <p:pic>
        <p:nvPicPr>
          <p:cNvPr id="16" name="Image 15" descr="Une image contenant personne, Visage humain, plein air, habits&#10;&#10;Description générée automatiquement">
            <a:extLst>
              <a:ext uri="{FF2B5EF4-FFF2-40B4-BE49-F238E27FC236}">
                <a16:creationId xmlns:a16="http://schemas.microsoft.com/office/drawing/2014/main" id="{8D2005ED-F58C-5737-BD1B-CDA3AD29B2F4}"/>
              </a:ext>
            </a:extLst>
          </p:cNvPr>
          <p:cNvPicPr>
            <a:picLocks noChangeAspect="1"/>
          </p:cNvPicPr>
          <p:nvPr/>
        </p:nvPicPr>
        <p:blipFill>
          <a:blip r:embed="rId8"/>
          <a:stretch>
            <a:fillRect/>
          </a:stretch>
        </p:blipFill>
        <p:spPr>
          <a:xfrm>
            <a:off x="8902340" y="3371650"/>
            <a:ext cx="1814423" cy="1728159"/>
          </a:xfrm>
          <a:prstGeom prst="rect">
            <a:avLst/>
          </a:prstGeom>
        </p:spPr>
      </p:pic>
      <p:sp>
        <p:nvSpPr>
          <p:cNvPr id="31" name="Rectangle: Rounded Corners 30">
            <a:extLst>
              <a:ext uri="{FF2B5EF4-FFF2-40B4-BE49-F238E27FC236}">
                <a16:creationId xmlns:a16="http://schemas.microsoft.com/office/drawing/2014/main" id="{27B8B68B-0D3D-E31A-B6FD-4D8F1E4B7A5F}"/>
              </a:ext>
            </a:extLst>
          </p:cNvPr>
          <p:cNvSpPr/>
          <p:nvPr/>
        </p:nvSpPr>
        <p:spPr>
          <a:xfrm>
            <a:off x="6873911" y="339663"/>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err="1">
                <a:solidFill>
                  <a:schemeClr val="accent2"/>
                </a:solidFill>
                <a:latin typeface="Ubuntu" panose="020B0504030602030204" pitchFamily="34" charset="0"/>
              </a:rPr>
              <a:t>Levente</a:t>
            </a:r>
            <a:r>
              <a:rPr lang="en-GB" sz="1600" b="1" dirty="0">
                <a:solidFill>
                  <a:schemeClr val="accent2"/>
                </a:solidFill>
                <a:latin typeface="Ubuntu" panose="020B0504030602030204" pitchFamily="34" charset="0"/>
              </a:rPr>
              <a:t> </a:t>
            </a:r>
            <a:r>
              <a:rPr lang="en-GB" sz="1600" b="1" dirty="0" err="1">
                <a:solidFill>
                  <a:schemeClr val="accent2"/>
                </a:solidFill>
                <a:latin typeface="Ubuntu" panose="020B0504030602030204" pitchFamily="34" charset="0"/>
              </a:rPr>
              <a:t>Polyak</a:t>
            </a:r>
            <a:endParaRPr lang="en-GB" sz="1600" b="1" dirty="0">
              <a:solidFill>
                <a:schemeClr val="accent2"/>
              </a:solidFill>
              <a:latin typeface="Ubuntu" panose="020B0504030602030204" pitchFamily="34" charset="0"/>
            </a:endParaRPr>
          </a:p>
          <a:p>
            <a:pPr algn="ctr"/>
            <a:r>
              <a:rPr lang="en-GB" sz="1200" dirty="0">
                <a:solidFill>
                  <a:schemeClr val="accent2"/>
                </a:solidFill>
                <a:latin typeface="Ubuntu" panose="020B0504030602030204" pitchFamily="34" charset="0"/>
              </a:rPr>
              <a:t>Peer Review Expert</a:t>
            </a:r>
          </a:p>
        </p:txBody>
      </p:sp>
      <p:pic>
        <p:nvPicPr>
          <p:cNvPr id="11" name="Image 10" descr="Une image contenant personne, Visage humain, plein air, sourire&#10;&#10;Description générée automatiquement">
            <a:extLst>
              <a:ext uri="{FF2B5EF4-FFF2-40B4-BE49-F238E27FC236}">
                <a16:creationId xmlns:a16="http://schemas.microsoft.com/office/drawing/2014/main" id="{630AC35A-F610-730B-C452-AAEAFD19E875}"/>
              </a:ext>
            </a:extLst>
          </p:cNvPr>
          <p:cNvPicPr>
            <a:picLocks noChangeAspect="1"/>
          </p:cNvPicPr>
          <p:nvPr/>
        </p:nvPicPr>
        <p:blipFill>
          <a:blip r:embed="rId9"/>
          <a:stretch>
            <a:fillRect/>
          </a:stretch>
        </p:blipFill>
        <p:spPr>
          <a:xfrm>
            <a:off x="5108914" y="2092266"/>
            <a:ext cx="1641895" cy="1613139"/>
          </a:xfrm>
          <a:prstGeom prst="rect">
            <a:avLst/>
          </a:prstGeom>
        </p:spPr>
      </p:pic>
      <p:sp>
        <p:nvSpPr>
          <p:cNvPr id="25" name="Rectangle: Rounded Corners 24">
            <a:extLst>
              <a:ext uri="{FF2B5EF4-FFF2-40B4-BE49-F238E27FC236}">
                <a16:creationId xmlns:a16="http://schemas.microsoft.com/office/drawing/2014/main" id="{6AFD5F2E-393C-27E3-BDB1-387C4079DB5D}"/>
              </a:ext>
            </a:extLst>
          </p:cNvPr>
          <p:cNvSpPr/>
          <p:nvPr/>
        </p:nvSpPr>
        <p:spPr>
          <a:xfrm>
            <a:off x="3762757" y="3286910"/>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Eleni </a:t>
            </a:r>
            <a:r>
              <a:rPr lang="en-GB" sz="1600" b="1" dirty="0" err="1">
                <a:solidFill>
                  <a:schemeClr val="accent2"/>
                </a:solidFill>
                <a:latin typeface="Ubuntu" panose="020B0504030602030204" pitchFamily="34" charset="0"/>
              </a:rPr>
              <a:t>Feleki</a:t>
            </a:r>
            <a:endParaRPr lang="en-GB" sz="1600" b="1" dirty="0">
              <a:solidFill>
                <a:schemeClr val="accent2"/>
              </a:solidFill>
              <a:latin typeface="Ubuntu" panose="020B0504030602030204" pitchFamily="34" charset="0"/>
            </a:endParaRPr>
          </a:p>
          <a:p>
            <a:pPr algn="ctr"/>
            <a:r>
              <a:rPr lang="en-GB" sz="1200" dirty="0">
                <a:solidFill>
                  <a:schemeClr val="accent2"/>
                </a:solidFill>
                <a:latin typeface="Ubuntu" panose="020B0504030602030204" pitchFamily="34" charset="0"/>
              </a:rPr>
              <a:t>Peer Review Expert</a:t>
            </a:r>
          </a:p>
        </p:txBody>
      </p:sp>
      <p:sp>
        <p:nvSpPr>
          <p:cNvPr id="23" name="Rectangle: Rounded Corners 22">
            <a:extLst>
              <a:ext uri="{FF2B5EF4-FFF2-40B4-BE49-F238E27FC236}">
                <a16:creationId xmlns:a16="http://schemas.microsoft.com/office/drawing/2014/main" id="{92A072E3-069E-14D5-38B8-C92A75FA7840}"/>
              </a:ext>
            </a:extLst>
          </p:cNvPr>
          <p:cNvSpPr/>
          <p:nvPr/>
        </p:nvSpPr>
        <p:spPr>
          <a:xfrm>
            <a:off x="3412039" y="1818005"/>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Eddy Adams</a:t>
            </a:r>
          </a:p>
          <a:p>
            <a:pPr algn="ctr"/>
            <a:r>
              <a:rPr lang="en-GB" sz="1200" dirty="0">
                <a:solidFill>
                  <a:schemeClr val="accent2"/>
                </a:solidFill>
                <a:latin typeface="Ubuntu" panose="020B0504030602030204" pitchFamily="34" charset="0"/>
              </a:rPr>
              <a:t>Peer Review Expert</a:t>
            </a:r>
          </a:p>
        </p:txBody>
      </p:sp>
      <p:sp>
        <p:nvSpPr>
          <p:cNvPr id="27" name="Rectangle: Rounded Corners 26">
            <a:extLst>
              <a:ext uri="{FF2B5EF4-FFF2-40B4-BE49-F238E27FC236}">
                <a16:creationId xmlns:a16="http://schemas.microsoft.com/office/drawing/2014/main" id="{F4D8D252-8411-9B92-FC7F-DFC2CFB74410}"/>
              </a:ext>
            </a:extLst>
          </p:cNvPr>
          <p:cNvSpPr/>
          <p:nvPr/>
        </p:nvSpPr>
        <p:spPr>
          <a:xfrm>
            <a:off x="6245287" y="6133744"/>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err="1">
                <a:solidFill>
                  <a:schemeClr val="accent2"/>
                </a:solidFill>
                <a:latin typeface="Ubuntu" panose="020B0504030602030204" pitchFamily="34" charset="0"/>
              </a:rPr>
              <a:t>Eurico</a:t>
            </a:r>
            <a:r>
              <a:rPr lang="en-GB" sz="1600" b="1" dirty="0">
                <a:solidFill>
                  <a:schemeClr val="accent2"/>
                </a:solidFill>
                <a:latin typeface="Ubuntu" panose="020B0504030602030204" pitchFamily="34" charset="0"/>
              </a:rPr>
              <a:t> Neves</a:t>
            </a:r>
          </a:p>
          <a:p>
            <a:pPr algn="ctr"/>
            <a:r>
              <a:rPr lang="en-GB" sz="1200" dirty="0">
                <a:solidFill>
                  <a:schemeClr val="accent2"/>
                </a:solidFill>
                <a:latin typeface="Ubuntu" panose="020B0504030602030204" pitchFamily="34" charset="0"/>
              </a:rPr>
              <a:t>Peer Review Expert</a:t>
            </a:r>
          </a:p>
        </p:txBody>
      </p:sp>
      <p:pic>
        <p:nvPicPr>
          <p:cNvPr id="17" name="Image 16" descr="Une image contenant personne, Visage humain, plein air, sourire&#10;&#10;Description générée automatiquement">
            <a:extLst>
              <a:ext uri="{FF2B5EF4-FFF2-40B4-BE49-F238E27FC236}">
                <a16:creationId xmlns:a16="http://schemas.microsoft.com/office/drawing/2014/main" id="{95982DAC-418E-CCDC-629A-3DE044CABEE1}"/>
              </a:ext>
            </a:extLst>
          </p:cNvPr>
          <p:cNvPicPr>
            <a:picLocks noChangeAspect="1"/>
          </p:cNvPicPr>
          <p:nvPr/>
        </p:nvPicPr>
        <p:blipFill>
          <a:blip r:embed="rId10"/>
          <a:stretch>
            <a:fillRect/>
          </a:stretch>
        </p:blipFill>
        <p:spPr>
          <a:xfrm>
            <a:off x="10357449" y="4951764"/>
            <a:ext cx="1713781" cy="1699404"/>
          </a:xfrm>
          <a:prstGeom prst="rect">
            <a:avLst/>
          </a:prstGeom>
        </p:spPr>
      </p:pic>
      <p:sp>
        <p:nvSpPr>
          <p:cNvPr id="28" name="Rectangle: Rounded Corners 27">
            <a:extLst>
              <a:ext uri="{FF2B5EF4-FFF2-40B4-BE49-F238E27FC236}">
                <a16:creationId xmlns:a16="http://schemas.microsoft.com/office/drawing/2014/main" id="{484E72AE-ED10-2C7B-5D91-7C08E2AE2E87}"/>
              </a:ext>
            </a:extLst>
          </p:cNvPr>
          <p:cNvSpPr/>
          <p:nvPr/>
        </p:nvSpPr>
        <p:spPr>
          <a:xfrm>
            <a:off x="9470568" y="6263135"/>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Sally Kneeshaw</a:t>
            </a:r>
          </a:p>
          <a:p>
            <a:pPr algn="ctr"/>
            <a:r>
              <a:rPr lang="en-GB" sz="1200" dirty="0">
                <a:solidFill>
                  <a:schemeClr val="accent2"/>
                </a:solidFill>
                <a:latin typeface="Ubuntu" panose="020B0504030602030204" pitchFamily="34" charset="0"/>
              </a:rPr>
              <a:t>Peer Review Expert</a:t>
            </a:r>
          </a:p>
        </p:txBody>
      </p:sp>
      <p:sp>
        <p:nvSpPr>
          <p:cNvPr id="18" name="Rectangle: Rounded Corners 24">
            <a:extLst>
              <a:ext uri="{FF2B5EF4-FFF2-40B4-BE49-F238E27FC236}">
                <a16:creationId xmlns:a16="http://schemas.microsoft.com/office/drawing/2014/main" id="{FA5A83B2-AE27-2F00-D812-1D22BD790D66}"/>
              </a:ext>
            </a:extLst>
          </p:cNvPr>
          <p:cNvSpPr/>
          <p:nvPr/>
        </p:nvSpPr>
        <p:spPr>
          <a:xfrm>
            <a:off x="10160681" y="3560079"/>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b="1">
                <a:solidFill>
                  <a:schemeClr val="accent2"/>
                </a:solidFill>
                <a:latin typeface="Ubuntu"/>
              </a:rPr>
              <a:t>Petra </a:t>
            </a:r>
            <a:r>
              <a:rPr lang="en-GB" sz="1600">
                <a:solidFill>
                  <a:schemeClr val="accent2"/>
                </a:solidFill>
                <a:latin typeface="Tahoma"/>
                <a:ea typeface="Tahoma"/>
                <a:cs typeface="Tahoma"/>
              </a:rPr>
              <a:t>Grgasović</a:t>
            </a:r>
            <a:endParaRPr lang="fr-FR">
              <a:solidFill>
                <a:srgbClr val="FFFFFF"/>
              </a:solidFill>
              <a:latin typeface="Tahoma"/>
              <a:ea typeface="Tahoma"/>
              <a:cs typeface="Tahoma"/>
            </a:endParaRPr>
          </a:p>
          <a:p>
            <a:pPr algn="ctr"/>
            <a:r>
              <a:rPr lang="en-GB" sz="1200" dirty="0">
                <a:solidFill>
                  <a:schemeClr val="accent2"/>
                </a:solidFill>
                <a:latin typeface="Ubuntu" panose="020B0504030602030204" pitchFamily="34" charset="0"/>
              </a:rPr>
              <a:t>Peer Review Expert</a:t>
            </a:r>
          </a:p>
        </p:txBody>
      </p:sp>
      <p:sp>
        <p:nvSpPr>
          <p:cNvPr id="24" name="Rectangle: Rounded Corners 23">
            <a:extLst>
              <a:ext uri="{FF2B5EF4-FFF2-40B4-BE49-F238E27FC236}">
                <a16:creationId xmlns:a16="http://schemas.microsoft.com/office/drawing/2014/main" id="{ADAE629E-6E07-CF81-91AE-2C99E180CBF6}"/>
              </a:ext>
            </a:extLst>
          </p:cNvPr>
          <p:cNvSpPr/>
          <p:nvPr/>
        </p:nvSpPr>
        <p:spPr>
          <a:xfrm>
            <a:off x="8286873" y="2186471"/>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err="1">
                <a:solidFill>
                  <a:schemeClr val="accent2"/>
                </a:solidFill>
                <a:latin typeface="Ubuntu" panose="020B0504030602030204" pitchFamily="34" charset="0"/>
              </a:rPr>
              <a:t>Martijn</a:t>
            </a:r>
            <a:r>
              <a:rPr lang="en-GB" sz="1600" b="1" dirty="0">
                <a:solidFill>
                  <a:schemeClr val="accent2"/>
                </a:solidFill>
                <a:latin typeface="Ubuntu" panose="020B0504030602030204" pitchFamily="34" charset="0"/>
              </a:rPr>
              <a:t> De Bruijn</a:t>
            </a:r>
          </a:p>
          <a:p>
            <a:pPr algn="ctr"/>
            <a:r>
              <a:rPr lang="en-GB" sz="1200" dirty="0">
                <a:solidFill>
                  <a:schemeClr val="accent2"/>
                </a:solidFill>
                <a:latin typeface="Ubuntu" panose="020B0504030602030204" pitchFamily="34" charset="0"/>
              </a:rPr>
              <a:t>Peer Review Expert</a:t>
            </a:r>
          </a:p>
        </p:txBody>
      </p:sp>
      <p:pic>
        <p:nvPicPr>
          <p:cNvPr id="19" name="Image 18" descr="Une image contenant plein air, personne, Visage humain, sourire&#10;&#10;Description générée automatiquement">
            <a:extLst>
              <a:ext uri="{FF2B5EF4-FFF2-40B4-BE49-F238E27FC236}">
                <a16:creationId xmlns:a16="http://schemas.microsoft.com/office/drawing/2014/main" id="{5B491497-772D-DDD6-29B9-A30A324099C1}"/>
              </a:ext>
            </a:extLst>
          </p:cNvPr>
          <p:cNvPicPr>
            <a:picLocks noChangeAspect="1"/>
          </p:cNvPicPr>
          <p:nvPr/>
        </p:nvPicPr>
        <p:blipFill>
          <a:blip r:embed="rId11"/>
          <a:stretch>
            <a:fillRect/>
          </a:stretch>
        </p:blipFill>
        <p:spPr>
          <a:xfrm>
            <a:off x="10083681" y="332437"/>
            <a:ext cx="1627517" cy="1598763"/>
          </a:xfrm>
          <a:prstGeom prst="rect">
            <a:avLst/>
          </a:prstGeom>
        </p:spPr>
      </p:pic>
      <p:sp>
        <p:nvSpPr>
          <p:cNvPr id="20" name="Rectangle: Rounded Corners 24">
            <a:extLst>
              <a:ext uri="{FF2B5EF4-FFF2-40B4-BE49-F238E27FC236}">
                <a16:creationId xmlns:a16="http://schemas.microsoft.com/office/drawing/2014/main" id="{73445791-AE15-F018-FF02-8ECFEA768542}"/>
              </a:ext>
            </a:extLst>
          </p:cNvPr>
          <p:cNvSpPr/>
          <p:nvPr/>
        </p:nvSpPr>
        <p:spPr>
          <a:xfrm>
            <a:off x="8449775" y="1130305"/>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600" b="1" dirty="0">
                <a:solidFill>
                  <a:schemeClr val="accent2"/>
                </a:solidFill>
                <a:latin typeface="Ubuntu"/>
              </a:rPr>
              <a:t>Sandra Rainero</a:t>
            </a:r>
            <a:endParaRPr lang="fr-FR" dirty="0"/>
          </a:p>
          <a:p>
            <a:pPr algn="ctr"/>
            <a:r>
              <a:rPr lang="en-GB" sz="1200" dirty="0">
                <a:solidFill>
                  <a:schemeClr val="accent2"/>
                </a:solidFill>
                <a:latin typeface="Ubuntu" panose="020B0504030602030204" pitchFamily="34" charset="0"/>
              </a:rPr>
              <a:t>Peer Review Expert</a:t>
            </a:r>
          </a:p>
        </p:txBody>
      </p:sp>
      <p:pic>
        <p:nvPicPr>
          <p:cNvPr id="21" name="Image 20" descr="Une image contenant habits, personne, plein air, Visage humain&#10;&#10;Description générée automatiquement">
            <a:extLst>
              <a:ext uri="{FF2B5EF4-FFF2-40B4-BE49-F238E27FC236}">
                <a16:creationId xmlns:a16="http://schemas.microsoft.com/office/drawing/2014/main" id="{CAE6B336-BA0D-EC4D-A483-FA1016F83511}"/>
              </a:ext>
            </a:extLst>
          </p:cNvPr>
          <p:cNvPicPr>
            <a:picLocks noChangeAspect="1"/>
          </p:cNvPicPr>
          <p:nvPr/>
        </p:nvPicPr>
        <p:blipFill>
          <a:blip r:embed="rId12"/>
          <a:stretch>
            <a:fillRect/>
          </a:stretch>
        </p:blipFill>
        <p:spPr>
          <a:xfrm>
            <a:off x="3411388" y="4433179"/>
            <a:ext cx="1670649" cy="1685026"/>
          </a:xfrm>
          <a:prstGeom prst="rect">
            <a:avLst/>
          </a:prstGeom>
        </p:spPr>
      </p:pic>
      <p:sp>
        <p:nvSpPr>
          <p:cNvPr id="26" name="Rectangle: Rounded Corners 25">
            <a:extLst>
              <a:ext uri="{FF2B5EF4-FFF2-40B4-BE49-F238E27FC236}">
                <a16:creationId xmlns:a16="http://schemas.microsoft.com/office/drawing/2014/main" id="{570A7D4B-E91C-2892-CF3F-B5D6D0C85294}"/>
              </a:ext>
            </a:extLst>
          </p:cNvPr>
          <p:cNvSpPr/>
          <p:nvPr/>
        </p:nvSpPr>
        <p:spPr>
          <a:xfrm>
            <a:off x="3950853" y="5540126"/>
            <a:ext cx="2034000" cy="543600"/>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2"/>
                </a:solidFill>
                <a:latin typeface="Ubuntu" panose="020B0504030602030204" pitchFamily="34" charset="0"/>
              </a:rPr>
              <a:t>Sandra Marin</a:t>
            </a:r>
          </a:p>
          <a:p>
            <a:pPr algn="ctr"/>
            <a:r>
              <a:rPr lang="en-GB" sz="1200" dirty="0">
                <a:solidFill>
                  <a:schemeClr val="accent2"/>
                </a:solidFill>
                <a:latin typeface="Ubuntu" panose="020B0504030602030204" pitchFamily="34" charset="0"/>
              </a:rPr>
              <a:t>Peer Review Expert</a:t>
            </a:r>
          </a:p>
        </p:txBody>
      </p:sp>
    </p:spTree>
    <p:extLst>
      <p:ext uri="{BB962C8B-B14F-4D97-AF65-F5344CB8AC3E}">
        <p14:creationId xmlns:p14="http://schemas.microsoft.com/office/powerpoint/2010/main" val="3516899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2D7458-71D1-2B82-6BC4-574F2B0495FA}"/>
              </a:ext>
            </a:extLst>
          </p:cNvPr>
          <p:cNvSpPr>
            <a:spLocks noGrp="1"/>
          </p:cNvSpPr>
          <p:nvPr>
            <p:ph type="title"/>
          </p:nvPr>
        </p:nvSpPr>
        <p:spPr>
          <a:xfrm>
            <a:off x="838200" y="365126"/>
            <a:ext cx="10515600" cy="874394"/>
          </a:xfrm>
        </p:spPr>
        <p:txBody>
          <a:bodyPr>
            <a:normAutofit/>
          </a:bodyPr>
          <a:lstStyle/>
          <a:p>
            <a:r>
              <a:rPr lang="en-GB" sz="3600" dirty="0">
                <a:latin typeface="Ubuntu" panose="020B0504030602030204" pitchFamily="34" charset="0"/>
              </a:rPr>
              <a:t>What’s in it for Cities under Review?</a:t>
            </a:r>
          </a:p>
        </p:txBody>
      </p:sp>
      <p:pic>
        <p:nvPicPr>
          <p:cNvPr id="8" name="Picture 7" descr="A poster with a picture of a city&#10;&#10;Description automatically generated with medium confidence">
            <a:hlinkClick r:id="rId3"/>
            <a:extLst>
              <a:ext uri="{FF2B5EF4-FFF2-40B4-BE49-F238E27FC236}">
                <a16:creationId xmlns:a16="http://schemas.microsoft.com/office/drawing/2014/main" id="{86E0FCA3-9608-98EC-2D20-E0CE78B51B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1515" y="1214237"/>
            <a:ext cx="5567408" cy="3108960"/>
          </a:xfrm>
          <a:prstGeom prst="rect">
            <a:avLst/>
          </a:prstGeom>
        </p:spPr>
      </p:pic>
      <p:sp>
        <p:nvSpPr>
          <p:cNvPr id="9" name="TextBox 8">
            <a:extLst>
              <a:ext uri="{FF2B5EF4-FFF2-40B4-BE49-F238E27FC236}">
                <a16:creationId xmlns:a16="http://schemas.microsoft.com/office/drawing/2014/main" id="{AEC0977F-6748-0358-0D6D-351703EC5504}"/>
              </a:ext>
            </a:extLst>
          </p:cNvPr>
          <p:cNvSpPr txBox="1"/>
          <p:nvPr/>
        </p:nvSpPr>
        <p:spPr>
          <a:xfrm>
            <a:off x="1635483" y="1578582"/>
            <a:ext cx="4743303" cy="3139321"/>
          </a:xfrm>
          <a:prstGeom prst="rect">
            <a:avLst/>
          </a:prstGeom>
          <a:noFill/>
        </p:spPr>
        <p:txBody>
          <a:bodyPr wrap="square" rtlCol="0">
            <a:spAutoFit/>
          </a:bodyPr>
          <a:lstStyle/>
          <a:p>
            <a:pPr algn="l"/>
            <a:r>
              <a:rPr lang="en-GB" i="0" dirty="0">
                <a:solidFill>
                  <a:srgbClr val="303030"/>
                </a:solidFill>
                <a:effectLst/>
                <a:latin typeface="Ubuntu" panose="020B0504030602030204" pitchFamily="34" charset="0"/>
              </a:rPr>
              <a:t>A structured process </a:t>
            </a:r>
            <a:r>
              <a:rPr lang="en-GB" b="0" i="0" dirty="0">
                <a:solidFill>
                  <a:srgbClr val="303030"/>
                </a:solidFill>
                <a:effectLst/>
                <a:latin typeface="Ubuntu" panose="020B0504030602030204" pitchFamily="34" charset="0"/>
              </a:rPr>
              <a:t>to help you address specific needs in developing, implementing or monitoring your SUD strategy.</a:t>
            </a:r>
          </a:p>
          <a:p>
            <a:pPr algn="l"/>
            <a:endParaRPr lang="en-GB" dirty="0">
              <a:solidFill>
                <a:srgbClr val="303030"/>
              </a:solidFill>
              <a:latin typeface="Ubuntu" panose="020B0504030602030204" pitchFamily="34" charset="0"/>
            </a:endParaRPr>
          </a:p>
          <a:p>
            <a:pPr algn="l"/>
            <a:r>
              <a:rPr lang="en-GB" b="0" i="0" dirty="0">
                <a:solidFill>
                  <a:srgbClr val="303030"/>
                </a:solidFill>
                <a:effectLst/>
                <a:latin typeface="Ubuntu" panose="020B0504030602030204" pitchFamily="34" charset="0"/>
              </a:rPr>
              <a:t>Specific, tailored feedback, reflections, and inspiration from Peer Reviewers to address challenges and improve your strategy</a:t>
            </a:r>
          </a:p>
          <a:p>
            <a:pPr algn="l"/>
            <a:endParaRPr lang="en-GB" b="0" i="0" dirty="0">
              <a:solidFill>
                <a:srgbClr val="303030"/>
              </a:solidFill>
              <a:effectLst/>
              <a:latin typeface="Ubuntu" panose="020B0504030602030204" pitchFamily="34" charset="0"/>
            </a:endParaRPr>
          </a:p>
          <a:p>
            <a:pPr algn="l"/>
            <a:r>
              <a:rPr lang="en-GB" b="0" i="0" dirty="0">
                <a:solidFill>
                  <a:srgbClr val="303030"/>
                </a:solidFill>
                <a:effectLst/>
                <a:latin typeface="Ubuntu" panose="020B0504030602030204" pitchFamily="34" charset="0"/>
              </a:rPr>
              <a:t>Constant expert support, guidance and advice from the team of approved EUI experts and the EUI Secretariat.</a:t>
            </a:r>
          </a:p>
        </p:txBody>
      </p:sp>
      <p:sp>
        <p:nvSpPr>
          <p:cNvPr id="2" name="Oval 1">
            <a:extLst>
              <a:ext uri="{FF2B5EF4-FFF2-40B4-BE49-F238E27FC236}">
                <a16:creationId xmlns:a16="http://schemas.microsoft.com/office/drawing/2014/main" id="{76F2EB46-526D-391C-17ED-72D8073C4F04}"/>
              </a:ext>
            </a:extLst>
          </p:cNvPr>
          <p:cNvSpPr/>
          <p:nvPr/>
        </p:nvSpPr>
        <p:spPr>
          <a:xfrm>
            <a:off x="959143" y="1675184"/>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1</a:t>
            </a:r>
          </a:p>
        </p:txBody>
      </p:sp>
      <p:sp>
        <p:nvSpPr>
          <p:cNvPr id="3" name="Oval 2">
            <a:extLst>
              <a:ext uri="{FF2B5EF4-FFF2-40B4-BE49-F238E27FC236}">
                <a16:creationId xmlns:a16="http://schemas.microsoft.com/office/drawing/2014/main" id="{2A39E02C-F867-2087-D801-5D496693847E}"/>
              </a:ext>
            </a:extLst>
          </p:cNvPr>
          <p:cNvSpPr/>
          <p:nvPr/>
        </p:nvSpPr>
        <p:spPr>
          <a:xfrm>
            <a:off x="961576" y="2773715"/>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2</a:t>
            </a:r>
          </a:p>
        </p:txBody>
      </p:sp>
      <p:sp>
        <p:nvSpPr>
          <p:cNvPr id="4" name="Oval 3">
            <a:extLst>
              <a:ext uri="{FF2B5EF4-FFF2-40B4-BE49-F238E27FC236}">
                <a16:creationId xmlns:a16="http://schemas.microsoft.com/office/drawing/2014/main" id="{2A31F2B3-046E-229C-0DDD-8BB2D406B9FD}"/>
              </a:ext>
            </a:extLst>
          </p:cNvPr>
          <p:cNvSpPr/>
          <p:nvPr/>
        </p:nvSpPr>
        <p:spPr>
          <a:xfrm>
            <a:off x="959143" y="3872246"/>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FFFF"/>
                </a:solidFill>
                <a:latin typeface="Ubuntu" panose="020B0504030602030204" pitchFamily="34" charset="0"/>
                <a:sym typeface="Arial"/>
              </a:rPr>
              <a:t>3</a:t>
            </a:r>
            <a:endPar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endParaRPr>
          </a:p>
        </p:txBody>
      </p:sp>
    </p:spTree>
    <p:extLst>
      <p:ext uri="{BB962C8B-B14F-4D97-AF65-F5344CB8AC3E}">
        <p14:creationId xmlns:p14="http://schemas.microsoft.com/office/powerpoint/2010/main" val="741463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DDFEF-A0DA-A370-3647-D69F149E05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008726-C8E3-C1FD-C0EF-D9842F490F15}"/>
              </a:ext>
            </a:extLst>
          </p:cNvPr>
          <p:cNvSpPr>
            <a:spLocks noGrp="1"/>
          </p:cNvSpPr>
          <p:nvPr>
            <p:ph type="title"/>
          </p:nvPr>
        </p:nvSpPr>
        <p:spPr>
          <a:xfrm>
            <a:off x="795668" y="365126"/>
            <a:ext cx="10515600" cy="1184014"/>
          </a:xfrm>
        </p:spPr>
        <p:txBody>
          <a:bodyPr>
            <a:normAutofit fontScale="90000"/>
          </a:bodyPr>
          <a:lstStyle/>
          <a:p>
            <a:r>
              <a:rPr lang="fr-BE" sz="4000" dirty="0">
                <a:latin typeface="Ubuntu" panose="020B0504030602030204" pitchFamily="34" charset="0"/>
              </a:rPr>
              <a:t>I </a:t>
            </a:r>
            <a:r>
              <a:rPr lang="fr-BE" sz="4000" dirty="0" err="1">
                <a:latin typeface="Ubuntu" panose="020B0504030602030204" pitchFamily="34" charset="0"/>
              </a:rPr>
              <a:t>would</a:t>
            </a:r>
            <a:r>
              <a:rPr lang="fr-BE" sz="4000" dirty="0">
                <a:latin typeface="Ubuntu" panose="020B0504030602030204" pitchFamily="34" charset="0"/>
              </a:rPr>
              <a:t> like to </a:t>
            </a:r>
            <a:r>
              <a:rPr lang="fr-BE" sz="4000" dirty="0" err="1">
                <a:latin typeface="Ubuntu" panose="020B0504030602030204" pitchFamily="34" charset="0"/>
              </a:rPr>
              <a:t>apply</a:t>
            </a:r>
            <a:r>
              <a:rPr lang="fr-BE" sz="4000" dirty="0">
                <a:latin typeface="Ubuntu" panose="020B0504030602030204" pitchFamily="34" charset="0"/>
              </a:rPr>
              <a:t> as City </a:t>
            </a:r>
            <a:r>
              <a:rPr lang="fr-BE" sz="4000" dirty="0" err="1">
                <a:latin typeface="Ubuntu" panose="020B0504030602030204" pitchFamily="34" charset="0"/>
              </a:rPr>
              <a:t>under</a:t>
            </a:r>
            <a:r>
              <a:rPr lang="fr-BE" sz="4000" dirty="0">
                <a:latin typeface="Ubuntu" panose="020B0504030602030204" pitchFamily="34" charset="0"/>
              </a:rPr>
              <a:t> </a:t>
            </a:r>
            <a:r>
              <a:rPr lang="fr-BE" sz="4000" dirty="0" err="1">
                <a:latin typeface="Ubuntu" panose="020B0504030602030204" pitchFamily="34" charset="0"/>
              </a:rPr>
              <a:t>Review</a:t>
            </a:r>
            <a:br>
              <a:rPr lang="fr-BE" sz="4000" dirty="0">
                <a:latin typeface="Ubuntu" panose="020B0504030602030204" pitchFamily="34" charset="0"/>
              </a:rPr>
            </a:br>
            <a:endParaRPr lang="fr-BE" sz="4000" dirty="0">
              <a:solidFill>
                <a:schemeClr val="accent1"/>
              </a:solidFill>
              <a:latin typeface="Ubuntu" panose="020B0504030602030204" pitchFamily="34" charset="0"/>
            </a:endParaRPr>
          </a:p>
        </p:txBody>
      </p:sp>
      <p:sp>
        <p:nvSpPr>
          <p:cNvPr id="5" name="Espace réservé du contenu 2">
            <a:extLst>
              <a:ext uri="{FF2B5EF4-FFF2-40B4-BE49-F238E27FC236}">
                <a16:creationId xmlns:a16="http://schemas.microsoft.com/office/drawing/2014/main" id="{DC0610F7-1AA7-716D-D080-7A296B735707}"/>
              </a:ext>
            </a:extLst>
          </p:cNvPr>
          <p:cNvSpPr txBox="1">
            <a:spLocks/>
          </p:cNvSpPr>
          <p:nvPr/>
        </p:nvSpPr>
        <p:spPr>
          <a:xfrm>
            <a:off x="795668" y="2119086"/>
            <a:ext cx="6991709" cy="3357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0C114D"/>
              </a:buClr>
              <a:buSzPct val="80000"/>
              <a:buFont typeface="Wingdings" panose="05000000000000000000" pitchFamily="2" charset="2"/>
              <a:buChar char="§"/>
              <a:defRPr/>
            </a:pP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Potential CUR </a:t>
            </a:r>
            <a:r>
              <a:rPr kumimoji="0" lang="en-GB" sz="18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identify </a:t>
            </a:r>
            <a:r>
              <a:rPr kumimoji="0" lang="en-GB" sz="1800" b="1" i="0" u="none" strike="noStrike" kern="1200" cap="none" spc="0" normalizeH="0" baseline="0" noProof="0" dirty="0">
                <a:ln>
                  <a:noFill/>
                </a:ln>
                <a:solidFill>
                  <a:schemeClr val="accent2"/>
                </a:solidFill>
                <a:effectLst/>
                <a:uLnTx/>
                <a:uFillTx/>
                <a:latin typeface="Ubuntu" panose="020B0504030602030204" pitchFamily="34" charset="0"/>
                <a:ea typeface="Tahoma" panose="020B0604030504040204" pitchFamily="34" charset="0"/>
                <a:cs typeface="Tahoma" panose="020B0604030504040204" pitchFamily="34" charset="0"/>
              </a:rPr>
              <a:t>three challenges </a:t>
            </a:r>
            <a:r>
              <a:rPr kumimoji="0" lang="en-GB" sz="18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to address in the PR</a:t>
            </a:r>
          </a:p>
          <a:p>
            <a:pPr>
              <a:lnSpc>
                <a:spcPct val="100000"/>
              </a:lnSpc>
              <a:spcBef>
                <a:spcPts val="600"/>
              </a:spcBef>
              <a:spcAft>
                <a:spcPts val="600"/>
              </a:spcAft>
              <a:buClr>
                <a:srgbClr val="0C114D"/>
              </a:buClr>
              <a:buSzPct val="80000"/>
              <a:buFont typeface="Wingdings" panose="05000000000000000000" pitchFamily="2" charset="2"/>
              <a:buChar char="§"/>
              <a:defRPr/>
            </a:pP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Must b</a:t>
            </a:r>
            <a:r>
              <a:rPr kumimoji="0" lang="en-GB" sz="180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e related to design / implementation of </a:t>
            </a:r>
            <a:r>
              <a:rPr kumimoji="0" lang="en-GB" sz="1800" b="1" i="0" u="none" strike="noStrike" kern="1200" cap="none" spc="0" normalizeH="0" baseline="0" noProof="0" dirty="0">
                <a:ln>
                  <a:noFill/>
                </a:ln>
                <a:solidFill>
                  <a:schemeClr val="accent2"/>
                </a:solidFill>
                <a:effectLst/>
                <a:uLnTx/>
                <a:uFillTx/>
                <a:latin typeface="Ubuntu" panose="020B0504030602030204" pitchFamily="34" charset="0"/>
                <a:ea typeface="Tahoma" panose="020B0604030504040204" pitchFamily="34" charset="0"/>
                <a:cs typeface="Tahoma" panose="020B0604030504040204" pitchFamily="34" charset="0"/>
              </a:rPr>
              <a:t>their SUD strategy (Article 11 strategy)</a:t>
            </a:r>
            <a:endParaRPr kumimoji="0" lang="en-GB" sz="180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a:lnSpc>
                <a:spcPct val="100000"/>
              </a:lnSpc>
              <a:spcBef>
                <a:spcPts val="600"/>
              </a:spcBef>
              <a:spcAft>
                <a:spcPts val="600"/>
              </a:spcAft>
              <a:buClr>
                <a:srgbClr val="0C114D"/>
              </a:buClr>
              <a:buSzPct val="80000"/>
              <a:buFont typeface="Wingdings" panose="05000000000000000000" pitchFamily="2" charset="2"/>
              <a:buChar char="§"/>
              <a:defRPr/>
            </a:pP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Check </a:t>
            </a:r>
            <a:r>
              <a:rPr lang="en-GB" sz="1800" b="1" dirty="0">
                <a:solidFill>
                  <a:schemeClr val="accent2"/>
                </a:solidFill>
                <a:latin typeface="Ubuntu" panose="020B0504030602030204" pitchFamily="34" charset="0"/>
                <a:ea typeface="Tahoma" panose="020B0604030504040204" pitchFamily="34" charset="0"/>
                <a:cs typeface="Tahoma" panose="020B0604030504040204" pitchFamily="34" charset="0"/>
              </a:rPr>
              <a:t>six building blocks of Handbook </a:t>
            </a: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for SUD strategies and SAT4SUD self-assessment tool to identify relevant topics.</a:t>
            </a:r>
          </a:p>
          <a:p>
            <a:pPr>
              <a:lnSpc>
                <a:spcPct val="100000"/>
              </a:lnSpc>
              <a:spcBef>
                <a:spcPts val="600"/>
              </a:spcBef>
              <a:spcAft>
                <a:spcPts val="600"/>
              </a:spcAft>
              <a:buClr>
                <a:srgbClr val="0C114D"/>
              </a:buClr>
              <a:buSzPct val="80000"/>
              <a:buFont typeface="Wingdings" panose="05000000000000000000" pitchFamily="2" charset="2"/>
              <a:buChar char="§"/>
              <a:defRPr/>
            </a:pP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You can </a:t>
            </a:r>
            <a:r>
              <a:rPr lang="en-GB" sz="1800" b="1" dirty="0">
                <a:solidFill>
                  <a:schemeClr val="accent2"/>
                </a:solidFill>
                <a:latin typeface="Ubuntu" panose="020B0504030602030204" pitchFamily="34" charset="0"/>
                <a:ea typeface="Tahoma" panose="020B0604030504040204" pitchFamily="34" charset="0"/>
                <a:cs typeface="Tahoma" panose="020B0604030504040204" pitchFamily="34" charset="0"/>
              </a:rPr>
              <a:t>refine the challenges </a:t>
            </a:r>
            <a:r>
              <a:rPr lang="en-GB" sz="1800" dirty="0">
                <a:solidFill>
                  <a:srgbClr val="0C114D"/>
                </a:solidFill>
                <a:latin typeface="Ubuntu" panose="020B0504030602030204" pitchFamily="34" charset="0"/>
                <a:ea typeface="Tahoma" panose="020B0604030504040204" pitchFamily="34" charset="0"/>
                <a:cs typeface="Tahoma" panose="020B0604030504040204" pitchFamily="34" charset="0"/>
              </a:rPr>
              <a:t>described in the application form during the preparation stage. </a:t>
            </a:r>
          </a:p>
        </p:txBody>
      </p:sp>
      <p:pic>
        <p:nvPicPr>
          <p:cNvPr id="11" name="Picture 10">
            <a:extLst>
              <a:ext uri="{FF2B5EF4-FFF2-40B4-BE49-F238E27FC236}">
                <a16:creationId xmlns:a16="http://schemas.microsoft.com/office/drawing/2014/main" id="{33C6AA1B-1D10-AC28-693A-3C2728EBED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8160" y="1917628"/>
            <a:ext cx="3371926" cy="4741447"/>
          </a:xfrm>
          <a:prstGeom prst="rect">
            <a:avLst/>
          </a:prstGeom>
          <a:ln>
            <a:solidFill>
              <a:srgbClr val="1DA090"/>
            </a:solidFill>
          </a:ln>
        </p:spPr>
      </p:pic>
      <p:sp>
        <p:nvSpPr>
          <p:cNvPr id="9" name="Rectangle: Top Corners Rounded 8">
            <a:extLst>
              <a:ext uri="{FF2B5EF4-FFF2-40B4-BE49-F238E27FC236}">
                <a16:creationId xmlns:a16="http://schemas.microsoft.com/office/drawing/2014/main" id="{F45EAAE0-0183-0CC6-6E25-D945581129AE}"/>
              </a:ext>
            </a:extLst>
          </p:cNvPr>
          <p:cNvSpPr/>
          <p:nvPr/>
        </p:nvSpPr>
        <p:spPr>
          <a:xfrm>
            <a:off x="8477639" y="1277331"/>
            <a:ext cx="3371926" cy="911509"/>
          </a:xfrm>
          <a:prstGeom prst="round2SameRect">
            <a:avLst/>
          </a:prstGeom>
          <a:solidFill>
            <a:schemeClr val="accent2"/>
          </a:solidFill>
          <a:ln w="28575">
            <a:solidFill>
              <a:srgbClr val="1DA0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Ubuntu" panose="020B0504030602030204" pitchFamily="34" charset="0"/>
                <a:ea typeface="Tahoma" panose="020B0604030504040204" pitchFamily="34" charset="0"/>
                <a:cs typeface="Tahoma" panose="020B0604030504040204" pitchFamily="34" charset="0"/>
              </a:rPr>
              <a:t>Key resource for cities under review: </a:t>
            </a:r>
            <a:endParaRPr lang="en-GB" dirty="0">
              <a:solidFill>
                <a:schemeClr val="bg1"/>
              </a:solidFill>
            </a:endParaRPr>
          </a:p>
        </p:txBody>
      </p:sp>
      <p:sp>
        <p:nvSpPr>
          <p:cNvPr id="12" name="TextBox 11">
            <a:extLst>
              <a:ext uri="{FF2B5EF4-FFF2-40B4-BE49-F238E27FC236}">
                <a16:creationId xmlns:a16="http://schemas.microsoft.com/office/drawing/2014/main" id="{5FB85836-F74C-0B8F-FA6E-50383A8FEECA}"/>
              </a:ext>
            </a:extLst>
          </p:cNvPr>
          <p:cNvSpPr txBox="1"/>
          <p:nvPr/>
        </p:nvSpPr>
        <p:spPr>
          <a:xfrm>
            <a:off x="880732" y="1199916"/>
            <a:ext cx="9017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Ubuntu" panose="020B0504030602030204" pitchFamily="34" charset="0"/>
              </a:rPr>
              <a:t>What are my challenges?</a:t>
            </a:r>
            <a:endPar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27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69C0-9020-4013-055B-98630567E2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20B75C-FB55-70F4-C449-77F8F51D3DF8}"/>
              </a:ext>
            </a:extLst>
          </p:cNvPr>
          <p:cNvSpPr>
            <a:spLocks noGrp="1"/>
          </p:cNvSpPr>
          <p:nvPr>
            <p:ph type="title"/>
          </p:nvPr>
        </p:nvSpPr>
        <p:spPr>
          <a:xfrm>
            <a:off x="838200" y="365126"/>
            <a:ext cx="10515600" cy="874394"/>
          </a:xfrm>
        </p:spPr>
        <p:txBody>
          <a:bodyPr>
            <a:normAutofit/>
          </a:bodyPr>
          <a:lstStyle/>
          <a:p>
            <a:r>
              <a:rPr lang="en-GB" sz="3600" dirty="0">
                <a:latin typeface="Ubuntu" panose="020B0504030602030204" pitchFamily="34" charset="0"/>
              </a:rPr>
              <a:t>What’s in it for Peer Reviewers?</a:t>
            </a:r>
          </a:p>
        </p:txBody>
      </p:sp>
      <p:sp>
        <p:nvSpPr>
          <p:cNvPr id="2" name="Oval 1">
            <a:extLst>
              <a:ext uri="{FF2B5EF4-FFF2-40B4-BE49-F238E27FC236}">
                <a16:creationId xmlns:a16="http://schemas.microsoft.com/office/drawing/2014/main" id="{4164F5AA-CC2C-5B24-330F-1E64D4A55E05}"/>
              </a:ext>
            </a:extLst>
          </p:cNvPr>
          <p:cNvSpPr/>
          <p:nvPr/>
        </p:nvSpPr>
        <p:spPr>
          <a:xfrm>
            <a:off x="838200" y="2049917"/>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1</a:t>
            </a:r>
          </a:p>
        </p:txBody>
      </p:sp>
      <p:sp>
        <p:nvSpPr>
          <p:cNvPr id="3" name="Oval 2">
            <a:extLst>
              <a:ext uri="{FF2B5EF4-FFF2-40B4-BE49-F238E27FC236}">
                <a16:creationId xmlns:a16="http://schemas.microsoft.com/office/drawing/2014/main" id="{92C45E3A-83D5-4AFB-C2A5-A20CB08799F3}"/>
              </a:ext>
            </a:extLst>
          </p:cNvPr>
          <p:cNvSpPr/>
          <p:nvPr/>
        </p:nvSpPr>
        <p:spPr>
          <a:xfrm>
            <a:off x="840633" y="3148448"/>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2</a:t>
            </a:r>
          </a:p>
        </p:txBody>
      </p:sp>
      <p:sp>
        <p:nvSpPr>
          <p:cNvPr id="4" name="Oval 3">
            <a:extLst>
              <a:ext uri="{FF2B5EF4-FFF2-40B4-BE49-F238E27FC236}">
                <a16:creationId xmlns:a16="http://schemas.microsoft.com/office/drawing/2014/main" id="{DD0DD0AE-C0D5-0138-8B68-CF2677ED8D46}"/>
              </a:ext>
            </a:extLst>
          </p:cNvPr>
          <p:cNvSpPr/>
          <p:nvPr/>
        </p:nvSpPr>
        <p:spPr>
          <a:xfrm>
            <a:off x="838200" y="4246979"/>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FFFF"/>
                </a:solidFill>
                <a:latin typeface="Ubuntu" panose="020B0504030602030204" pitchFamily="34" charset="0"/>
                <a:sym typeface="Arial"/>
              </a:rPr>
              <a:t>3</a:t>
            </a:r>
            <a:endPar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endParaRPr>
          </a:p>
        </p:txBody>
      </p:sp>
      <p:sp>
        <p:nvSpPr>
          <p:cNvPr id="5" name="TextBox 4">
            <a:extLst>
              <a:ext uri="{FF2B5EF4-FFF2-40B4-BE49-F238E27FC236}">
                <a16:creationId xmlns:a16="http://schemas.microsoft.com/office/drawing/2014/main" id="{1CBD1941-DCE3-E402-C380-73592FC8B47F}"/>
              </a:ext>
            </a:extLst>
          </p:cNvPr>
          <p:cNvSpPr txBox="1"/>
          <p:nvPr/>
        </p:nvSpPr>
        <p:spPr>
          <a:xfrm>
            <a:off x="1496780" y="1997839"/>
            <a:ext cx="5510076" cy="2862322"/>
          </a:xfrm>
          <a:prstGeom prst="rect">
            <a:avLst/>
          </a:prstGeom>
          <a:noFill/>
        </p:spPr>
        <p:txBody>
          <a:bodyPr wrap="square" rtlCol="0">
            <a:spAutoFit/>
          </a:bodyPr>
          <a:lstStyle/>
          <a:p>
            <a:pPr algn="l"/>
            <a:r>
              <a:rPr lang="en-GB" b="0" i="0" dirty="0">
                <a:solidFill>
                  <a:srgbClr val="303030"/>
                </a:solidFill>
                <a:effectLst/>
                <a:latin typeface="Ubuntu" panose="020B0504030602030204" pitchFamily="34" charset="0"/>
              </a:rPr>
              <a:t>Peer Reviewers learn from, as well as inspire, the City under Review – </a:t>
            </a:r>
            <a:r>
              <a:rPr lang="en-GB" b="1" i="0" dirty="0">
                <a:solidFill>
                  <a:srgbClr val="303030"/>
                </a:solidFill>
                <a:effectLst/>
                <a:latin typeface="Ubuntu" panose="020B0504030602030204" pitchFamily="34" charset="0"/>
              </a:rPr>
              <a:t>the learning goes both ways</a:t>
            </a:r>
            <a:r>
              <a:rPr lang="en-GB" b="0" i="0" dirty="0">
                <a:solidFill>
                  <a:srgbClr val="303030"/>
                </a:solidFill>
                <a:effectLst/>
                <a:latin typeface="Ubuntu" panose="020B0504030602030204" pitchFamily="34" charset="0"/>
              </a:rPr>
              <a:t>.</a:t>
            </a:r>
          </a:p>
          <a:p>
            <a:pPr algn="l"/>
            <a:endParaRPr lang="en-GB" b="0" i="0" dirty="0">
              <a:solidFill>
                <a:srgbClr val="303030"/>
              </a:solidFill>
              <a:effectLst/>
              <a:latin typeface="Ubuntu" panose="020B0504030602030204" pitchFamily="34" charset="0"/>
            </a:endParaRPr>
          </a:p>
          <a:p>
            <a:pPr algn="l"/>
            <a:r>
              <a:rPr lang="en-GB" b="0" i="0" dirty="0">
                <a:solidFill>
                  <a:srgbClr val="303030"/>
                </a:solidFill>
                <a:effectLst/>
                <a:latin typeface="Ubuntu" panose="020B0504030602030204" pitchFamily="34" charset="0"/>
              </a:rPr>
              <a:t>Learn from the other Peer </a:t>
            </a:r>
            <a:r>
              <a:rPr lang="en-GB" dirty="0">
                <a:solidFill>
                  <a:srgbClr val="303030"/>
                </a:solidFill>
                <a:latin typeface="Ubuntu" panose="020B0504030602030204" pitchFamily="34" charset="0"/>
              </a:rPr>
              <a:t>R</a:t>
            </a:r>
            <a:r>
              <a:rPr lang="en-GB" b="0" i="0" dirty="0">
                <a:solidFill>
                  <a:srgbClr val="303030"/>
                </a:solidFill>
                <a:effectLst/>
                <a:latin typeface="Ubuntu" panose="020B0504030602030204" pitchFamily="34" charset="0"/>
              </a:rPr>
              <a:t>eviewers, hear about a range of inspiring practices and approaches from cities across Europe.</a:t>
            </a:r>
          </a:p>
          <a:p>
            <a:pPr algn="l"/>
            <a:endParaRPr lang="en-GB" dirty="0">
              <a:solidFill>
                <a:srgbClr val="303030"/>
              </a:solidFill>
              <a:latin typeface="Ubuntu" panose="020B0504030602030204" pitchFamily="34" charset="0"/>
            </a:endParaRPr>
          </a:p>
          <a:p>
            <a:pPr algn="l"/>
            <a:r>
              <a:rPr lang="en-GB" b="0" i="0" dirty="0">
                <a:solidFill>
                  <a:srgbClr val="303030"/>
                </a:solidFill>
                <a:effectLst/>
                <a:latin typeface="Ubuntu" panose="020B0504030602030204" pitchFamily="34" charset="0"/>
              </a:rPr>
              <a:t>By being engaged in this process, Peer </a:t>
            </a:r>
            <a:r>
              <a:rPr lang="en-GB" dirty="0">
                <a:solidFill>
                  <a:srgbClr val="303030"/>
                </a:solidFill>
                <a:latin typeface="Ubuntu" panose="020B0504030602030204" pitchFamily="34" charset="0"/>
              </a:rPr>
              <a:t>R</a:t>
            </a:r>
            <a:r>
              <a:rPr lang="en-GB" b="0" i="0" dirty="0">
                <a:solidFill>
                  <a:srgbClr val="303030"/>
                </a:solidFill>
                <a:effectLst/>
                <a:latin typeface="Ubuntu" panose="020B0504030602030204" pitchFamily="34" charset="0"/>
              </a:rPr>
              <a:t>eviewers critically reflect on their own successes and remaining challenges.</a:t>
            </a:r>
          </a:p>
        </p:txBody>
      </p:sp>
      <p:pic>
        <p:nvPicPr>
          <p:cNvPr id="10" name="Picture 9" descr="A poster of a city&#10;&#10;Description automatically generated with medium confidence">
            <a:hlinkClick r:id="rId3"/>
            <a:extLst>
              <a:ext uri="{FF2B5EF4-FFF2-40B4-BE49-F238E27FC236}">
                <a16:creationId xmlns:a16="http://schemas.microsoft.com/office/drawing/2014/main" id="{E932627A-45CB-9AD3-6250-0F5AAF615F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7006856" y="1460828"/>
            <a:ext cx="5331069" cy="3011626"/>
          </a:xfrm>
          <a:prstGeom prst="rect">
            <a:avLst/>
          </a:prstGeom>
        </p:spPr>
      </p:pic>
    </p:spTree>
    <p:extLst>
      <p:ext uri="{BB962C8B-B14F-4D97-AF65-F5344CB8AC3E}">
        <p14:creationId xmlns:p14="http://schemas.microsoft.com/office/powerpoint/2010/main" val="49686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DDFEF-A0DA-A370-3647-D69F149E05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008726-C8E3-C1FD-C0EF-D9842F490F15}"/>
              </a:ext>
            </a:extLst>
          </p:cNvPr>
          <p:cNvSpPr>
            <a:spLocks noGrp="1"/>
          </p:cNvSpPr>
          <p:nvPr>
            <p:ph type="title"/>
          </p:nvPr>
        </p:nvSpPr>
        <p:spPr>
          <a:xfrm>
            <a:off x="795668" y="365126"/>
            <a:ext cx="10515600" cy="1184014"/>
          </a:xfrm>
        </p:spPr>
        <p:txBody>
          <a:bodyPr>
            <a:normAutofit/>
          </a:bodyPr>
          <a:lstStyle/>
          <a:p>
            <a:r>
              <a:rPr lang="fr-BE" sz="4000" dirty="0">
                <a:latin typeface="Ubuntu" panose="020B0504030602030204" pitchFamily="34" charset="0"/>
              </a:rPr>
              <a:t>I </a:t>
            </a:r>
            <a:r>
              <a:rPr lang="fr-BE" sz="4000" dirty="0" err="1">
                <a:latin typeface="Ubuntu" panose="020B0504030602030204" pitchFamily="34" charset="0"/>
              </a:rPr>
              <a:t>would</a:t>
            </a:r>
            <a:r>
              <a:rPr lang="fr-BE" sz="4000" dirty="0">
                <a:latin typeface="Ubuntu" panose="020B0504030602030204" pitchFamily="34" charset="0"/>
              </a:rPr>
              <a:t> like to </a:t>
            </a:r>
            <a:r>
              <a:rPr lang="fr-BE" sz="4000" dirty="0" err="1">
                <a:latin typeface="Ubuntu" panose="020B0504030602030204" pitchFamily="34" charset="0"/>
              </a:rPr>
              <a:t>apply</a:t>
            </a:r>
            <a:r>
              <a:rPr lang="fr-BE" sz="4000" dirty="0">
                <a:latin typeface="Ubuntu" panose="020B0504030602030204" pitchFamily="34" charset="0"/>
              </a:rPr>
              <a:t> as Peer </a:t>
            </a:r>
            <a:r>
              <a:rPr lang="fr-BE" sz="4000" dirty="0" err="1">
                <a:latin typeface="Ubuntu" panose="020B0504030602030204" pitchFamily="34" charset="0"/>
              </a:rPr>
              <a:t>Reviewer</a:t>
            </a:r>
            <a:br>
              <a:rPr lang="fr-BE" sz="4000" dirty="0">
                <a:latin typeface="Ubuntu" panose="020B0504030602030204" pitchFamily="34" charset="0"/>
              </a:rPr>
            </a:br>
            <a:r>
              <a:rPr lang="fr-BE" sz="3100" dirty="0">
                <a:solidFill>
                  <a:schemeClr val="accent1"/>
                </a:solidFill>
                <a:latin typeface="Ubuntu" panose="020B0504030602030204" pitchFamily="34" charset="0"/>
              </a:rPr>
              <a:t> </a:t>
            </a:r>
            <a:endParaRPr lang="fr-BE" sz="4000" dirty="0">
              <a:solidFill>
                <a:schemeClr val="accent1"/>
              </a:solidFill>
              <a:latin typeface="Ubuntu" panose="020B0504030602030204" pitchFamily="34" charset="0"/>
            </a:endParaRPr>
          </a:p>
        </p:txBody>
      </p:sp>
      <p:sp>
        <p:nvSpPr>
          <p:cNvPr id="5" name="Espace réservé du contenu 2">
            <a:extLst>
              <a:ext uri="{FF2B5EF4-FFF2-40B4-BE49-F238E27FC236}">
                <a16:creationId xmlns:a16="http://schemas.microsoft.com/office/drawing/2014/main" id="{DC0610F7-1AA7-716D-D080-7A296B735707}"/>
              </a:ext>
            </a:extLst>
          </p:cNvPr>
          <p:cNvSpPr txBox="1">
            <a:spLocks/>
          </p:cNvSpPr>
          <p:nvPr/>
        </p:nvSpPr>
        <p:spPr>
          <a:xfrm>
            <a:off x="906279" y="2042237"/>
            <a:ext cx="6015221" cy="3357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C114D"/>
              </a:buClr>
              <a:buSzPct val="80000"/>
              <a:buNone/>
              <a:tabLst/>
              <a:defRPr/>
            </a:pPr>
            <a:r>
              <a:rPr lang="en-GB" sz="2000" dirty="0">
                <a:solidFill>
                  <a:srgbClr val="0C114D"/>
                </a:solidFill>
                <a:latin typeface="Ubuntu" panose="020B0504030602030204" pitchFamily="34" charset="0"/>
                <a:ea typeface="Tahoma" panose="020B0604030504040204" pitchFamily="34" charset="0"/>
                <a:cs typeface="Tahoma" panose="020B0604030504040204" pitchFamily="34" charset="0"/>
              </a:rPr>
              <a:t>Potential peer reviewers identify their </a:t>
            </a: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operational and thematic </a:t>
            </a:r>
            <a:r>
              <a:rPr lang="en-GB" sz="2000" dirty="0">
                <a:solidFill>
                  <a:srgbClr val="0C114D"/>
                </a:solidFill>
                <a:latin typeface="Ubuntu" panose="020B0504030602030204" pitchFamily="34" charset="0"/>
                <a:ea typeface="Tahoma" panose="020B0604030504040204" pitchFamily="34" charset="0"/>
                <a:cs typeface="Tahoma" panose="020B0604030504040204" pitchFamily="34" charset="0"/>
              </a:rPr>
              <a:t>fields of expertise. </a:t>
            </a:r>
          </a:p>
          <a:p>
            <a:pPr marL="285750" marR="0" lvl="0" indent="-285750" algn="l" defTabSz="914400" rtl="0" eaLnBrk="1" fontAlgn="auto" latinLnBrk="0" hangingPunct="1">
              <a:lnSpc>
                <a:spcPct val="100000"/>
              </a:lnSpc>
              <a:spcBef>
                <a:spcPts val="600"/>
              </a:spcBef>
              <a:spcAft>
                <a:spcPts val="600"/>
              </a:spcAft>
              <a:buClr>
                <a:srgbClr val="0C114D"/>
              </a:buClr>
              <a:buSzPct val="80000"/>
              <a:buFont typeface="Arial" panose="020B0604020202020204" pitchFamily="34" charset="0"/>
              <a:buBlip>
                <a:blip r:embed="rId3"/>
              </a:buBlip>
              <a:tabLst/>
              <a:defRPr/>
            </a:pPr>
            <a:r>
              <a:rPr kumimoji="0" lang="en-GB" sz="2000" b="0" i="0" u="none" strike="noStrike" kern="1200" cap="none" spc="0" normalizeH="0" baseline="0" noProof="0" dirty="0" err="1">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Operationa</a:t>
            </a:r>
            <a:r>
              <a:rPr lang="en-GB" sz="2000" dirty="0">
                <a:solidFill>
                  <a:srgbClr val="0C114D"/>
                </a:solidFill>
                <a:latin typeface="Ubuntu" panose="020B0504030602030204" pitchFamily="34" charset="0"/>
                <a:ea typeface="Tahoma" panose="020B0604030504040204" pitchFamily="34" charset="0"/>
                <a:cs typeface="Tahoma" panose="020B0604030504040204" pitchFamily="34" charset="0"/>
              </a:rPr>
              <a:t>l expertise is based on the six building blocks of Handbook for SUD strategies. </a:t>
            </a:r>
          </a:p>
          <a:p>
            <a:pPr marL="285750" marR="0" lvl="0" indent="-285750" algn="l" defTabSz="914400" rtl="0" eaLnBrk="1" fontAlgn="auto" latinLnBrk="0" hangingPunct="1">
              <a:lnSpc>
                <a:spcPct val="100000"/>
              </a:lnSpc>
              <a:spcBef>
                <a:spcPts val="600"/>
              </a:spcBef>
              <a:spcAft>
                <a:spcPts val="600"/>
              </a:spcAft>
              <a:buClr>
                <a:srgbClr val="0C114D"/>
              </a:buClr>
              <a:buSzPct val="80000"/>
              <a:buFont typeface="Arial" panose="020B0604020202020204" pitchFamily="34" charset="0"/>
              <a:buBlip>
                <a:blip r:embed="rId3"/>
              </a:buBlip>
              <a:tabLst/>
              <a:defRPr/>
            </a:pPr>
            <a:r>
              <a:rPr kumimoji="0" lang="en-GB" sz="20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Thematic expertise in based on the Portico taxonomy of thematic areas.</a:t>
            </a:r>
          </a:p>
          <a:p>
            <a:pPr marL="0" marR="0" lvl="0" indent="0" algn="l" defTabSz="914400" rtl="0" eaLnBrk="1" fontAlgn="auto" latinLnBrk="0" hangingPunct="1">
              <a:lnSpc>
                <a:spcPct val="100000"/>
              </a:lnSpc>
              <a:spcBef>
                <a:spcPts val="600"/>
              </a:spcBef>
              <a:spcAft>
                <a:spcPts val="600"/>
              </a:spcAft>
              <a:buClr>
                <a:srgbClr val="0C114D"/>
              </a:buClr>
              <a:buSzPct val="80000"/>
              <a:buNone/>
              <a:tabLst/>
              <a:defRPr/>
            </a:pPr>
            <a:endParaRPr lang="en-GB" sz="2000" dirty="0">
              <a:solidFill>
                <a:srgbClr val="0C114D"/>
              </a:solidFill>
              <a:latin typeface="Ubuntu" panose="020B050403060203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61859271-A679-E764-1375-9110029661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936" b="437"/>
          <a:stretch/>
        </p:blipFill>
        <p:spPr>
          <a:xfrm>
            <a:off x="7390648" y="3837478"/>
            <a:ext cx="2170162" cy="2765519"/>
          </a:xfrm>
          <a:prstGeom prst="rect">
            <a:avLst/>
          </a:prstGeom>
          <a:ln>
            <a:solidFill>
              <a:srgbClr val="1DA090"/>
            </a:solidFill>
          </a:ln>
        </p:spPr>
      </p:pic>
      <p:pic>
        <p:nvPicPr>
          <p:cNvPr id="17" name="Picture 16">
            <a:extLst>
              <a:ext uri="{FF2B5EF4-FFF2-40B4-BE49-F238E27FC236}">
                <a16:creationId xmlns:a16="http://schemas.microsoft.com/office/drawing/2014/main" id="{CE3AD534-1A6A-C05F-C6FC-012ECE7FEA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60811" y="3837479"/>
            <a:ext cx="2384302" cy="2765518"/>
          </a:xfrm>
          <a:prstGeom prst="rect">
            <a:avLst/>
          </a:prstGeom>
          <a:ln>
            <a:solidFill>
              <a:srgbClr val="1DA090"/>
            </a:solidFill>
          </a:ln>
        </p:spPr>
      </p:pic>
      <p:sp>
        <p:nvSpPr>
          <p:cNvPr id="12" name="Rectangle: Top Corners Rounded 11">
            <a:extLst>
              <a:ext uri="{FF2B5EF4-FFF2-40B4-BE49-F238E27FC236}">
                <a16:creationId xmlns:a16="http://schemas.microsoft.com/office/drawing/2014/main" id="{ACC2C2B3-5BD2-452F-E2BF-8118E1DB87A3}"/>
              </a:ext>
            </a:extLst>
          </p:cNvPr>
          <p:cNvSpPr/>
          <p:nvPr/>
        </p:nvSpPr>
        <p:spPr>
          <a:xfrm>
            <a:off x="7390649" y="3054094"/>
            <a:ext cx="4554464" cy="783383"/>
          </a:xfrm>
          <a:prstGeom prst="round2SameRect">
            <a:avLst/>
          </a:prstGeom>
          <a:solidFill>
            <a:schemeClr val="accent2"/>
          </a:solidFill>
          <a:ln w="28575">
            <a:solidFill>
              <a:srgbClr val="1DA0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Ubuntu" panose="020B0504030602030204" pitchFamily="34" charset="0"/>
                <a:ea typeface="Tahoma" panose="020B0604030504040204" pitchFamily="34" charset="0"/>
                <a:cs typeface="Tahoma" panose="020B0604030504040204" pitchFamily="34" charset="0"/>
              </a:rPr>
              <a:t>Key resources for peer reviewers</a:t>
            </a:r>
            <a:endParaRPr lang="en-GB" dirty="0">
              <a:solidFill>
                <a:schemeClr val="bg1"/>
              </a:solidFill>
            </a:endParaRPr>
          </a:p>
        </p:txBody>
      </p:sp>
      <p:sp>
        <p:nvSpPr>
          <p:cNvPr id="21" name="TextBox 20">
            <a:extLst>
              <a:ext uri="{FF2B5EF4-FFF2-40B4-BE49-F238E27FC236}">
                <a16:creationId xmlns:a16="http://schemas.microsoft.com/office/drawing/2014/main" id="{0D74B3E2-3615-E2D1-ACA7-C94E20DE7D87}"/>
              </a:ext>
            </a:extLst>
          </p:cNvPr>
          <p:cNvSpPr txBox="1"/>
          <p:nvPr/>
        </p:nvSpPr>
        <p:spPr>
          <a:xfrm>
            <a:off x="838200" y="1148926"/>
            <a:ext cx="9017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Ubuntu" panose="020B0504030602030204" pitchFamily="34" charset="0"/>
              </a:rPr>
              <a:t>What is my expertise?</a:t>
            </a:r>
            <a:endPar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273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B74E-BAF4-0383-7162-CA92271DC3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59D86C-BCEA-0084-1D08-8B5A309FD2BF}"/>
              </a:ext>
            </a:extLst>
          </p:cNvPr>
          <p:cNvSpPr txBox="1"/>
          <p:nvPr/>
        </p:nvSpPr>
        <p:spPr>
          <a:xfrm>
            <a:off x="838200" y="1428272"/>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Ubuntu" panose="020B0504030602030204" pitchFamily="34" charset="0"/>
                <a:ea typeface="+mn-ea"/>
                <a:cs typeface="+mn-cs"/>
              </a:rPr>
              <a:t>Apply, and we take care of the rest!</a:t>
            </a:r>
            <a:endPar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06C9A302-0D06-EC68-719C-1BD925B2D65D}"/>
              </a:ext>
            </a:extLst>
          </p:cNvPr>
          <p:cNvGrpSpPr/>
          <p:nvPr/>
        </p:nvGrpSpPr>
        <p:grpSpPr>
          <a:xfrm>
            <a:off x="401316" y="2272960"/>
            <a:ext cx="3268984" cy="1745703"/>
            <a:chOff x="664631" y="2272960"/>
            <a:chExt cx="3268984" cy="1745703"/>
          </a:xfrm>
        </p:grpSpPr>
        <p:grpSp>
          <p:nvGrpSpPr>
            <p:cNvPr id="19" name="Group 18">
              <a:extLst>
                <a:ext uri="{FF2B5EF4-FFF2-40B4-BE49-F238E27FC236}">
                  <a16:creationId xmlns:a16="http://schemas.microsoft.com/office/drawing/2014/main" id="{DD2DA093-A568-9AAF-DC5E-C83CAD79326E}"/>
                </a:ext>
              </a:extLst>
            </p:cNvPr>
            <p:cNvGrpSpPr/>
            <p:nvPr/>
          </p:nvGrpSpPr>
          <p:grpSpPr>
            <a:xfrm>
              <a:off x="1479724" y="2272960"/>
              <a:ext cx="1524000" cy="973533"/>
              <a:chOff x="1009120" y="2274228"/>
              <a:chExt cx="1524000" cy="973533"/>
            </a:xfrm>
          </p:grpSpPr>
          <p:sp>
            <p:nvSpPr>
              <p:cNvPr id="6" name="N°1">
                <a:extLst>
                  <a:ext uri="{FF2B5EF4-FFF2-40B4-BE49-F238E27FC236}">
                    <a16:creationId xmlns:a16="http://schemas.microsoft.com/office/drawing/2014/main" id="{19753FAB-1020-EB37-F1CF-B4FCD3BA34FA}"/>
                  </a:ext>
                </a:extLst>
              </p:cNvPr>
              <p:cNvSpPr/>
              <p:nvPr/>
            </p:nvSpPr>
            <p:spPr>
              <a:xfrm>
                <a:off x="1538495" y="2274228"/>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1</a:t>
                </a:r>
              </a:p>
            </p:txBody>
          </p:sp>
          <p:sp>
            <p:nvSpPr>
              <p:cNvPr id="7" name="ZoneTexte 4">
                <a:extLst>
                  <a:ext uri="{FF2B5EF4-FFF2-40B4-BE49-F238E27FC236}">
                    <a16:creationId xmlns:a16="http://schemas.microsoft.com/office/drawing/2014/main" id="{105202A2-C752-D9EA-929B-4965D457410F}"/>
                  </a:ext>
                </a:extLst>
              </p:cNvPr>
              <p:cNvSpPr txBox="1"/>
              <p:nvPr/>
            </p:nvSpPr>
            <p:spPr>
              <a:xfrm>
                <a:off x="1009120" y="2847651"/>
                <a:ext cx="1524000" cy="400110"/>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Expertise </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16E3C7E9-9194-4504-1D69-6FD6B2C72BF2}"/>
                </a:ext>
              </a:extLst>
            </p:cNvPr>
            <p:cNvSpPr txBox="1"/>
            <p:nvPr/>
          </p:nvSpPr>
          <p:spPr>
            <a:xfrm>
              <a:off x="664631" y="3427732"/>
              <a:ext cx="3268984" cy="590931"/>
            </a:xfrm>
            <a:prstGeom prst="rect">
              <a:avLst/>
            </a:prstGeom>
            <a:noFill/>
          </p:spPr>
          <p:txBody>
            <a:bodyPr wrap="square" rtlCol="0">
              <a:spAutoFit/>
            </a:bodyPr>
            <a:lstStyle/>
            <a:p>
              <a:pPr>
                <a:lnSpc>
                  <a:spcPct val="90000"/>
                </a:lnSpc>
                <a:spcBef>
                  <a:spcPts val="600"/>
                </a:spcBef>
                <a:spcAft>
                  <a:spcPts val="600"/>
                </a:spcAft>
              </a:pP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Two experts </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support Cities under Review with every step</a:t>
              </a:r>
            </a:p>
          </p:txBody>
        </p:sp>
      </p:grpSp>
      <p:grpSp>
        <p:nvGrpSpPr>
          <p:cNvPr id="26" name="Group 25">
            <a:extLst>
              <a:ext uri="{FF2B5EF4-FFF2-40B4-BE49-F238E27FC236}">
                <a16:creationId xmlns:a16="http://schemas.microsoft.com/office/drawing/2014/main" id="{59FC9D59-73E9-D485-D472-DF96BACB5B31}"/>
              </a:ext>
            </a:extLst>
          </p:cNvPr>
          <p:cNvGrpSpPr/>
          <p:nvPr/>
        </p:nvGrpSpPr>
        <p:grpSpPr>
          <a:xfrm>
            <a:off x="4193572" y="2274228"/>
            <a:ext cx="3572229" cy="2646220"/>
            <a:chOff x="4214386" y="2274228"/>
            <a:chExt cx="3572229" cy="2646220"/>
          </a:xfrm>
        </p:grpSpPr>
        <p:grpSp>
          <p:nvGrpSpPr>
            <p:cNvPr id="18" name="Group 17">
              <a:extLst>
                <a:ext uri="{FF2B5EF4-FFF2-40B4-BE49-F238E27FC236}">
                  <a16:creationId xmlns:a16="http://schemas.microsoft.com/office/drawing/2014/main" id="{E47CF725-3434-7677-8E6E-FF692C400BAB}"/>
                </a:ext>
              </a:extLst>
            </p:cNvPr>
            <p:cNvGrpSpPr/>
            <p:nvPr/>
          </p:nvGrpSpPr>
          <p:grpSpPr>
            <a:xfrm>
              <a:off x="5238500" y="2274228"/>
              <a:ext cx="1524000" cy="973533"/>
              <a:chOff x="4118576" y="2274228"/>
              <a:chExt cx="1524000" cy="973533"/>
            </a:xfrm>
          </p:grpSpPr>
          <p:sp>
            <p:nvSpPr>
              <p:cNvPr id="11" name="N°1">
                <a:extLst>
                  <a:ext uri="{FF2B5EF4-FFF2-40B4-BE49-F238E27FC236}">
                    <a16:creationId xmlns:a16="http://schemas.microsoft.com/office/drawing/2014/main" id="{05D9B3A5-2C6E-BD44-8F54-0AA429B10055}"/>
                  </a:ext>
                </a:extLst>
              </p:cNvPr>
              <p:cNvSpPr/>
              <p:nvPr/>
            </p:nvSpPr>
            <p:spPr>
              <a:xfrm>
                <a:off x="4647951" y="2274228"/>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2</a:t>
                </a:r>
              </a:p>
            </p:txBody>
          </p:sp>
          <p:sp>
            <p:nvSpPr>
              <p:cNvPr id="12" name="ZoneTexte 4">
                <a:extLst>
                  <a:ext uri="{FF2B5EF4-FFF2-40B4-BE49-F238E27FC236}">
                    <a16:creationId xmlns:a16="http://schemas.microsoft.com/office/drawing/2014/main" id="{25AA3EB8-D323-1DB6-0785-0A553357F012}"/>
                  </a:ext>
                </a:extLst>
              </p:cNvPr>
              <p:cNvSpPr txBox="1"/>
              <p:nvPr/>
            </p:nvSpPr>
            <p:spPr>
              <a:xfrm>
                <a:off x="4118576" y="2847651"/>
                <a:ext cx="1524000" cy="400110"/>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Logistics  </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21" name="TextBox 20">
              <a:extLst>
                <a:ext uri="{FF2B5EF4-FFF2-40B4-BE49-F238E27FC236}">
                  <a16:creationId xmlns:a16="http://schemas.microsoft.com/office/drawing/2014/main" id="{69511D96-6CA6-CA1A-F87C-BFD9435D0E6D}"/>
                </a:ext>
              </a:extLst>
            </p:cNvPr>
            <p:cNvSpPr txBox="1"/>
            <p:nvPr/>
          </p:nvSpPr>
          <p:spPr>
            <a:xfrm>
              <a:off x="4214386" y="3427732"/>
              <a:ext cx="3572229" cy="1492716"/>
            </a:xfrm>
            <a:prstGeom prst="rect">
              <a:avLst/>
            </a:prstGeom>
            <a:noFill/>
          </p:spPr>
          <p:txBody>
            <a:bodyPr wrap="square" rtlCol="0">
              <a:spAutoFit/>
            </a:bodyPr>
            <a:lstStyle/>
            <a:p>
              <a:pPr marL="285750" indent="-285750">
                <a:lnSpc>
                  <a:spcPct val="90000"/>
                </a:lnSpc>
                <a:spcBef>
                  <a:spcPts val="600"/>
                </a:spcBef>
                <a:spcAft>
                  <a:spcPts val="600"/>
                </a:spcAft>
                <a:buBlip>
                  <a:blip r:embed="rId3"/>
                </a:buBlip>
              </a:pP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Host cities</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 we organise event and cover all costs </a:t>
              </a:r>
            </a:p>
            <a:p>
              <a:pPr marL="285750" indent="-285750">
                <a:lnSpc>
                  <a:spcPct val="90000"/>
                </a:lnSpc>
                <a:spcBef>
                  <a:spcPts val="600"/>
                </a:spcBef>
                <a:spcAft>
                  <a:spcPts val="600"/>
                </a:spcAft>
                <a:buBlip>
                  <a:blip r:embed="rId3"/>
                </a:buBlip>
              </a:pP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Participants</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 You book travel &amp; accommodation which EUI reimburses after the event.</a:t>
              </a:r>
            </a:p>
          </p:txBody>
        </p:sp>
      </p:grpSp>
      <p:grpSp>
        <p:nvGrpSpPr>
          <p:cNvPr id="27" name="Group 26">
            <a:extLst>
              <a:ext uri="{FF2B5EF4-FFF2-40B4-BE49-F238E27FC236}">
                <a16:creationId xmlns:a16="http://schemas.microsoft.com/office/drawing/2014/main" id="{B7A58C39-0320-7B1E-D4F0-CDB2DA2606AC}"/>
              </a:ext>
            </a:extLst>
          </p:cNvPr>
          <p:cNvGrpSpPr/>
          <p:nvPr/>
        </p:nvGrpSpPr>
        <p:grpSpPr>
          <a:xfrm>
            <a:off x="8403871" y="2274228"/>
            <a:ext cx="3572229" cy="4009671"/>
            <a:chOff x="8403871" y="2274228"/>
            <a:chExt cx="3572229" cy="4009671"/>
          </a:xfrm>
        </p:grpSpPr>
        <p:grpSp>
          <p:nvGrpSpPr>
            <p:cNvPr id="17" name="Group 16">
              <a:extLst>
                <a:ext uri="{FF2B5EF4-FFF2-40B4-BE49-F238E27FC236}">
                  <a16:creationId xmlns:a16="http://schemas.microsoft.com/office/drawing/2014/main" id="{E9E03762-23F0-2D23-3F8B-54DB51F746FA}"/>
                </a:ext>
              </a:extLst>
            </p:cNvPr>
            <p:cNvGrpSpPr/>
            <p:nvPr/>
          </p:nvGrpSpPr>
          <p:grpSpPr>
            <a:xfrm>
              <a:off x="9427985" y="2274228"/>
              <a:ext cx="1524000" cy="973533"/>
              <a:chOff x="7207892" y="2274228"/>
              <a:chExt cx="1524000" cy="973533"/>
            </a:xfrm>
          </p:grpSpPr>
          <p:sp>
            <p:nvSpPr>
              <p:cNvPr id="14" name="N°1">
                <a:extLst>
                  <a:ext uri="{FF2B5EF4-FFF2-40B4-BE49-F238E27FC236}">
                    <a16:creationId xmlns:a16="http://schemas.microsoft.com/office/drawing/2014/main" id="{DF79038C-BA43-4701-543A-3B5AC6ED852E}"/>
                  </a:ext>
                </a:extLst>
              </p:cNvPr>
              <p:cNvSpPr/>
              <p:nvPr/>
            </p:nvSpPr>
            <p:spPr>
              <a:xfrm>
                <a:off x="7737267" y="2274228"/>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3</a:t>
                </a:r>
              </a:p>
            </p:txBody>
          </p:sp>
          <p:sp>
            <p:nvSpPr>
              <p:cNvPr id="15" name="ZoneTexte 4">
                <a:extLst>
                  <a:ext uri="{FF2B5EF4-FFF2-40B4-BE49-F238E27FC236}">
                    <a16:creationId xmlns:a16="http://schemas.microsoft.com/office/drawing/2014/main" id="{44579E03-9595-EC23-0EBD-823FBA726D9F}"/>
                  </a:ext>
                </a:extLst>
              </p:cNvPr>
              <p:cNvSpPr txBox="1"/>
              <p:nvPr/>
            </p:nvSpPr>
            <p:spPr>
              <a:xfrm>
                <a:off x="7207892" y="2847651"/>
                <a:ext cx="1524000" cy="400110"/>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Funding  </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22" name="TextBox 21">
              <a:extLst>
                <a:ext uri="{FF2B5EF4-FFF2-40B4-BE49-F238E27FC236}">
                  <a16:creationId xmlns:a16="http://schemas.microsoft.com/office/drawing/2014/main" id="{CB5A17C1-A19E-12F4-ADDC-40749417F385}"/>
                </a:ext>
              </a:extLst>
            </p:cNvPr>
            <p:cNvSpPr txBox="1"/>
            <p:nvPr/>
          </p:nvSpPr>
          <p:spPr>
            <a:xfrm>
              <a:off x="8403871" y="3427732"/>
              <a:ext cx="3572229" cy="2856167"/>
            </a:xfrm>
            <a:prstGeom prst="rect">
              <a:avLst/>
            </a:prstGeom>
            <a:noFill/>
          </p:spPr>
          <p:txBody>
            <a:bodyPr wrap="square" rtlCol="0">
              <a:spAutoFit/>
            </a:bodyPr>
            <a:lstStyle/>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You can claim financial support:</a:t>
              </a:r>
            </a:p>
            <a:p>
              <a:pPr marL="285750" indent="-285750">
                <a:lnSpc>
                  <a:spcPct val="90000"/>
                </a:lnSpc>
                <a:spcBef>
                  <a:spcPts val="600"/>
                </a:spcBef>
                <a:spcAft>
                  <a:spcPts val="600"/>
                </a:spcAft>
                <a:buBlip>
                  <a:blip r:embed="rId3"/>
                </a:buBlip>
              </a:pP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After</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 event</a:t>
              </a:r>
            </a:p>
            <a:p>
              <a:pPr marL="285750" indent="-285750">
                <a:lnSpc>
                  <a:spcPct val="90000"/>
                </a:lnSpc>
                <a:spcBef>
                  <a:spcPts val="600"/>
                </a:spcBef>
                <a:spcAft>
                  <a:spcPts val="600"/>
                </a:spcAft>
                <a:buBlip>
                  <a:blip r:embed="rId3"/>
                </a:buBlip>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Based on </a:t>
              </a: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standardised costs</a:t>
              </a:r>
              <a:endParaRPr lang="en-GB" dirty="0">
                <a:solidFill>
                  <a:srgbClr val="0C114D"/>
                </a:solidFill>
                <a:latin typeface="Ubuntu" panose="020B0504030602030204" pitchFamily="34" charset="0"/>
                <a:ea typeface="Tahoma" panose="020B0604030504040204" pitchFamily="34" charset="0"/>
                <a:cs typeface="Tahoma" panose="020B0604030504040204" pitchFamily="34" charset="0"/>
              </a:endParaRPr>
            </a:p>
            <a:p>
              <a:pPr marL="285750" indent="-285750">
                <a:lnSpc>
                  <a:spcPct val="90000"/>
                </a:lnSpc>
                <a:spcBef>
                  <a:spcPts val="600"/>
                </a:spcBef>
                <a:spcAft>
                  <a:spcPts val="600"/>
                </a:spcAft>
                <a:buBlip>
                  <a:blip r:embed="rId3"/>
                </a:buBlip>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Up to </a:t>
              </a: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4 people </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for City under Review</a:t>
              </a:r>
            </a:p>
            <a:p>
              <a:pPr marL="285750" indent="-285750">
                <a:lnSpc>
                  <a:spcPct val="90000"/>
                </a:lnSpc>
                <a:spcBef>
                  <a:spcPts val="600"/>
                </a:spcBef>
                <a:spcAft>
                  <a:spcPts val="600"/>
                </a:spcAft>
                <a:buBlip>
                  <a:blip r:embed="rId3"/>
                </a:buBlip>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Up to </a:t>
              </a:r>
              <a:r>
                <a:rPr lang="en-GB" b="1" dirty="0">
                  <a:solidFill>
                    <a:srgbClr val="0C114D"/>
                  </a:solidFill>
                  <a:latin typeface="Ubuntu" panose="020B0504030602030204" pitchFamily="34" charset="0"/>
                  <a:ea typeface="Tahoma" panose="020B0604030504040204" pitchFamily="34" charset="0"/>
                  <a:cs typeface="Tahoma" panose="020B0604030504040204" pitchFamily="34" charset="0"/>
                </a:rPr>
                <a:t>2 people</a:t>
              </a: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 for Peer Reviewer</a:t>
              </a:r>
            </a:p>
            <a:p>
              <a:pPr marL="285750" indent="-285750" algn="just">
                <a:lnSpc>
                  <a:spcPct val="90000"/>
                </a:lnSpc>
                <a:spcBef>
                  <a:spcPts val="600"/>
                </a:spcBef>
                <a:spcAft>
                  <a:spcPts val="600"/>
                </a:spcAft>
                <a:buBlip>
                  <a:blip r:embed="rId3"/>
                </a:buBlip>
              </a:pPr>
              <a:endParaRPr lang="en-GB" dirty="0">
                <a:solidFill>
                  <a:srgbClr val="0C114D"/>
                </a:solidFill>
                <a:latin typeface="Ubuntu" panose="020B0504030602030204" pitchFamily="34" charset="0"/>
                <a:ea typeface="Tahoma" panose="020B0604030504040204" pitchFamily="34" charset="0"/>
                <a:cs typeface="Tahoma" panose="020B0604030504040204" pitchFamily="34" charset="0"/>
              </a:endParaRPr>
            </a:p>
          </p:txBody>
        </p:sp>
      </p:grpSp>
      <p:sp>
        <p:nvSpPr>
          <p:cNvPr id="24" name="Title 1">
            <a:extLst>
              <a:ext uri="{FF2B5EF4-FFF2-40B4-BE49-F238E27FC236}">
                <a16:creationId xmlns:a16="http://schemas.microsoft.com/office/drawing/2014/main" id="{157A113C-FE4C-4624-A75B-E99E17159981}"/>
              </a:ext>
            </a:extLst>
          </p:cNvPr>
          <p:cNvSpPr txBox="1">
            <a:spLocks/>
          </p:cNvSpPr>
          <p:nvPr/>
        </p:nvSpPr>
        <p:spPr>
          <a:xfrm>
            <a:off x="838200" y="365125"/>
            <a:ext cx="9677400" cy="1184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AF96"/>
                </a:solidFill>
                <a:effectLst/>
                <a:uLnTx/>
                <a:uFillTx/>
                <a:latin typeface="Ubuntu" panose="020B0504030602030204" pitchFamily="34" charset="0"/>
                <a:ea typeface="+mj-ea"/>
                <a:cs typeface="+mj-cs"/>
              </a:rPr>
              <a:t>What support does EUI provide?</a:t>
            </a:r>
            <a:endParaRPr kumimoji="0" lang="en-US" sz="3600" b="1" i="0" u="none" strike="noStrike" kern="1200" cap="none" spc="0" normalizeH="0" baseline="0" noProof="0" dirty="0">
              <a:ln>
                <a:noFill/>
              </a:ln>
              <a:solidFill>
                <a:srgbClr val="1CAF96"/>
              </a:solidFill>
              <a:effectLst/>
              <a:uLnTx/>
              <a:uFillTx/>
              <a:latin typeface="Tahoma"/>
              <a:ea typeface="+mj-ea"/>
              <a:cs typeface="+mj-cs"/>
            </a:endParaRPr>
          </a:p>
        </p:txBody>
      </p:sp>
    </p:spTree>
    <p:extLst>
      <p:ext uri="{BB962C8B-B14F-4D97-AF65-F5344CB8AC3E}">
        <p14:creationId xmlns:p14="http://schemas.microsoft.com/office/powerpoint/2010/main" val="115905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4DA8-DB77-D99B-FFC4-A4CCC0E117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30E675-BE88-7D9A-2DEA-8C4C9E8E3CFB}"/>
              </a:ext>
            </a:extLst>
          </p:cNvPr>
          <p:cNvSpPr txBox="1"/>
          <p:nvPr/>
        </p:nvSpPr>
        <p:spPr>
          <a:xfrm>
            <a:off x="401316" y="1398654"/>
            <a:ext cx="95604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Ubuntu" panose="020B0504030602030204" pitchFamily="34" charset="0"/>
                <a:ea typeface="+mn-ea"/>
                <a:cs typeface="+mn-cs"/>
              </a:rPr>
              <a:t>A lump sum paid to urban authority (except hosts)</a:t>
            </a:r>
            <a:endPar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3DF54390-7CD5-B1C1-E912-313FA4BC04BF}"/>
              </a:ext>
            </a:extLst>
          </p:cNvPr>
          <p:cNvGrpSpPr/>
          <p:nvPr/>
        </p:nvGrpSpPr>
        <p:grpSpPr>
          <a:xfrm>
            <a:off x="401316" y="2272960"/>
            <a:ext cx="3496484" cy="1995002"/>
            <a:chOff x="664631" y="2272960"/>
            <a:chExt cx="3388417" cy="1995002"/>
          </a:xfrm>
        </p:grpSpPr>
        <p:grpSp>
          <p:nvGrpSpPr>
            <p:cNvPr id="19" name="Group 18">
              <a:extLst>
                <a:ext uri="{FF2B5EF4-FFF2-40B4-BE49-F238E27FC236}">
                  <a16:creationId xmlns:a16="http://schemas.microsoft.com/office/drawing/2014/main" id="{021BFD8F-75E6-B674-6628-4AA08C583913}"/>
                </a:ext>
              </a:extLst>
            </p:cNvPr>
            <p:cNvGrpSpPr/>
            <p:nvPr/>
          </p:nvGrpSpPr>
          <p:grpSpPr>
            <a:xfrm>
              <a:off x="1479724" y="2272960"/>
              <a:ext cx="1524000" cy="1281309"/>
              <a:chOff x="1009120" y="2274228"/>
              <a:chExt cx="1524000" cy="1281309"/>
            </a:xfrm>
          </p:grpSpPr>
          <p:sp>
            <p:nvSpPr>
              <p:cNvPr id="6" name="N°1">
                <a:extLst>
                  <a:ext uri="{FF2B5EF4-FFF2-40B4-BE49-F238E27FC236}">
                    <a16:creationId xmlns:a16="http://schemas.microsoft.com/office/drawing/2014/main" id="{47E55614-B5B7-8DEF-D337-A94CC43B1D9E}"/>
                  </a:ext>
                </a:extLst>
              </p:cNvPr>
              <p:cNvSpPr/>
              <p:nvPr/>
            </p:nvSpPr>
            <p:spPr>
              <a:xfrm>
                <a:off x="1538495" y="2274228"/>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1</a:t>
                </a:r>
              </a:p>
            </p:txBody>
          </p:sp>
          <p:sp>
            <p:nvSpPr>
              <p:cNvPr id="7" name="ZoneTexte 4">
                <a:extLst>
                  <a:ext uri="{FF2B5EF4-FFF2-40B4-BE49-F238E27FC236}">
                    <a16:creationId xmlns:a16="http://schemas.microsoft.com/office/drawing/2014/main" id="{8F676743-6FDC-A2C1-4E70-F32D41E7C129}"/>
                  </a:ext>
                </a:extLst>
              </p:cNvPr>
              <p:cNvSpPr txBox="1"/>
              <p:nvPr/>
            </p:nvSpPr>
            <p:spPr>
              <a:xfrm>
                <a:off x="1009120" y="2847651"/>
                <a:ext cx="1524000" cy="707886"/>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Travel cost</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7AA61CD0-6E12-C43B-B4AA-EC866C9EF663}"/>
                </a:ext>
              </a:extLst>
            </p:cNvPr>
            <p:cNvSpPr txBox="1"/>
            <p:nvPr/>
          </p:nvSpPr>
          <p:spPr>
            <a:xfrm>
              <a:off x="664631" y="3427732"/>
              <a:ext cx="3388417" cy="840230"/>
            </a:xfrm>
            <a:prstGeom prst="rect">
              <a:avLst/>
            </a:prstGeom>
            <a:noFill/>
          </p:spPr>
          <p:txBody>
            <a:bodyPr wrap="square" rtlCol="0">
              <a:spAutoFit/>
            </a:bodyPr>
            <a:lstStyle/>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Fixed unit cost defined by EC based on distance between place of departure &amp; host city</a:t>
              </a:r>
            </a:p>
          </p:txBody>
        </p:sp>
      </p:grpSp>
      <p:sp>
        <p:nvSpPr>
          <p:cNvPr id="24" name="Title 1">
            <a:extLst>
              <a:ext uri="{FF2B5EF4-FFF2-40B4-BE49-F238E27FC236}">
                <a16:creationId xmlns:a16="http://schemas.microsoft.com/office/drawing/2014/main" id="{04F6EAE4-53B9-4035-18CA-28370882CBE1}"/>
              </a:ext>
            </a:extLst>
          </p:cNvPr>
          <p:cNvSpPr txBox="1">
            <a:spLocks/>
          </p:cNvSpPr>
          <p:nvPr/>
        </p:nvSpPr>
        <p:spPr>
          <a:xfrm>
            <a:off x="439479" y="355636"/>
            <a:ext cx="9677400" cy="1184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AF96"/>
                </a:solidFill>
                <a:effectLst/>
                <a:uLnTx/>
                <a:uFillTx/>
                <a:latin typeface="Ubuntu" panose="020B0504030602030204" pitchFamily="34" charset="0"/>
                <a:ea typeface="+mj-ea"/>
                <a:cs typeface="+mj-cs"/>
              </a:rPr>
              <a:t>How does the funding work?</a:t>
            </a:r>
            <a:endParaRPr kumimoji="0" lang="en-US" sz="3600" b="1" i="0" u="none" strike="noStrike" kern="1200" cap="none" spc="0" normalizeH="0" baseline="0" noProof="0" dirty="0">
              <a:ln>
                <a:noFill/>
              </a:ln>
              <a:solidFill>
                <a:srgbClr val="1CAF96"/>
              </a:solidFill>
              <a:effectLst/>
              <a:uLnTx/>
              <a:uFillTx/>
              <a:latin typeface="Tahoma"/>
              <a:ea typeface="+mj-ea"/>
              <a:cs typeface="+mj-cs"/>
            </a:endParaRPr>
          </a:p>
        </p:txBody>
      </p:sp>
      <p:grpSp>
        <p:nvGrpSpPr>
          <p:cNvPr id="2" name="Group 1">
            <a:extLst>
              <a:ext uri="{FF2B5EF4-FFF2-40B4-BE49-F238E27FC236}">
                <a16:creationId xmlns:a16="http://schemas.microsoft.com/office/drawing/2014/main" id="{31EB91A3-E9F4-B907-E1C6-F60879B76002}"/>
              </a:ext>
            </a:extLst>
          </p:cNvPr>
          <p:cNvGrpSpPr/>
          <p:nvPr/>
        </p:nvGrpSpPr>
        <p:grpSpPr>
          <a:xfrm>
            <a:off x="4493931" y="2250756"/>
            <a:ext cx="3496485" cy="2398189"/>
            <a:chOff x="664632" y="2272960"/>
            <a:chExt cx="3389880" cy="2398189"/>
          </a:xfrm>
        </p:grpSpPr>
        <p:grpSp>
          <p:nvGrpSpPr>
            <p:cNvPr id="3" name="Group 2">
              <a:extLst>
                <a:ext uri="{FF2B5EF4-FFF2-40B4-BE49-F238E27FC236}">
                  <a16:creationId xmlns:a16="http://schemas.microsoft.com/office/drawing/2014/main" id="{CA0A548A-8232-3AA9-B119-40C2D21118B5}"/>
                </a:ext>
              </a:extLst>
            </p:cNvPr>
            <p:cNvGrpSpPr/>
            <p:nvPr/>
          </p:nvGrpSpPr>
          <p:grpSpPr>
            <a:xfrm>
              <a:off x="1479724" y="2272960"/>
              <a:ext cx="1524000" cy="973533"/>
              <a:chOff x="1009120" y="2274228"/>
              <a:chExt cx="1524000" cy="973533"/>
            </a:xfrm>
          </p:grpSpPr>
          <p:sp>
            <p:nvSpPr>
              <p:cNvPr id="8" name="N°1">
                <a:extLst>
                  <a:ext uri="{FF2B5EF4-FFF2-40B4-BE49-F238E27FC236}">
                    <a16:creationId xmlns:a16="http://schemas.microsoft.com/office/drawing/2014/main" id="{9FE3DE47-A0F7-2DF7-7B08-1352D76E871F}"/>
                  </a:ext>
                </a:extLst>
              </p:cNvPr>
              <p:cNvSpPr/>
              <p:nvPr/>
            </p:nvSpPr>
            <p:spPr>
              <a:xfrm>
                <a:off x="1538495" y="2274228"/>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2</a:t>
                </a:r>
              </a:p>
            </p:txBody>
          </p:sp>
          <p:sp>
            <p:nvSpPr>
              <p:cNvPr id="9" name="ZoneTexte 4">
                <a:extLst>
                  <a:ext uri="{FF2B5EF4-FFF2-40B4-BE49-F238E27FC236}">
                    <a16:creationId xmlns:a16="http://schemas.microsoft.com/office/drawing/2014/main" id="{A92961AD-02F2-D6E5-2281-60DC48E3B5CA}"/>
                  </a:ext>
                </a:extLst>
              </p:cNvPr>
              <p:cNvSpPr txBox="1"/>
              <p:nvPr/>
            </p:nvSpPr>
            <p:spPr>
              <a:xfrm>
                <a:off x="1009120" y="2847651"/>
                <a:ext cx="1524000" cy="400110"/>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Per diem</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4B4E4995-2310-24F4-F376-7F5519BA6D82}"/>
                </a:ext>
              </a:extLst>
            </p:cNvPr>
            <p:cNvSpPr txBox="1"/>
            <p:nvPr/>
          </p:nvSpPr>
          <p:spPr>
            <a:xfrm>
              <a:off x="664632" y="3427732"/>
              <a:ext cx="3389880" cy="1243417"/>
            </a:xfrm>
            <a:prstGeom prst="rect">
              <a:avLst/>
            </a:prstGeom>
            <a:noFill/>
          </p:spPr>
          <p:txBody>
            <a:bodyPr wrap="square" rtlCol="0">
              <a:spAutoFit/>
            </a:bodyPr>
            <a:lstStyle/>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Fixed daily rate defined by EC per MS for accommodation, subsistence &amp; local travel</a:t>
              </a:r>
            </a:p>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Up to 4 days payable</a:t>
              </a:r>
            </a:p>
          </p:txBody>
        </p:sp>
      </p:grpSp>
      <p:grpSp>
        <p:nvGrpSpPr>
          <p:cNvPr id="10" name="Group 9">
            <a:extLst>
              <a:ext uri="{FF2B5EF4-FFF2-40B4-BE49-F238E27FC236}">
                <a16:creationId xmlns:a16="http://schemas.microsoft.com/office/drawing/2014/main" id="{8921BDF5-CE18-9C37-EE38-DA866BFACB5A}"/>
              </a:ext>
            </a:extLst>
          </p:cNvPr>
          <p:cNvGrpSpPr/>
          <p:nvPr/>
        </p:nvGrpSpPr>
        <p:grpSpPr>
          <a:xfrm>
            <a:off x="8765803" y="2266964"/>
            <a:ext cx="4820053" cy="2321535"/>
            <a:chOff x="524020" y="2295164"/>
            <a:chExt cx="4754629" cy="2321535"/>
          </a:xfrm>
        </p:grpSpPr>
        <p:grpSp>
          <p:nvGrpSpPr>
            <p:cNvPr id="13" name="Group 12">
              <a:extLst>
                <a:ext uri="{FF2B5EF4-FFF2-40B4-BE49-F238E27FC236}">
                  <a16:creationId xmlns:a16="http://schemas.microsoft.com/office/drawing/2014/main" id="{B4C02986-9115-804B-875A-DC1A5EB2AF84}"/>
                </a:ext>
              </a:extLst>
            </p:cNvPr>
            <p:cNvGrpSpPr/>
            <p:nvPr/>
          </p:nvGrpSpPr>
          <p:grpSpPr>
            <a:xfrm>
              <a:off x="524020" y="2295164"/>
              <a:ext cx="2453893" cy="1030487"/>
              <a:chOff x="53416" y="2296432"/>
              <a:chExt cx="2453893" cy="1030487"/>
            </a:xfrm>
          </p:grpSpPr>
          <p:sp>
            <p:nvSpPr>
              <p:cNvPr id="23" name="N°1">
                <a:extLst>
                  <a:ext uri="{FF2B5EF4-FFF2-40B4-BE49-F238E27FC236}">
                    <a16:creationId xmlns:a16="http://schemas.microsoft.com/office/drawing/2014/main" id="{BF4A5DD1-3FA7-492D-6832-E335F785C5E6}"/>
                  </a:ext>
                </a:extLst>
              </p:cNvPr>
              <p:cNvSpPr/>
              <p:nvPr/>
            </p:nvSpPr>
            <p:spPr>
              <a:xfrm>
                <a:off x="1047736" y="2296432"/>
                <a:ext cx="465251" cy="46525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latin typeface="Ubuntu" panose="020B0504030602030204" pitchFamily="34" charset="0"/>
                    <a:ea typeface="Tahoma" panose="020B0604030504040204" pitchFamily="34" charset="0"/>
                    <a:cs typeface="Tahoma" panose="020B0604030504040204" pitchFamily="34" charset="0"/>
                  </a:rPr>
                  <a:t>2</a:t>
                </a:r>
              </a:p>
            </p:txBody>
          </p:sp>
          <p:sp>
            <p:nvSpPr>
              <p:cNvPr id="28" name="ZoneTexte 4">
                <a:extLst>
                  <a:ext uri="{FF2B5EF4-FFF2-40B4-BE49-F238E27FC236}">
                    <a16:creationId xmlns:a16="http://schemas.microsoft.com/office/drawing/2014/main" id="{8487617E-43AC-EC05-85EA-5EC599A18B7C}"/>
                  </a:ext>
                </a:extLst>
              </p:cNvPr>
              <p:cNvSpPr txBox="1"/>
              <p:nvPr/>
            </p:nvSpPr>
            <p:spPr>
              <a:xfrm>
                <a:off x="53416" y="2926809"/>
                <a:ext cx="2453893" cy="400110"/>
              </a:xfrm>
              <a:prstGeom prst="rect">
                <a:avLst/>
              </a:prstGeom>
              <a:noFill/>
            </p:spPr>
            <p:txBody>
              <a:bodyPr wrap="square" rtlCol="0">
                <a:spAutoFit/>
              </a:bodyPr>
              <a:lstStyle/>
              <a:p>
                <a:pPr algn="ctr"/>
                <a:r>
                  <a:rPr lang="en-GB" sz="2000" b="1" dirty="0">
                    <a:solidFill>
                      <a:schemeClr val="accent2"/>
                    </a:solidFill>
                    <a:latin typeface="Ubuntu" panose="020B0504030602030204" pitchFamily="34" charset="0"/>
                    <a:ea typeface="Tahoma" panose="020B0604030504040204" pitchFamily="34" charset="0"/>
                    <a:cs typeface="Tahoma" panose="020B0604030504040204" pitchFamily="34" charset="0"/>
                  </a:rPr>
                  <a:t>Staff costs</a:t>
                </a:r>
                <a:endParaRPr lang="fr-FR" sz="20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sp>
          <p:nvSpPr>
            <p:cNvPr id="16" name="TextBox 15">
              <a:extLst>
                <a:ext uri="{FF2B5EF4-FFF2-40B4-BE49-F238E27FC236}">
                  <a16:creationId xmlns:a16="http://schemas.microsoft.com/office/drawing/2014/main" id="{F361F926-6305-2136-046C-5583347E53CA}"/>
                </a:ext>
              </a:extLst>
            </p:cNvPr>
            <p:cNvSpPr txBox="1"/>
            <p:nvPr/>
          </p:nvSpPr>
          <p:spPr>
            <a:xfrm>
              <a:off x="988555" y="3468692"/>
              <a:ext cx="4290094" cy="1148007"/>
            </a:xfrm>
            <a:prstGeom prst="rect">
              <a:avLst/>
            </a:prstGeom>
            <a:noFill/>
          </p:spPr>
          <p:txBody>
            <a:bodyPr wrap="square" rtlCol="0">
              <a:spAutoFit/>
            </a:bodyPr>
            <a:lstStyle/>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€ 350 per day</a:t>
              </a:r>
            </a:p>
            <a:p>
              <a:pPr>
                <a:lnSpc>
                  <a:spcPct val="90000"/>
                </a:lnSpc>
                <a:spcBef>
                  <a:spcPts val="600"/>
                </a:spcBef>
                <a:spcAft>
                  <a:spcPts val="600"/>
                </a:spcAft>
              </a:pPr>
              <a:r>
                <a:rPr lang="en-GB" dirty="0">
                  <a:solidFill>
                    <a:srgbClr val="0C114D"/>
                  </a:solidFill>
                  <a:latin typeface="Ubuntu" panose="020B0504030602030204" pitchFamily="34" charset="0"/>
                  <a:ea typeface="Tahoma" panose="020B0604030504040204" pitchFamily="34" charset="0"/>
                  <a:cs typeface="Tahoma" panose="020B0604030504040204" pitchFamily="34" charset="0"/>
                </a:rPr>
                <a:t>Up to 5 days payable</a:t>
              </a:r>
            </a:p>
            <a:p>
              <a:pPr>
                <a:lnSpc>
                  <a:spcPct val="90000"/>
                </a:lnSpc>
                <a:spcBef>
                  <a:spcPts val="600"/>
                </a:spcBef>
                <a:spcAft>
                  <a:spcPts val="600"/>
                </a:spcAft>
              </a:pPr>
              <a:r>
                <a:rPr lang="en-GB" b="1" dirty="0">
                  <a:solidFill>
                    <a:schemeClr val="accent3"/>
                  </a:solidFill>
                  <a:latin typeface="Ubuntu" panose="020B0504030602030204" pitchFamily="34" charset="0"/>
                  <a:ea typeface="Tahoma" panose="020B0604030504040204" pitchFamily="34" charset="0"/>
                  <a:cs typeface="Tahoma" panose="020B0604030504040204" pitchFamily="34" charset="0"/>
                </a:rPr>
                <a:t>Only for Peer Reviewers</a:t>
              </a:r>
            </a:p>
          </p:txBody>
        </p:sp>
      </p:grpSp>
      <p:sp>
        <p:nvSpPr>
          <p:cNvPr id="31" name="Plus Sign 30">
            <a:extLst>
              <a:ext uri="{FF2B5EF4-FFF2-40B4-BE49-F238E27FC236}">
                <a16:creationId xmlns:a16="http://schemas.microsoft.com/office/drawing/2014/main" id="{428ECACA-F02B-1750-704D-F37C229664B9}"/>
              </a:ext>
            </a:extLst>
          </p:cNvPr>
          <p:cNvSpPr/>
          <p:nvPr/>
        </p:nvSpPr>
        <p:spPr>
          <a:xfrm>
            <a:off x="3544467" y="2256315"/>
            <a:ext cx="904473" cy="850605"/>
          </a:xfrm>
          <a:prstGeom prst="mathPl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lus Sign 31">
            <a:extLst>
              <a:ext uri="{FF2B5EF4-FFF2-40B4-BE49-F238E27FC236}">
                <a16:creationId xmlns:a16="http://schemas.microsoft.com/office/drawing/2014/main" id="{E7C20A21-CF50-2460-83CB-E7047D848C9A}"/>
              </a:ext>
            </a:extLst>
          </p:cNvPr>
          <p:cNvSpPr/>
          <p:nvPr/>
        </p:nvSpPr>
        <p:spPr>
          <a:xfrm>
            <a:off x="8313566" y="2218723"/>
            <a:ext cx="904473" cy="850605"/>
          </a:xfrm>
          <a:prstGeom prst="mathPl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C497A002-A71D-395F-87EC-1B0832C45773}"/>
              </a:ext>
            </a:extLst>
          </p:cNvPr>
          <p:cNvCxnSpPr>
            <a:cxnSpLocks/>
          </p:cNvCxnSpPr>
          <p:nvPr/>
        </p:nvCxnSpPr>
        <p:spPr>
          <a:xfrm>
            <a:off x="8124088" y="0"/>
            <a:ext cx="0" cy="685800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23140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D4674-FF06-8061-01BA-38AAB10A7B58}"/>
              </a:ext>
            </a:extLst>
          </p:cNvPr>
          <p:cNvSpPr/>
          <p:nvPr/>
        </p:nvSpPr>
        <p:spPr>
          <a:xfrm>
            <a:off x="0" y="-27886"/>
            <a:ext cx="12192000" cy="68579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42E8BDDE-431E-B109-66DC-78A8038291FD}"/>
              </a:ext>
            </a:extLst>
          </p:cNvPr>
          <p:cNvSpPr/>
          <p:nvPr/>
        </p:nvSpPr>
        <p:spPr>
          <a:xfrm>
            <a:off x="505305" y="1194002"/>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1</a:t>
            </a:r>
          </a:p>
        </p:txBody>
      </p:sp>
      <p:sp>
        <p:nvSpPr>
          <p:cNvPr id="14" name="Google Shape;119;p11">
            <a:extLst>
              <a:ext uri="{FF2B5EF4-FFF2-40B4-BE49-F238E27FC236}">
                <a16:creationId xmlns:a16="http://schemas.microsoft.com/office/drawing/2014/main" id="{C8752FE3-F5D7-3895-0937-F3F7995F5952}"/>
              </a:ext>
            </a:extLst>
          </p:cNvPr>
          <p:cNvSpPr txBox="1"/>
          <p:nvPr/>
        </p:nvSpPr>
        <p:spPr>
          <a:xfrm>
            <a:off x="297712" y="49153"/>
            <a:ext cx="12192000" cy="70784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Call for EUI Peer Reviews - Key Details</a:t>
            </a:r>
            <a:endParaRPr kumimoji="0" sz="14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sp>
        <p:nvSpPr>
          <p:cNvPr id="24" name="Rectangle: Rounded Corners 23">
            <a:extLst>
              <a:ext uri="{FF2B5EF4-FFF2-40B4-BE49-F238E27FC236}">
                <a16:creationId xmlns:a16="http://schemas.microsoft.com/office/drawing/2014/main" id="{82CCB229-DEB6-7A63-43F3-F8979C1DD3EB}"/>
              </a:ext>
            </a:extLst>
          </p:cNvPr>
          <p:cNvSpPr/>
          <p:nvPr/>
        </p:nvSpPr>
        <p:spPr>
          <a:xfrm>
            <a:off x="1199656" y="1075967"/>
            <a:ext cx="10730072" cy="6102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Dates: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1 October – 13 November 2024, 12:00 CET</a:t>
            </a:r>
          </a:p>
        </p:txBody>
      </p:sp>
      <p:sp>
        <p:nvSpPr>
          <p:cNvPr id="13" name="Oval 12">
            <a:extLst>
              <a:ext uri="{FF2B5EF4-FFF2-40B4-BE49-F238E27FC236}">
                <a16:creationId xmlns:a16="http://schemas.microsoft.com/office/drawing/2014/main" id="{46910111-4B02-291F-AAA9-354CBBF3F535}"/>
              </a:ext>
            </a:extLst>
          </p:cNvPr>
          <p:cNvSpPr/>
          <p:nvPr/>
        </p:nvSpPr>
        <p:spPr>
          <a:xfrm>
            <a:off x="505305" y="2043535"/>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2</a:t>
            </a:r>
          </a:p>
        </p:txBody>
      </p:sp>
      <p:sp>
        <p:nvSpPr>
          <p:cNvPr id="18" name="Rectangle: Rounded Corners 17">
            <a:extLst>
              <a:ext uri="{FF2B5EF4-FFF2-40B4-BE49-F238E27FC236}">
                <a16:creationId xmlns:a16="http://schemas.microsoft.com/office/drawing/2014/main" id="{5875F5CD-A227-1250-E9C3-06615E06848B}"/>
              </a:ext>
            </a:extLst>
          </p:cNvPr>
          <p:cNvSpPr/>
          <p:nvPr/>
        </p:nvSpPr>
        <p:spPr>
          <a:xfrm>
            <a:off x="1199657" y="1893601"/>
            <a:ext cx="10730072" cy="10622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Eligible authorities: </a:t>
            </a:r>
          </a:p>
          <a:p>
            <a:pPr>
              <a:buClr>
                <a:srgbClr val="000000"/>
              </a:buClr>
              <a:defRPr/>
            </a:pPr>
            <a:r>
              <a:rPr kumimoji="0" lang="en-GB" b="1"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Cities Under Review: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EU urban authority on Article 11 list (</a:t>
            </a:r>
            <a:r>
              <a:rPr lang="en-GB" sz="1800" dirty="0">
                <a:solidFill>
                  <a:srgbClr val="0C114D"/>
                </a:solidFill>
                <a:latin typeface="Ubuntu"/>
                <a:ea typeface="Tahoma"/>
                <a:cs typeface="Tahoma"/>
                <a:hlinkClick r:id="rId3"/>
              </a:rPr>
              <a:t>www.urban-initiative.eu/article-11-cities</a:t>
            </a:r>
            <a:r>
              <a:rPr lang="en-GB" sz="1800" dirty="0">
                <a:solidFill>
                  <a:schemeClr val="accent2"/>
                </a:solidFill>
                <a:latin typeface="Ubuntu"/>
                <a:ea typeface="Tahoma"/>
                <a:cs typeface="Tahoma"/>
              </a:rPr>
              <a:t>)</a:t>
            </a:r>
            <a:endParaRPr kumimoji="0" lang="en-GB" i="0" u="none" strike="noStrike" kern="0" cap="none" spc="0" normalizeH="0" baseline="0" noProof="0" dirty="0">
              <a:ln>
                <a:noFill/>
              </a:ln>
              <a:solidFill>
                <a:schemeClr val="accent2"/>
              </a:solidFill>
              <a:effectLst/>
              <a:uLnTx/>
              <a:uFillTx/>
              <a:latin typeface="Ubuntu" panose="020B0504030602030204" pitchFamily="34" charset="0"/>
              <a:ea typeface="+mn-ea"/>
              <a:cs typeface="+mn-cs"/>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b="1" kern="0" dirty="0">
                <a:solidFill>
                  <a:srgbClr val="1CAF96"/>
                </a:solidFill>
                <a:latin typeface="Ubuntu" panose="020B0504030602030204" pitchFamily="34" charset="0"/>
                <a:sym typeface="Arial"/>
              </a:rPr>
              <a:t>Peer Reviewers: </a:t>
            </a:r>
            <a:r>
              <a:rPr kumimoji="0" lang="en-GB" b="1"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Any EU urban authority interested in integrated, place-based approaches to SUD</a:t>
            </a:r>
          </a:p>
        </p:txBody>
      </p:sp>
      <p:sp>
        <p:nvSpPr>
          <p:cNvPr id="19" name="Oval 18">
            <a:extLst>
              <a:ext uri="{FF2B5EF4-FFF2-40B4-BE49-F238E27FC236}">
                <a16:creationId xmlns:a16="http://schemas.microsoft.com/office/drawing/2014/main" id="{A6343A2B-FFF9-CFDF-FCF0-6A92BBECFD82}"/>
              </a:ext>
            </a:extLst>
          </p:cNvPr>
          <p:cNvSpPr/>
          <p:nvPr/>
        </p:nvSpPr>
        <p:spPr>
          <a:xfrm>
            <a:off x="454575" y="3179082"/>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FFFF"/>
                </a:solidFill>
                <a:latin typeface="Ubuntu" panose="020B0504030602030204" pitchFamily="34" charset="0"/>
                <a:sym typeface="Arial"/>
              </a:rPr>
              <a:t>3</a:t>
            </a:r>
            <a:endPar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endParaRPr>
          </a:p>
        </p:txBody>
      </p:sp>
      <p:sp>
        <p:nvSpPr>
          <p:cNvPr id="20" name="Rectangle: Rounded Corners 19">
            <a:extLst>
              <a:ext uri="{FF2B5EF4-FFF2-40B4-BE49-F238E27FC236}">
                <a16:creationId xmlns:a16="http://schemas.microsoft.com/office/drawing/2014/main" id="{5184E3D6-CEDC-8B75-DD89-8743BEA61811}"/>
              </a:ext>
            </a:extLst>
          </p:cNvPr>
          <p:cNvSpPr/>
          <p:nvPr/>
        </p:nvSpPr>
        <p:spPr>
          <a:xfrm>
            <a:off x="1155521" y="3110065"/>
            <a:ext cx="10774207" cy="15960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How to apply: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Submit application via EUI website. </a:t>
            </a:r>
            <a:r>
              <a:rPr lang="en-GB" kern="0" dirty="0">
                <a:solidFill>
                  <a:srgbClr val="1CAF96"/>
                </a:solidFill>
                <a:latin typeface="Ubuntu" panose="020B0504030602030204" pitchFamily="34" charset="0"/>
                <a:sym typeface="Arial"/>
              </a:rPr>
              <a:t>Prepare information with courtesy application form:</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b="1" kern="0" dirty="0">
                <a:solidFill>
                  <a:srgbClr val="1CAF96"/>
                </a:solidFill>
                <a:latin typeface="Ubuntu" panose="020B0504030602030204" pitchFamily="34" charset="0"/>
                <a:sym typeface="Arial"/>
              </a:rPr>
              <a:t>For either/both roles: 	</a:t>
            </a:r>
            <a:r>
              <a:rPr lang="en-GB" kern="0" dirty="0">
                <a:solidFill>
                  <a:srgbClr val="1CAF96"/>
                </a:solidFill>
                <a:latin typeface="Ubuntu" panose="020B0504030602030204" pitchFamily="34" charset="0"/>
                <a:sym typeface="Arial"/>
              </a:rPr>
              <a:t>Motivation, participating staff, endorsement of institution</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b="1" kern="0" dirty="0">
                <a:solidFill>
                  <a:srgbClr val="1CAF96"/>
                </a:solidFill>
                <a:latin typeface="Ubuntu" panose="020B0504030602030204" pitchFamily="34" charset="0"/>
                <a:sym typeface="Arial"/>
              </a:rPr>
              <a:t>Cities Under Review: 	</a:t>
            </a:r>
            <a:r>
              <a:rPr lang="en-GB" kern="0" dirty="0">
                <a:solidFill>
                  <a:srgbClr val="1CAF96"/>
                </a:solidFill>
                <a:latin typeface="Ubuntu" panose="020B0504030602030204" pitchFamily="34" charset="0"/>
                <a:sym typeface="Arial"/>
              </a:rPr>
              <a:t>S</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tatus of</a:t>
            </a:r>
            <a:r>
              <a:rPr lang="en-GB" kern="0" dirty="0">
                <a:solidFill>
                  <a:srgbClr val="1CAF96"/>
                </a:solidFill>
                <a:latin typeface="Ubuntu" panose="020B0504030602030204" pitchFamily="34" charset="0"/>
                <a:sym typeface="Arial"/>
              </a:rPr>
              <a:t> SUD strategy, 3 challenges, staff involvement in SUD strategy</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Peer Reviewers: 		</a:t>
            </a:r>
            <a:r>
              <a:rPr kumimoji="0" lang="en-GB" i="0" u="none" strike="noStrike" kern="0" cap="none" spc="0" normalizeH="0" baseline="0" noProof="0" dirty="0">
                <a:ln>
                  <a:noFill/>
                </a:ln>
                <a:solidFill>
                  <a:srgbClr val="1CAF96"/>
                </a:solidFill>
                <a:effectLst/>
                <a:uLnTx/>
                <a:uFillTx/>
                <a:latin typeface="Ubuntu" panose="020B0504030602030204" pitchFamily="34" charset="0"/>
                <a:ea typeface="+mn-ea"/>
                <a:cs typeface="+mn-cs"/>
                <a:sym typeface="Arial"/>
              </a:rPr>
              <a:t>Thematic and operational expertise related to SUD strategies</a:t>
            </a:r>
          </a:p>
        </p:txBody>
      </p:sp>
      <p:sp>
        <p:nvSpPr>
          <p:cNvPr id="34" name="Oval 33">
            <a:extLst>
              <a:ext uri="{FF2B5EF4-FFF2-40B4-BE49-F238E27FC236}">
                <a16:creationId xmlns:a16="http://schemas.microsoft.com/office/drawing/2014/main" id="{4984F91B-3070-3EDF-9A1F-4C1F9DA3CF28}"/>
              </a:ext>
            </a:extLst>
          </p:cNvPr>
          <p:cNvSpPr/>
          <p:nvPr/>
        </p:nvSpPr>
        <p:spPr>
          <a:xfrm>
            <a:off x="506644" y="4912916"/>
            <a:ext cx="497310" cy="45095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Ubuntu" panose="020B0504030602030204" pitchFamily="34" charset="0"/>
                <a:ea typeface="+mn-ea"/>
                <a:cs typeface="+mn-cs"/>
                <a:sym typeface="Arial"/>
              </a:rPr>
              <a:t>4</a:t>
            </a:r>
          </a:p>
        </p:txBody>
      </p:sp>
      <p:sp>
        <p:nvSpPr>
          <p:cNvPr id="35" name="Rectangle: Rounded Corners 34">
            <a:extLst>
              <a:ext uri="{FF2B5EF4-FFF2-40B4-BE49-F238E27FC236}">
                <a16:creationId xmlns:a16="http://schemas.microsoft.com/office/drawing/2014/main" id="{B0612B25-8D63-A058-A530-5A7EBD0CD78F}"/>
              </a:ext>
            </a:extLst>
          </p:cNvPr>
          <p:cNvSpPr/>
          <p:nvPr/>
        </p:nvSpPr>
        <p:spPr>
          <a:xfrm>
            <a:off x="1171390" y="4861417"/>
            <a:ext cx="10758338" cy="176446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Timeline for next steps:</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1CAF96"/>
                </a:solidFill>
                <a:latin typeface="Ubuntu" panose="020B0504030602030204" pitchFamily="34" charset="0"/>
                <a:sym typeface="Arial"/>
              </a:rPr>
              <a:t>30 Nov		Earliest dates for results of call, notification of all applicants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1CAF96"/>
                </a:solidFill>
                <a:latin typeface="Ubuntu" panose="020B0504030602030204" pitchFamily="34" charset="0"/>
                <a:sym typeface="Arial"/>
              </a:rPr>
              <a:t>End-Dec		Decision on dates and locations for peer reviews</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1CAF96"/>
                </a:solidFill>
                <a:latin typeface="Ubuntu" panose="020B0504030602030204" pitchFamily="34" charset="0"/>
                <a:sym typeface="Arial"/>
              </a:rPr>
              <a:t>Jan 2025	Composition of peer review groups based on matchmaking and agreement</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1CAF96"/>
                </a:solidFill>
                <a:latin typeface="Ubuntu" panose="020B0504030602030204" pitchFamily="34" charset="0"/>
                <a:sym typeface="Arial"/>
              </a:rPr>
              <a:t>Feb-June 2025	Implementation of peer reviews resulting from this call (3 or 4 expected)</a:t>
            </a:r>
          </a:p>
        </p:txBody>
      </p:sp>
    </p:spTree>
    <p:extLst>
      <p:ext uri="{BB962C8B-B14F-4D97-AF65-F5344CB8AC3E}">
        <p14:creationId xmlns:p14="http://schemas.microsoft.com/office/powerpoint/2010/main" val="169445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7ECCAD-DA9B-5C67-F0C2-1A53C6C80CEE}"/>
              </a:ext>
            </a:extLst>
          </p:cNvPr>
          <p:cNvSpPr/>
          <p:nvPr/>
        </p:nvSpPr>
        <p:spPr>
          <a:xfrm>
            <a:off x="0" y="0"/>
            <a:ext cx="12192000" cy="6857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Google Shape;92;p5">
            <a:extLst>
              <a:ext uri="{FF2B5EF4-FFF2-40B4-BE49-F238E27FC236}">
                <a16:creationId xmlns:a16="http://schemas.microsoft.com/office/drawing/2014/main" id="{A0B54BF7-1C2A-371B-CD00-329F58CCD562}"/>
              </a:ext>
            </a:extLst>
          </p:cNvPr>
          <p:cNvSpPr txBox="1"/>
          <p:nvPr/>
        </p:nvSpPr>
        <p:spPr>
          <a:xfrm>
            <a:off x="174172" y="2584297"/>
            <a:ext cx="2769054"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1" i="0" u="none" strike="noStrike" kern="0" cap="none" spc="0" normalizeH="0" baseline="0" noProof="0" dirty="0" err="1">
                <a:ln>
                  <a:noFill/>
                </a:ln>
                <a:solidFill>
                  <a:srgbClr val="FFFFFF"/>
                </a:solidFill>
                <a:effectLst/>
                <a:uLnTx/>
                <a:uFillTx/>
                <a:latin typeface="Ubuntu" panose="020B0504030602030204" pitchFamily="34" charset="0"/>
                <a:ea typeface="Tahoma"/>
                <a:cs typeface="Tahoma"/>
                <a:sym typeface="Tahoma"/>
              </a:rPr>
              <a:t>Today’s</a:t>
            </a:r>
            <a:r>
              <a:rPr kumimoji="0" lang="fr-FR" sz="36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 agenda</a:t>
            </a:r>
            <a:endParaRPr kumimoji="0" sz="24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grpSp>
        <p:nvGrpSpPr>
          <p:cNvPr id="43" name="Group 42">
            <a:extLst>
              <a:ext uri="{FF2B5EF4-FFF2-40B4-BE49-F238E27FC236}">
                <a16:creationId xmlns:a16="http://schemas.microsoft.com/office/drawing/2014/main" id="{21F17400-E2C2-58FD-1410-A14C7282E479}"/>
              </a:ext>
            </a:extLst>
          </p:cNvPr>
          <p:cNvGrpSpPr/>
          <p:nvPr/>
        </p:nvGrpSpPr>
        <p:grpSpPr>
          <a:xfrm>
            <a:off x="4741235" y="405247"/>
            <a:ext cx="7150099" cy="523180"/>
            <a:chOff x="6636736" y="561895"/>
            <a:chExt cx="4283842" cy="523180"/>
          </a:xfrm>
        </p:grpSpPr>
        <p:sp>
          <p:nvSpPr>
            <p:cNvPr id="3" name="Rectangle: Rounded Corners 2">
              <a:extLst>
                <a:ext uri="{FF2B5EF4-FFF2-40B4-BE49-F238E27FC236}">
                  <a16:creationId xmlns:a16="http://schemas.microsoft.com/office/drawing/2014/main" id="{1F4747BF-37AF-C1B7-7D60-767B16D8E32E}"/>
                </a:ext>
              </a:extLst>
            </p:cNvPr>
            <p:cNvSpPr/>
            <p:nvPr/>
          </p:nvSpPr>
          <p:spPr>
            <a:xfrm>
              <a:off x="6700744" y="561895"/>
              <a:ext cx="4219834"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4" name="Rectangle: Rounded Corners 3">
              <a:extLst>
                <a:ext uri="{FF2B5EF4-FFF2-40B4-BE49-F238E27FC236}">
                  <a16:creationId xmlns:a16="http://schemas.microsoft.com/office/drawing/2014/main" id="{CD7005B9-4092-DDB8-FE2C-714E56CB4F0A}"/>
                </a:ext>
              </a:extLst>
            </p:cNvPr>
            <p:cNvSpPr/>
            <p:nvPr/>
          </p:nvSpPr>
          <p:spPr>
            <a:xfrm>
              <a:off x="6636736" y="561896"/>
              <a:ext cx="4219834"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Welcome &amp; Meet the Team</a:t>
              </a:r>
            </a:p>
          </p:txBody>
        </p:sp>
      </p:grpSp>
      <p:grpSp>
        <p:nvGrpSpPr>
          <p:cNvPr id="42" name="Group 41">
            <a:extLst>
              <a:ext uri="{FF2B5EF4-FFF2-40B4-BE49-F238E27FC236}">
                <a16:creationId xmlns:a16="http://schemas.microsoft.com/office/drawing/2014/main" id="{8FF3C2F4-E9C2-BBF8-730C-C94D661D6258}"/>
              </a:ext>
            </a:extLst>
          </p:cNvPr>
          <p:cNvGrpSpPr/>
          <p:nvPr/>
        </p:nvGrpSpPr>
        <p:grpSpPr>
          <a:xfrm>
            <a:off x="4741235" y="1194042"/>
            <a:ext cx="7150099" cy="523180"/>
            <a:chOff x="6636736" y="1252056"/>
            <a:chExt cx="4283842" cy="523180"/>
          </a:xfrm>
        </p:grpSpPr>
        <p:sp>
          <p:nvSpPr>
            <p:cNvPr id="5" name="Rectangle: Rounded Corners 4">
              <a:extLst>
                <a:ext uri="{FF2B5EF4-FFF2-40B4-BE49-F238E27FC236}">
                  <a16:creationId xmlns:a16="http://schemas.microsoft.com/office/drawing/2014/main" id="{78FB9A9C-085A-9751-8B0D-B05AD771F316}"/>
                </a:ext>
              </a:extLst>
            </p:cNvPr>
            <p:cNvSpPr/>
            <p:nvPr/>
          </p:nvSpPr>
          <p:spPr>
            <a:xfrm>
              <a:off x="6700744" y="1252056"/>
              <a:ext cx="4219834"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6" name="Rectangle: Rounded Corners 5">
              <a:extLst>
                <a:ext uri="{FF2B5EF4-FFF2-40B4-BE49-F238E27FC236}">
                  <a16:creationId xmlns:a16="http://schemas.microsoft.com/office/drawing/2014/main" id="{6D73248E-9341-82BC-2293-25D97930335A}"/>
                </a:ext>
              </a:extLst>
            </p:cNvPr>
            <p:cNvSpPr/>
            <p:nvPr/>
          </p:nvSpPr>
          <p:spPr>
            <a:xfrm>
              <a:off x="6636736" y="1252057"/>
              <a:ext cx="4219834"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C114D"/>
                  </a:solidFill>
                  <a:latin typeface="Ubuntu" panose="020B0504030602030204" pitchFamily="34" charset="0"/>
                  <a:sym typeface="Arial"/>
                </a:rPr>
                <a:t>Context for</a:t>
              </a: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 EUI Peer Reviews</a:t>
              </a:r>
              <a:endParaRPr kumimoji="0" lang="en-GB" sz="14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endParaRPr>
            </a:p>
          </p:txBody>
        </p:sp>
      </p:grpSp>
      <p:grpSp>
        <p:nvGrpSpPr>
          <p:cNvPr id="39" name="Group 38">
            <a:extLst>
              <a:ext uri="{FF2B5EF4-FFF2-40B4-BE49-F238E27FC236}">
                <a16:creationId xmlns:a16="http://schemas.microsoft.com/office/drawing/2014/main" id="{2C066719-32A9-D76B-E222-CE3B6291CE7E}"/>
              </a:ext>
            </a:extLst>
          </p:cNvPr>
          <p:cNvGrpSpPr/>
          <p:nvPr/>
        </p:nvGrpSpPr>
        <p:grpSpPr>
          <a:xfrm>
            <a:off x="4741235" y="4434670"/>
            <a:ext cx="7150099" cy="523180"/>
            <a:chOff x="6700744" y="3595586"/>
            <a:chExt cx="4283842" cy="523180"/>
          </a:xfrm>
        </p:grpSpPr>
        <p:sp>
          <p:nvSpPr>
            <p:cNvPr id="12" name="Rectangle: Rounded Corners 11">
              <a:extLst>
                <a:ext uri="{FF2B5EF4-FFF2-40B4-BE49-F238E27FC236}">
                  <a16:creationId xmlns:a16="http://schemas.microsoft.com/office/drawing/2014/main" id="{02683A9E-3DD9-61D4-83A4-84746D2F5786}"/>
                </a:ext>
              </a:extLst>
            </p:cNvPr>
            <p:cNvSpPr/>
            <p:nvPr/>
          </p:nvSpPr>
          <p:spPr>
            <a:xfrm>
              <a:off x="6764752" y="3595586"/>
              <a:ext cx="4219834" cy="5231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13" name="Rectangle: Rounded Corners 12">
              <a:extLst>
                <a:ext uri="{FF2B5EF4-FFF2-40B4-BE49-F238E27FC236}">
                  <a16:creationId xmlns:a16="http://schemas.microsoft.com/office/drawing/2014/main" id="{17D6EB19-2FC0-0726-AED9-1B89203FC461}"/>
                </a:ext>
              </a:extLst>
            </p:cNvPr>
            <p:cNvSpPr/>
            <p:nvPr/>
          </p:nvSpPr>
          <p:spPr>
            <a:xfrm>
              <a:off x="6700744" y="3595587"/>
              <a:ext cx="4219834" cy="5035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Breakout rooms in national languages</a:t>
              </a:r>
            </a:p>
          </p:txBody>
        </p:sp>
      </p:grpSp>
      <p:grpSp>
        <p:nvGrpSpPr>
          <p:cNvPr id="38" name="Group 37">
            <a:extLst>
              <a:ext uri="{FF2B5EF4-FFF2-40B4-BE49-F238E27FC236}">
                <a16:creationId xmlns:a16="http://schemas.microsoft.com/office/drawing/2014/main" id="{80EC4A43-8AAD-08C4-9E89-E072E75AEE49}"/>
              </a:ext>
            </a:extLst>
          </p:cNvPr>
          <p:cNvGrpSpPr/>
          <p:nvPr/>
        </p:nvGrpSpPr>
        <p:grpSpPr>
          <a:xfrm>
            <a:off x="4741235" y="5223465"/>
            <a:ext cx="7150099" cy="523180"/>
            <a:chOff x="6700744" y="4386260"/>
            <a:chExt cx="4283842" cy="523180"/>
          </a:xfrm>
        </p:grpSpPr>
        <p:sp>
          <p:nvSpPr>
            <p:cNvPr id="14" name="Rectangle: Rounded Corners 13">
              <a:extLst>
                <a:ext uri="{FF2B5EF4-FFF2-40B4-BE49-F238E27FC236}">
                  <a16:creationId xmlns:a16="http://schemas.microsoft.com/office/drawing/2014/main" id="{65315935-D611-44DF-7692-CC7E46E79C93}"/>
                </a:ext>
              </a:extLst>
            </p:cNvPr>
            <p:cNvSpPr/>
            <p:nvPr/>
          </p:nvSpPr>
          <p:spPr>
            <a:xfrm>
              <a:off x="6764752" y="4386260"/>
              <a:ext cx="4219834"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1" u="none" strike="noStrike" kern="0" cap="none" spc="0" normalizeH="0" baseline="0" noProof="0">
                <a:ln>
                  <a:noFill/>
                </a:ln>
                <a:solidFill>
                  <a:srgbClr val="FFFFFF"/>
                </a:solidFill>
                <a:effectLst/>
                <a:uLnTx/>
                <a:uFillTx/>
                <a:latin typeface="Tahoma"/>
                <a:ea typeface="+mn-ea"/>
                <a:cs typeface="+mn-cs"/>
                <a:sym typeface="Arial"/>
              </a:endParaRPr>
            </a:p>
          </p:txBody>
        </p:sp>
        <p:sp>
          <p:nvSpPr>
            <p:cNvPr id="15" name="Rectangle: Rounded Corners 14">
              <a:extLst>
                <a:ext uri="{FF2B5EF4-FFF2-40B4-BE49-F238E27FC236}">
                  <a16:creationId xmlns:a16="http://schemas.microsoft.com/office/drawing/2014/main" id="{BB6EDD30-165F-6278-A03F-62440B09234B}"/>
                </a:ext>
              </a:extLst>
            </p:cNvPr>
            <p:cNvSpPr/>
            <p:nvPr/>
          </p:nvSpPr>
          <p:spPr>
            <a:xfrm>
              <a:off x="6700744" y="4386261"/>
              <a:ext cx="4219834"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Return to plenary – how to apply &amp; applicant support </a:t>
              </a:r>
              <a:endParaRPr kumimoji="0" lang="en-GB" sz="2000" b="0" i="1"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endParaRPr>
            </a:p>
          </p:txBody>
        </p:sp>
      </p:grpSp>
      <p:grpSp>
        <p:nvGrpSpPr>
          <p:cNvPr id="37" name="Group 36">
            <a:extLst>
              <a:ext uri="{FF2B5EF4-FFF2-40B4-BE49-F238E27FC236}">
                <a16:creationId xmlns:a16="http://schemas.microsoft.com/office/drawing/2014/main" id="{7750494A-EC85-C4C7-7F5B-8361249C73A4}"/>
              </a:ext>
            </a:extLst>
          </p:cNvPr>
          <p:cNvGrpSpPr/>
          <p:nvPr/>
        </p:nvGrpSpPr>
        <p:grpSpPr>
          <a:xfrm>
            <a:off x="4741235" y="6012260"/>
            <a:ext cx="7150099" cy="523180"/>
            <a:chOff x="6700744" y="5155254"/>
            <a:chExt cx="4283842" cy="523180"/>
          </a:xfrm>
        </p:grpSpPr>
        <p:sp>
          <p:nvSpPr>
            <p:cNvPr id="16" name="Rectangle: Rounded Corners 15">
              <a:extLst>
                <a:ext uri="{FF2B5EF4-FFF2-40B4-BE49-F238E27FC236}">
                  <a16:creationId xmlns:a16="http://schemas.microsoft.com/office/drawing/2014/main" id="{197FF96C-0A24-84EA-771B-D95C0AE92ED0}"/>
                </a:ext>
              </a:extLst>
            </p:cNvPr>
            <p:cNvSpPr/>
            <p:nvPr/>
          </p:nvSpPr>
          <p:spPr>
            <a:xfrm>
              <a:off x="6764752" y="5155254"/>
              <a:ext cx="4219834"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17" name="Rectangle: Rounded Corners 16">
              <a:extLst>
                <a:ext uri="{FF2B5EF4-FFF2-40B4-BE49-F238E27FC236}">
                  <a16:creationId xmlns:a16="http://schemas.microsoft.com/office/drawing/2014/main" id="{2C439300-4953-80A0-B543-4A592C77DA95}"/>
                </a:ext>
              </a:extLst>
            </p:cNvPr>
            <p:cNvSpPr/>
            <p:nvPr/>
          </p:nvSpPr>
          <p:spPr>
            <a:xfrm>
              <a:off x="6700744" y="5155255"/>
              <a:ext cx="4219834"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C114D"/>
                  </a:solidFill>
                  <a:latin typeface="Ubuntu" panose="020B0504030602030204" pitchFamily="34" charset="0"/>
                  <a:sym typeface="Arial"/>
                </a:rPr>
                <a:t>End</a:t>
              </a:r>
              <a:endPar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endParaRPr>
            </a:p>
          </p:txBody>
        </p:sp>
      </p:grpSp>
      <p:grpSp>
        <p:nvGrpSpPr>
          <p:cNvPr id="44" name="Group 43">
            <a:extLst>
              <a:ext uri="{FF2B5EF4-FFF2-40B4-BE49-F238E27FC236}">
                <a16:creationId xmlns:a16="http://schemas.microsoft.com/office/drawing/2014/main" id="{AC753646-3882-C5F8-EA20-1DD539EE57EA}"/>
              </a:ext>
            </a:extLst>
          </p:cNvPr>
          <p:cNvGrpSpPr/>
          <p:nvPr/>
        </p:nvGrpSpPr>
        <p:grpSpPr>
          <a:xfrm>
            <a:off x="3152773" y="405247"/>
            <a:ext cx="1321308" cy="523180"/>
            <a:chOff x="4368292" y="561894"/>
            <a:chExt cx="1321308" cy="523180"/>
          </a:xfrm>
        </p:grpSpPr>
        <p:sp>
          <p:nvSpPr>
            <p:cNvPr id="20" name="Rectangle: Rounded Corners 19">
              <a:extLst>
                <a:ext uri="{FF2B5EF4-FFF2-40B4-BE49-F238E27FC236}">
                  <a16:creationId xmlns:a16="http://schemas.microsoft.com/office/drawing/2014/main" id="{4EF7A631-0D64-8CB4-45E9-D2B115CD8EC7}"/>
                </a:ext>
              </a:extLst>
            </p:cNvPr>
            <p:cNvSpPr/>
            <p:nvPr/>
          </p:nvSpPr>
          <p:spPr>
            <a:xfrm>
              <a:off x="4368292" y="561894"/>
              <a:ext cx="1321308"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21" name="Rectangle: Rounded Corners 20">
              <a:extLst>
                <a:ext uri="{FF2B5EF4-FFF2-40B4-BE49-F238E27FC236}">
                  <a16:creationId xmlns:a16="http://schemas.microsoft.com/office/drawing/2014/main" id="{2749222B-9BD1-46A8-E2BD-7E8179E1517E}"/>
                </a:ext>
              </a:extLst>
            </p:cNvPr>
            <p:cNvSpPr/>
            <p:nvPr/>
          </p:nvSpPr>
          <p:spPr>
            <a:xfrm>
              <a:off x="4432300" y="561895"/>
              <a:ext cx="1257300"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C114D"/>
                  </a:solidFill>
                  <a:latin typeface="Ubuntu" panose="020B0504030602030204" pitchFamily="34" charset="0"/>
                  <a:sym typeface="Arial"/>
                </a:rPr>
                <a:t>10</a:t>
              </a: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:30</a:t>
              </a:r>
            </a:p>
          </p:txBody>
        </p:sp>
      </p:grpSp>
      <p:grpSp>
        <p:nvGrpSpPr>
          <p:cNvPr id="45" name="Group 44">
            <a:extLst>
              <a:ext uri="{FF2B5EF4-FFF2-40B4-BE49-F238E27FC236}">
                <a16:creationId xmlns:a16="http://schemas.microsoft.com/office/drawing/2014/main" id="{E6B38222-179B-6BB9-6C0F-1C5FB481CA80}"/>
              </a:ext>
            </a:extLst>
          </p:cNvPr>
          <p:cNvGrpSpPr/>
          <p:nvPr/>
        </p:nvGrpSpPr>
        <p:grpSpPr>
          <a:xfrm>
            <a:off x="3152773" y="1194042"/>
            <a:ext cx="1321308" cy="523180"/>
            <a:chOff x="4368292" y="1271659"/>
            <a:chExt cx="1321308" cy="523180"/>
          </a:xfrm>
        </p:grpSpPr>
        <p:sp>
          <p:nvSpPr>
            <p:cNvPr id="22" name="Rectangle: Rounded Corners 21">
              <a:extLst>
                <a:ext uri="{FF2B5EF4-FFF2-40B4-BE49-F238E27FC236}">
                  <a16:creationId xmlns:a16="http://schemas.microsoft.com/office/drawing/2014/main" id="{A3637B51-D521-3978-EE9A-637C29BC4BB7}"/>
                </a:ext>
              </a:extLst>
            </p:cNvPr>
            <p:cNvSpPr/>
            <p:nvPr/>
          </p:nvSpPr>
          <p:spPr>
            <a:xfrm>
              <a:off x="4368292" y="1271659"/>
              <a:ext cx="1321308"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23" name="Rectangle: Rounded Corners 22">
              <a:extLst>
                <a:ext uri="{FF2B5EF4-FFF2-40B4-BE49-F238E27FC236}">
                  <a16:creationId xmlns:a16="http://schemas.microsoft.com/office/drawing/2014/main" id="{A8AEB2E5-43A9-5369-492E-0216CD23743B}"/>
                </a:ext>
              </a:extLst>
            </p:cNvPr>
            <p:cNvSpPr/>
            <p:nvPr/>
          </p:nvSpPr>
          <p:spPr>
            <a:xfrm>
              <a:off x="4432300" y="1271660"/>
              <a:ext cx="1257300"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10:40</a:t>
              </a:r>
            </a:p>
          </p:txBody>
        </p:sp>
      </p:grpSp>
      <p:grpSp>
        <p:nvGrpSpPr>
          <p:cNvPr id="47" name="Group 46">
            <a:extLst>
              <a:ext uri="{FF2B5EF4-FFF2-40B4-BE49-F238E27FC236}">
                <a16:creationId xmlns:a16="http://schemas.microsoft.com/office/drawing/2014/main" id="{CFF3FD31-BEE3-2856-7EFD-B9AAC01AE7E4}"/>
              </a:ext>
            </a:extLst>
          </p:cNvPr>
          <p:cNvGrpSpPr/>
          <p:nvPr/>
        </p:nvGrpSpPr>
        <p:grpSpPr>
          <a:xfrm>
            <a:off x="3220113" y="2773996"/>
            <a:ext cx="1321308" cy="523180"/>
            <a:chOff x="4402299" y="2757919"/>
            <a:chExt cx="1321308" cy="523180"/>
          </a:xfrm>
        </p:grpSpPr>
        <p:sp>
          <p:nvSpPr>
            <p:cNvPr id="26" name="Rectangle: Rounded Corners 25">
              <a:extLst>
                <a:ext uri="{FF2B5EF4-FFF2-40B4-BE49-F238E27FC236}">
                  <a16:creationId xmlns:a16="http://schemas.microsoft.com/office/drawing/2014/main" id="{6C97E620-C069-9348-A1C8-22293E3B1239}"/>
                </a:ext>
              </a:extLst>
            </p:cNvPr>
            <p:cNvSpPr/>
            <p:nvPr/>
          </p:nvSpPr>
          <p:spPr>
            <a:xfrm>
              <a:off x="4402299" y="2757919"/>
              <a:ext cx="1321308"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27" name="Rectangle: Rounded Corners 26">
              <a:extLst>
                <a:ext uri="{FF2B5EF4-FFF2-40B4-BE49-F238E27FC236}">
                  <a16:creationId xmlns:a16="http://schemas.microsoft.com/office/drawing/2014/main" id="{E68669C3-038F-47DA-0BC2-D69A53184F2D}"/>
                </a:ext>
              </a:extLst>
            </p:cNvPr>
            <p:cNvSpPr/>
            <p:nvPr/>
          </p:nvSpPr>
          <p:spPr>
            <a:xfrm>
              <a:off x="4466307" y="2757920"/>
              <a:ext cx="1257300"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10:50</a:t>
              </a:r>
            </a:p>
          </p:txBody>
        </p:sp>
      </p:grpSp>
      <p:grpSp>
        <p:nvGrpSpPr>
          <p:cNvPr id="48" name="Group 47">
            <a:extLst>
              <a:ext uri="{FF2B5EF4-FFF2-40B4-BE49-F238E27FC236}">
                <a16:creationId xmlns:a16="http://schemas.microsoft.com/office/drawing/2014/main" id="{C48CCE2A-71B8-738E-7737-A10246D417E8}"/>
              </a:ext>
            </a:extLst>
          </p:cNvPr>
          <p:cNvGrpSpPr/>
          <p:nvPr/>
        </p:nvGrpSpPr>
        <p:grpSpPr>
          <a:xfrm>
            <a:off x="3152773" y="4434670"/>
            <a:ext cx="1321308" cy="523180"/>
            <a:chOff x="4424973" y="3576901"/>
            <a:chExt cx="1321308" cy="523180"/>
          </a:xfrm>
        </p:grpSpPr>
        <p:sp>
          <p:nvSpPr>
            <p:cNvPr id="28" name="Rectangle: Rounded Corners 27">
              <a:extLst>
                <a:ext uri="{FF2B5EF4-FFF2-40B4-BE49-F238E27FC236}">
                  <a16:creationId xmlns:a16="http://schemas.microsoft.com/office/drawing/2014/main" id="{113EC74B-4273-03C0-31D6-E0839C5E78F3}"/>
                </a:ext>
              </a:extLst>
            </p:cNvPr>
            <p:cNvSpPr/>
            <p:nvPr/>
          </p:nvSpPr>
          <p:spPr>
            <a:xfrm>
              <a:off x="4424973" y="3576901"/>
              <a:ext cx="1321308" cy="5231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29" name="Rectangle: Rounded Corners 28">
              <a:extLst>
                <a:ext uri="{FF2B5EF4-FFF2-40B4-BE49-F238E27FC236}">
                  <a16:creationId xmlns:a16="http://schemas.microsoft.com/office/drawing/2014/main" id="{22034854-B9D8-C6B1-B51A-D9AF9776EE3C}"/>
                </a:ext>
              </a:extLst>
            </p:cNvPr>
            <p:cNvSpPr/>
            <p:nvPr/>
          </p:nvSpPr>
          <p:spPr>
            <a:xfrm>
              <a:off x="4488981" y="3576902"/>
              <a:ext cx="1257300" cy="50357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11:10</a:t>
              </a:r>
            </a:p>
          </p:txBody>
        </p:sp>
      </p:grpSp>
      <p:grpSp>
        <p:nvGrpSpPr>
          <p:cNvPr id="49" name="Group 48">
            <a:extLst>
              <a:ext uri="{FF2B5EF4-FFF2-40B4-BE49-F238E27FC236}">
                <a16:creationId xmlns:a16="http://schemas.microsoft.com/office/drawing/2014/main" id="{4493F614-D95F-4829-1922-F29A49408124}"/>
              </a:ext>
            </a:extLst>
          </p:cNvPr>
          <p:cNvGrpSpPr/>
          <p:nvPr/>
        </p:nvGrpSpPr>
        <p:grpSpPr>
          <a:xfrm>
            <a:off x="3152773" y="5223465"/>
            <a:ext cx="1321308" cy="523180"/>
            <a:chOff x="4444466" y="4354486"/>
            <a:chExt cx="1321308" cy="523180"/>
          </a:xfrm>
        </p:grpSpPr>
        <p:sp>
          <p:nvSpPr>
            <p:cNvPr id="30" name="Rectangle: Rounded Corners 29">
              <a:extLst>
                <a:ext uri="{FF2B5EF4-FFF2-40B4-BE49-F238E27FC236}">
                  <a16:creationId xmlns:a16="http://schemas.microsoft.com/office/drawing/2014/main" id="{ABB52496-6364-6930-C7D2-8707686857DC}"/>
                </a:ext>
              </a:extLst>
            </p:cNvPr>
            <p:cNvSpPr/>
            <p:nvPr/>
          </p:nvSpPr>
          <p:spPr>
            <a:xfrm>
              <a:off x="4444466" y="4354486"/>
              <a:ext cx="1321308"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31" name="Rectangle: Rounded Corners 30">
              <a:extLst>
                <a:ext uri="{FF2B5EF4-FFF2-40B4-BE49-F238E27FC236}">
                  <a16:creationId xmlns:a16="http://schemas.microsoft.com/office/drawing/2014/main" id="{F06FD8F1-C1E8-27D2-89D9-34A22BF8FD24}"/>
                </a:ext>
              </a:extLst>
            </p:cNvPr>
            <p:cNvSpPr/>
            <p:nvPr/>
          </p:nvSpPr>
          <p:spPr>
            <a:xfrm>
              <a:off x="4508474" y="4354487"/>
              <a:ext cx="1257300"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11:45</a:t>
              </a:r>
            </a:p>
          </p:txBody>
        </p:sp>
      </p:grpSp>
      <p:grpSp>
        <p:nvGrpSpPr>
          <p:cNvPr id="50" name="Group 49">
            <a:extLst>
              <a:ext uri="{FF2B5EF4-FFF2-40B4-BE49-F238E27FC236}">
                <a16:creationId xmlns:a16="http://schemas.microsoft.com/office/drawing/2014/main" id="{9208E22C-0E72-0AF7-AF0A-762CF231A835}"/>
              </a:ext>
            </a:extLst>
          </p:cNvPr>
          <p:cNvGrpSpPr/>
          <p:nvPr/>
        </p:nvGrpSpPr>
        <p:grpSpPr>
          <a:xfrm>
            <a:off x="3152773" y="6012260"/>
            <a:ext cx="1321308" cy="523180"/>
            <a:chOff x="4424973" y="5175696"/>
            <a:chExt cx="1321308" cy="523180"/>
          </a:xfrm>
        </p:grpSpPr>
        <p:sp>
          <p:nvSpPr>
            <p:cNvPr id="32" name="Rectangle: Rounded Corners 31">
              <a:extLst>
                <a:ext uri="{FF2B5EF4-FFF2-40B4-BE49-F238E27FC236}">
                  <a16:creationId xmlns:a16="http://schemas.microsoft.com/office/drawing/2014/main" id="{CCBD65D4-D2AE-A8EE-9A77-2B989C051B71}"/>
                </a:ext>
              </a:extLst>
            </p:cNvPr>
            <p:cNvSpPr/>
            <p:nvPr/>
          </p:nvSpPr>
          <p:spPr>
            <a:xfrm>
              <a:off x="4424973" y="5175696"/>
              <a:ext cx="1321308" cy="5231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33" name="Rectangle: Rounded Corners 32">
              <a:extLst>
                <a:ext uri="{FF2B5EF4-FFF2-40B4-BE49-F238E27FC236}">
                  <a16:creationId xmlns:a16="http://schemas.microsoft.com/office/drawing/2014/main" id="{7DC84350-3E0B-AF2F-9D46-00A6C9133B25}"/>
                </a:ext>
              </a:extLst>
            </p:cNvPr>
            <p:cNvSpPr/>
            <p:nvPr/>
          </p:nvSpPr>
          <p:spPr>
            <a:xfrm>
              <a:off x="4488981" y="5175697"/>
              <a:ext cx="1257300"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rPr>
                <a:t>12:00</a:t>
              </a:r>
            </a:p>
          </p:txBody>
        </p:sp>
      </p:grpSp>
      <p:sp>
        <p:nvSpPr>
          <p:cNvPr id="8" name="Rectangle: Rounded Corners 7">
            <a:extLst>
              <a:ext uri="{FF2B5EF4-FFF2-40B4-BE49-F238E27FC236}">
                <a16:creationId xmlns:a16="http://schemas.microsoft.com/office/drawing/2014/main" id="{BC300C81-58C1-CAA4-5275-81FF3A6163C6}"/>
              </a:ext>
            </a:extLst>
          </p:cNvPr>
          <p:cNvSpPr/>
          <p:nvPr/>
        </p:nvSpPr>
        <p:spPr>
          <a:xfrm>
            <a:off x="4808575" y="2783798"/>
            <a:ext cx="7043264" cy="5035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C114D"/>
                </a:solidFill>
                <a:latin typeface="Ubuntu" panose="020B0504030602030204" pitchFamily="34" charset="0"/>
                <a:sym typeface="Arial"/>
              </a:rPr>
              <a:t>Peer Review call – main features &amp; eligibility</a:t>
            </a:r>
            <a:endParaRPr kumimoji="0" lang="en-GB" sz="1400" b="1" i="0" u="none" strike="noStrike" kern="0" cap="none" spc="0" normalizeH="0" baseline="0" noProof="0" dirty="0">
              <a:ln>
                <a:noFill/>
              </a:ln>
              <a:solidFill>
                <a:srgbClr val="0C114D"/>
              </a:solidFill>
              <a:effectLst/>
              <a:uLnTx/>
              <a:uFillTx/>
              <a:latin typeface="Ubuntu" panose="020B0504030602030204" pitchFamily="34" charset="0"/>
              <a:ea typeface="+mn-ea"/>
              <a:cs typeface="+mn-cs"/>
              <a:sym typeface="Arial"/>
            </a:endParaRPr>
          </a:p>
        </p:txBody>
      </p:sp>
      <p:pic>
        <p:nvPicPr>
          <p:cNvPr id="24" name="Picture 23" descr="A person smiling at the camera&#10;&#10;Description automatically generated">
            <a:extLst>
              <a:ext uri="{FF2B5EF4-FFF2-40B4-BE49-F238E27FC236}">
                <a16:creationId xmlns:a16="http://schemas.microsoft.com/office/drawing/2014/main" id="{DF22E3DA-08F2-AC04-4C17-B58EB9DBF3AB}"/>
              </a:ext>
            </a:extLst>
          </p:cNvPr>
          <p:cNvPicPr>
            <a:picLocks noChangeAspect="1"/>
          </p:cNvPicPr>
          <p:nvPr/>
        </p:nvPicPr>
        <p:blipFill>
          <a:blip r:embed="rId3"/>
          <a:srcRect l="28958" r="24990" b="24232"/>
          <a:stretch/>
        </p:blipFill>
        <p:spPr>
          <a:xfrm>
            <a:off x="10723446" y="2763363"/>
            <a:ext cx="1123806" cy="1404936"/>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
        <p:nvSpPr>
          <p:cNvPr id="25" name="Title 1">
            <a:extLst>
              <a:ext uri="{FF2B5EF4-FFF2-40B4-BE49-F238E27FC236}">
                <a16:creationId xmlns:a16="http://schemas.microsoft.com/office/drawing/2014/main" id="{D9FAE0CF-A6AD-6C8E-F9DB-E95EABFC3F77}"/>
              </a:ext>
            </a:extLst>
          </p:cNvPr>
          <p:cNvSpPr txBox="1">
            <a:spLocks/>
          </p:cNvSpPr>
          <p:nvPr/>
        </p:nvSpPr>
        <p:spPr>
          <a:xfrm>
            <a:off x="5960968" y="1931039"/>
            <a:ext cx="4499576" cy="53335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Carlotta </a:t>
            </a:r>
            <a:r>
              <a:rPr kumimoji="0" lang="en-GB" sz="1400" i="0" u="none" strike="noStrike" kern="0" cap="none" spc="0" normalizeH="0" baseline="0" noProof="0" dirty="0" err="1">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Cesco</a:t>
            </a:r>
            <a:r>
              <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 </a:t>
            </a:r>
            <a:r>
              <a:rPr kumimoji="0" lang="en-GB" sz="1400" i="0" u="none" strike="noStrike" kern="0" cap="none" spc="0" normalizeH="0" baseline="0" noProof="0" dirty="0" err="1">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Gaspere</a:t>
            </a:r>
            <a:endParaRPr lang="en-GB" sz="1400" kern="0" noProof="0" dirty="0">
              <a:solidFill>
                <a:schemeClr val="bg1"/>
              </a:solidFill>
              <a:latin typeface="Ubuntu" panose="020B0504030602030204" pitchFamily="34" charset="0"/>
              <a:ea typeface="Tahoma" panose="020B0604030504040204" pitchFamily="34" charset="0"/>
              <a:cs typeface="Tahoma" panose="020B0604030504040204" pitchFamily="34"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Policy Officer, DG REGIO, European Commission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 </a:t>
            </a:r>
            <a:endPar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41" name="Title 1">
            <a:extLst>
              <a:ext uri="{FF2B5EF4-FFF2-40B4-BE49-F238E27FC236}">
                <a16:creationId xmlns:a16="http://schemas.microsoft.com/office/drawing/2014/main" id="{8914FCE7-4EE9-13D4-EBA5-919463925399}"/>
              </a:ext>
            </a:extLst>
          </p:cNvPr>
          <p:cNvSpPr txBox="1">
            <a:spLocks/>
          </p:cNvSpPr>
          <p:nvPr/>
        </p:nvSpPr>
        <p:spPr>
          <a:xfrm>
            <a:off x="5960968" y="3552752"/>
            <a:ext cx="4499576" cy="53335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Eilish O’Loughlin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Head of Capacity Building, EUI Permanent Secretariat</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 </a:t>
            </a:r>
            <a:endParaRPr kumimoji="0" lang="en-GB" sz="14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pic>
        <p:nvPicPr>
          <p:cNvPr id="10" name="Picture 9">
            <a:extLst>
              <a:ext uri="{FF2B5EF4-FFF2-40B4-BE49-F238E27FC236}">
                <a16:creationId xmlns:a16="http://schemas.microsoft.com/office/drawing/2014/main" id="{72AC559E-33D9-2B41-7960-C7D92DB360F8}"/>
              </a:ext>
            </a:extLst>
          </p:cNvPr>
          <p:cNvPicPr>
            <a:picLocks noChangeAspect="1"/>
          </p:cNvPicPr>
          <p:nvPr/>
        </p:nvPicPr>
        <p:blipFill>
          <a:blip r:embed="rId4"/>
          <a:srcRect t="7010" b="15657"/>
          <a:stretch/>
        </p:blipFill>
        <p:spPr>
          <a:xfrm>
            <a:off x="10723446" y="1194042"/>
            <a:ext cx="1167888" cy="1356025"/>
          </a:xfrm>
          <a:prstGeom prst="round2DiagRect">
            <a:avLst>
              <a:gd name="adj1" fmla="val 16667"/>
              <a:gd name="adj2" fmla="val 0"/>
            </a:avLst>
          </a:prstGeom>
          <a:ln w="3175" cap="sq">
            <a:solidFill>
              <a:srgbClr val="FFFFFF"/>
            </a:solidFill>
            <a:miter lim="800000"/>
          </a:ln>
          <a:effectLst/>
        </p:spPr>
      </p:pic>
    </p:spTree>
    <p:extLst>
      <p:ext uri="{BB962C8B-B14F-4D97-AF65-F5344CB8AC3E}">
        <p14:creationId xmlns:p14="http://schemas.microsoft.com/office/powerpoint/2010/main" val="1321632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9BC1C-83BB-2E85-F483-9FE031A29D93}"/>
            </a:ext>
          </a:extLst>
        </p:cNvPr>
        <p:cNvGrpSpPr/>
        <p:nvPr/>
      </p:nvGrpSpPr>
      <p:grpSpPr>
        <a:xfrm>
          <a:off x="0" y="0"/>
          <a:ext cx="0" cy="0"/>
          <a:chOff x="0" y="0"/>
          <a:chExt cx="0" cy="0"/>
        </a:xfrm>
      </p:grpSpPr>
      <p:sp>
        <p:nvSpPr>
          <p:cNvPr id="2" name="Google Shape;124;p12">
            <a:extLst>
              <a:ext uri="{FF2B5EF4-FFF2-40B4-BE49-F238E27FC236}">
                <a16:creationId xmlns:a16="http://schemas.microsoft.com/office/drawing/2014/main" id="{7EE5F696-B004-4CEE-7E69-0E9B9F3B58C5}"/>
              </a:ext>
            </a:extLst>
          </p:cNvPr>
          <p:cNvSpPr txBox="1"/>
          <p:nvPr/>
        </p:nvSpPr>
        <p:spPr>
          <a:xfrm>
            <a:off x="684269" y="2857423"/>
            <a:ext cx="420624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Time for break-out rooms</a:t>
            </a:r>
            <a:endParaRPr kumimoji="0" lang="en-GB" sz="20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sp>
        <p:nvSpPr>
          <p:cNvPr id="5" name="Content Placeholder 3">
            <a:extLst>
              <a:ext uri="{FF2B5EF4-FFF2-40B4-BE49-F238E27FC236}">
                <a16:creationId xmlns:a16="http://schemas.microsoft.com/office/drawing/2014/main" id="{F54A2BDB-45CF-38D5-B86C-60B3C898C96B}"/>
              </a:ext>
            </a:extLst>
          </p:cNvPr>
          <p:cNvSpPr txBox="1">
            <a:spLocks/>
          </p:cNvSpPr>
          <p:nvPr/>
        </p:nvSpPr>
        <p:spPr>
          <a:xfrm>
            <a:off x="5402939" y="1164916"/>
            <a:ext cx="6789061" cy="360578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defRPr/>
            </a:pPr>
            <a:r>
              <a:rPr lang="en-GB" sz="2400" b="1" dirty="0">
                <a:solidFill>
                  <a:schemeClr val="bg1"/>
                </a:solidFill>
                <a:latin typeface="Ubuntu" panose="020B0504030602030204" pitchFamily="34" charset="0"/>
                <a:ea typeface="Tahoma" panose="020B0604030504040204" pitchFamily="34" charset="0"/>
                <a:cs typeface="Tahoma" panose="020B0604030504040204" pitchFamily="34" charset="0"/>
                <a:sym typeface="Arial"/>
              </a:rPr>
              <a:t>You are pre-allocated to language rooms</a:t>
            </a:r>
          </a:p>
          <a:p>
            <a:pPr marL="285750" marR="0" lvl="0" indent="-285750" defTabSz="914400" rtl="0" eaLnBrk="1" fontAlgn="auto" latinLnBrk="0" hangingPunct="1">
              <a:lnSpc>
                <a:spcPct val="90000"/>
              </a:lnSpc>
              <a:spcBef>
                <a:spcPts val="600"/>
              </a:spcBef>
              <a:spcAft>
                <a:spcPts val="1200"/>
              </a:spcAft>
              <a:buClrTx/>
              <a:buSzTx/>
              <a:buFont typeface="Arial" panose="020B0604020202020204" pitchFamily="34" charset="0"/>
              <a:buBlip>
                <a:blip r:embed="rId3"/>
              </a:buBlip>
              <a:tabLst/>
              <a:defRPr/>
            </a:pPr>
            <a:r>
              <a:rPr lang="en-GB" sz="2000" dirty="0">
                <a:solidFill>
                  <a:schemeClr val="bg1"/>
                </a:solidFill>
                <a:latin typeface="Ubuntu" panose="020B0504030602030204" pitchFamily="34" charset="0"/>
                <a:ea typeface="Tahoma" panose="020B0604030504040204" pitchFamily="34" charset="0"/>
                <a:cs typeface="Tahoma" panose="020B0604030504040204" pitchFamily="34" charset="0"/>
                <a:sym typeface="Arial"/>
              </a:rPr>
              <a:t>11:00 – Participants move to break-out rooms</a:t>
            </a:r>
          </a:p>
          <a:p>
            <a:pPr marL="285750" indent="-285750">
              <a:spcBef>
                <a:spcPts val="600"/>
              </a:spcBef>
              <a:spcAft>
                <a:spcPts val="1200"/>
              </a:spcAft>
              <a:buBlip>
                <a:blip r:embed="rId3"/>
              </a:buBlip>
              <a:defRPr/>
            </a:pPr>
            <a:r>
              <a:rPr lang="en-GB" sz="2000" dirty="0">
                <a:solidFill>
                  <a:schemeClr val="bg1"/>
                </a:solidFill>
                <a:latin typeface="Ubuntu" panose="020B0504030602030204" pitchFamily="34" charset="0"/>
                <a:ea typeface="Tahoma" panose="020B0604030504040204" pitchFamily="34" charset="0"/>
                <a:cs typeface="Tahoma" panose="020B0604030504040204" pitchFamily="34" charset="0"/>
                <a:sym typeface="Arial"/>
              </a:rPr>
              <a:t>11:45 – All return to plenary for closing messages</a:t>
            </a:r>
          </a:p>
          <a:p>
            <a:pPr marL="285750" indent="-285750">
              <a:spcBef>
                <a:spcPts val="600"/>
              </a:spcBef>
              <a:spcAft>
                <a:spcPts val="1200"/>
              </a:spcAft>
              <a:buBlip>
                <a:blip r:embed="rId3"/>
              </a:buBlip>
              <a:defRPr/>
            </a:pPr>
            <a:endParaRPr lang="en-GB" sz="1600" dirty="0">
              <a:solidFill>
                <a:schemeClr val="bg1"/>
              </a:solidFill>
              <a:latin typeface="Ubuntu" panose="020B0504030602030204" pitchFamily="34" charset="0"/>
              <a:ea typeface="Tahoma" panose="020B0604030504040204" pitchFamily="34" charset="0"/>
              <a:cs typeface="Tahoma" panose="020B0604030504040204" pitchFamily="34" charset="0"/>
              <a:sym typeface="Arial"/>
            </a:endParaRPr>
          </a:p>
          <a:p>
            <a:pPr marL="0" indent="0">
              <a:spcBef>
                <a:spcPts val="600"/>
              </a:spcBef>
              <a:spcAft>
                <a:spcPts val="1200"/>
              </a:spcAft>
              <a:buNone/>
              <a:defRPr/>
            </a:pPr>
            <a:r>
              <a:rPr lang="en-GB" sz="2400" b="1" dirty="0">
                <a:solidFill>
                  <a:schemeClr val="bg1"/>
                </a:solidFill>
                <a:latin typeface="Ubuntu" panose="020B0504030602030204" pitchFamily="34" charset="0"/>
                <a:ea typeface="Tahoma" panose="020B0604030504040204" pitchFamily="34" charset="0"/>
                <a:cs typeface="Tahoma" panose="020B0604030504040204" pitchFamily="34" charset="0"/>
                <a:sym typeface="Arial"/>
              </a:rPr>
              <a:t>Didn’t arrive in the right room?</a:t>
            </a:r>
          </a:p>
          <a:p>
            <a:pPr marL="285750" indent="-285750" algn="just">
              <a:spcBef>
                <a:spcPts val="600"/>
              </a:spcBef>
              <a:spcAft>
                <a:spcPts val="1200"/>
              </a:spcAft>
              <a:buBlip>
                <a:blip r:embed="rId3"/>
              </a:buBlip>
              <a:defRPr/>
            </a:pPr>
            <a:r>
              <a:rPr lang="en-GB" sz="2000" dirty="0">
                <a:solidFill>
                  <a:schemeClr val="bg1"/>
                </a:solidFill>
                <a:latin typeface="Ubuntu" panose="020B0504030602030204" pitchFamily="34" charset="0"/>
                <a:ea typeface="Tahoma" panose="020B0604030504040204" pitchFamily="34" charset="0"/>
                <a:cs typeface="Tahoma" panose="020B0604030504040204" pitchFamily="34" charset="0"/>
                <a:sym typeface="Arial"/>
              </a:rPr>
              <a:t>Write your language in chat box, we will move you</a:t>
            </a:r>
          </a:p>
          <a:p>
            <a:pPr marL="0" marR="0" lvl="0" indent="0" defTabSz="914400" rtl="0" eaLnBrk="1" fontAlgn="auto" latinLnBrk="0" hangingPunct="1">
              <a:lnSpc>
                <a:spcPct val="90000"/>
              </a:lnSpc>
              <a:spcBef>
                <a:spcPts val="600"/>
              </a:spcBef>
              <a:spcAft>
                <a:spcPts val="1200"/>
              </a:spcAft>
              <a:buClrTx/>
              <a:buSzTx/>
              <a:buNone/>
              <a:tabLst/>
              <a:defRPr/>
            </a:pPr>
            <a:endParaRPr kumimoji="0" lang="en-GB" sz="1600" b="1"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a:p>
            <a:pPr marL="0" marR="0" lvl="0" indent="0" defTabSz="914400" rtl="0" eaLnBrk="1" fontAlgn="auto" latinLnBrk="0" hangingPunct="1">
              <a:lnSpc>
                <a:spcPct val="90000"/>
              </a:lnSpc>
              <a:spcBef>
                <a:spcPts val="600"/>
              </a:spcBef>
              <a:spcAft>
                <a:spcPts val="1200"/>
              </a:spcAft>
              <a:buClrTx/>
              <a:buSzTx/>
              <a:buNone/>
              <a:tabLst/>
              <a:defRPr/>
            </a:pPr>
            <a:r>
              <a:rPr kumimoji="0" lang="en-GB" sz="2400" b="1"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Participants from DK, LU &amp; MT:</a:t>
            </a:r>
            <a:endParaRPr lang="en-GB" sz="2400" b="1" dirty="0">
              <a:solidFill>
                <a:schemeClr val="bg1"/>
              </a:solidFill>
              <a:latin typeface="Ubuntu" panose="020B0504030602030204" pitchFamily="34" charset="0"/>
              <a:ea typeface="Tahoma" panose="020B0604030504040204" pitchFamily="34" charset="0"/>
              <a:cs typeface="Tahoma" panose="020B0604030504040204" pitchFamily="34" charset="0"/>
              <a:sym typeface="Arial"/>
            </a:endParaRPr>
          </a:p>
          <a:p>
            <a:pPr marL="742950" lvl="1" indent="-285750" algn="just">
              <a:spcBef>
                <a:spcPts val="600"/>
              </a:spcBef>
              <a:spcAft>
                <a:spcPts val="1200"/>
              </a:spcAft>
              <a:buBlip>
                <a:blip r:embed="rId3"/>
              </a:buBlip>
              <a:defRPr/>
            </a:pPr>
            <a:r>
              <a:rPr kumimoji="0" lang="en-GB" sz="2000" b="0"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Stay with us in plenary for Q&amp;A!</a:t>
            </a:r>
            <a:endParaRPr lang="en-GB" sz="2000" dirty="0">
              <a:solidFill>
                <a:schemeClr val="bg1"/>
              </a:solidFill>
              <a:latin typeface="Ubuntu" panose="020B0504030602030204" pitchFamily="34" charset="0"/>
              <a:ea typeface="Tahoma" panose="020B0604030504040204" pitchFamily="34" charset="0"/>
              <a:cs typeface="Tahoma" panose="020B0604030504040204" pitchFamily="34" charset="0"/>
              <a:sym typeface="Arial"/>
            </a:endParaRPr>
          </a:p>
          <a:p>
            <a:pPr marL="742950" lvl="1" indent="-285750" algn="just">
              <a:spcBef>
                <a:spcPts val="600"/>
              </a:spcBef>
              <a:spcAft>
                <a:spcPts val="1200"/>
              </a:spcAft>
              <a:buBlip>
                <a:blip r:embed="rId3"/>
              </a:buBlip>
              <a:defRPr/>
            </a:pPr>
            <a:r>
              <a:rPr kumimoji="0" lang="en-GB" sz="2000" b="0" i="0" u="none" strike="noStrike" kern="120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UCP will follow up to answer your questions</a:t>
            </a:r>
          </a:p>
          <a:p>
            <a:pPr marL="457200" lvl="1" indent="0" algn="just">
              <a:spcBef>
                <a:spcPts val="600"/>
              </a:spcBef>
              <a:spcAft>
                <a:spcPts val="1200"/>
              </a:spcAft>
              <a:buNone/>
              <a:defRPr/>
            </a:pPr>
            <a:endParaRPr lang="en-GB" sz="2000" dirty="0">
              <a:solidFill>
                <a:srgbClr val="0C114D"/>
              </a:solidFill>
              <a:latin typeface="Ubuntu" panose="020B050403060203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10160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8C7C7-0692-C47F-760C-E0F2468471C3}"/>
            </a:ext>
          </a:extLst>
        </p:cNvPr>
        <p:cNvGrpSpPr/>
        <p:nvPr/>
      </p:nvGrpSpPr>
      <p:grpSpPr>
        <a:xfrm>
          <a:off x="0" y="0"/>
          <a:ext cx="0" cy="0"/>
          <a:chOff x="0" y="0"/>
          <a:chExt cx="0" cy="0"/>
        </a:xfrm>
      </p:grpSpPr>
      <p:sp>
        <p:nvSpPr>
          <p:cNvPr id="5" name="Rectangle 6">
            <a:extLst>
              <a:ext uri="{FF2B5EF4-FFF2-40B4-BE49-F238E27FC236}">
                <a16:creationId xmlns:a16="http://schemas.microsoft.com/office/drawing/2014/main" id="{5783AC67-5966-FE6E-CBFF-856199F5EEF0}"/>
              </a:ext>
            </a:extLst>
          </p:cNvPr>
          <p:cNvSpPr txBox="1">
            <a:spLocks noChangeArrowheads="1"/>
          </p:cNvSpPr>
          <p:nvPr/>
        </p:nvSpPr>
        <p:spPr>
          <a:xfrm>
            <a:off x="2019300" y="1362456"/>
            <a:ext cx="9913620" cy="53785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GB" sz="1800" b="1" dirty="0">
              <a:solidFill>
                <a:srgbClr val="1CAF96"/>
              </a:solidFill>
              <a:latin typeface="Ubuntu"/>
              <a:ea typeface="Tahoma"/>
              <a:cs typeface="Tahoma"/>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endParaRPr kumimoji="0" lang="en-GB" sz="1800" b="1" i="0" u="none" strike="noStrike" kern="1200" cap="none" spc="0" normalizeH="0" baseline="0" noProof="0" dirty="0">
              <a:ln>
                <a:noFill/>
              </a:ln>
              <a:solidFill>
                <a:srgbClr val="1CAF96"/>
              </a:solidFill>
              <a:effectLst/>
              <a:uLnTx/>
              <a:uFillTx/>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endParaRPr lang="en-GB" sz="1800" b="1" dirty="0">
              <a:solidFill>
                <a:srgbClr val="1CAF96"/>
              </a:solidFill>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endParaRPr lang="en-GB" sz="1800" b="1" dirty="0">
              <a:solidFill>
                <a:srgbClr val="1CAF96"/>
              </a:solidFill>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endParaRPr lang="en-GB" sz="1800" b="1" dirty="0">
              <a:solidFill>
                <a:srgbClr val="1CAF96"/>
              </a:solidFill>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endParaRPr lang="en-GB" sz="1800" b="1" dirty="0">
              <a:solidFill>
                <a:srgbClr val="1CAF96"/>
              </a:solidFill>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600"/>
              </a:spcAft>
              <a:buClr>
                <a:srgbClr val="0C114D"/>
              </a:buClr>
              <a:buSzPct val="80000"/>
              <a:buFont typeface="Arial" panose="020B0604020202020204" pitchFamily="34" charset="0"/>
              <a:buNone/>
              <a:tabLst/>
              <a:defRPr/>
            </a:pPr>
            <a:r>
              <a:rPr kumimoji="0" lang="en-GB" sz="1800" b="1" i="0" u="none" strike="noStrike" kern="1200" cap="none" spc="0" normalizeH="0" baseline="0" noProof="0" dirty="0">
                <a:ln>
                  <a:noFill/>
                </a:ln>
                <a:solidFill>
                  <a:srgbClr val="1CAF96"/>
                </a:solidFill>
                <a:effectLst/>
                <a:uLnTx/>
                <a:uFillTx/>
                <a:latin typeface="Ubuntu"/>
                <a:ea typeface="Tahoma"/>
                <a:cs typeface="Tahoma"/>
                <a:sym typeface="Arial"/>
              </a:rPr>
              <a:t>Get support</a:t>
            </a:r>
          </a:p>
          <a:p>
            <a:pPr marL="742950" lvl="1" indent="-285750">
              <a:lnSpc>
                <a:spcPct val="150000"/>
              </a:lnSpc>
              <a:spcBef>
                <a:spcPts val="0"/>
              </a:spcBef>
              <a:spcAft>
                <a:spcPts val="600"/>
              </a:spcAft>
              <a:buClr>
                <a:srgbClr val="0C114D"/>
              </a:buClr>
              <a:buSzPct val="80000"/>
              <a:buBlip>
                <a:blip r:embed="rId2"/>
              </a:buBlip>
              <a:defRPr/>
            </a:pPr>
            <a:r>
              <a:rPr lang="en-GB" sz="1800" b="1" dirty="0">
                <a:solidFill>
                  <a:srgbClr val="0C114D"/>
                </a:solidFill>
                <a:latin typeface="Ubuntu"/>
                <a:ea typeface="Tahoma"/>
                <a:cs typeface="Tahoma"/>
              </a:rPr>
              <a:t>Application Pack: </a:t>
            </a:r>
            <a:r>
              <a:rPr lang="en-GB" sz="1800" dirty="0">
                <a:solidFill>
                  <a:srgbClr val="0C114D"/>
                </a:solidFill>
                <a:latin typeface="Ubuntu"/>
                <a:ea typeface="Tahoma"/>
                <a:cs typeface="Tahoma"/>
              </a:rPr>
              <a:t>Read  </a:t>
            </a:r>
            <a:r>
              <a:rPr lang="en-GB" sz="1800" dirty="0">
                <a:solidFill>
                  <a:srgbClr val="1DA090"/>
                </a:solidFill>
                <a:latin typeface="Ubuntu"/>
                <a:ea typeface="Tahoma"/>
                <a:cs typeface="Tahoma"/>
                <a:hlinkClick r:id="rId3">
                  <a:extLst>
                    <a:ext uri="{A12FA001-AC4F-418D-AE19-62706E023703}">
                      <ahyp:hlinkClr xmlns:ahyp="http://schemas.microsoft.com/office/drawing/2018/hyperlinkcolor" val="tx"/>
                    </a:ext>
                  </a:extLst>
                </a:hlinkClick>
              </a:rPr>
              <a:t>Guidance for Peer Reviews</a:t>
            </a:r>
            <a:r>
              <a:rPr lang="en-GB" sz="1800" dirty="0">
                <a:solidFill>
                  <a:srgbClr val="1DA090"/>
                </a:solidFill>
                <a:latin typeface="Ubuntu"/>
                <a:ea typeface="Tahoma"/>
                <a:cs typeface="Tahoma"/>
              </a:rPr>
              <a:t> </a:t>
            </a:r>
            <a:r>
              <a:rPr lang="en-GB" sz="1800" dirty="0">
                <a:solidFill>
                  <a:srgbClr val="0C114D"/>
                </a:solidFill>
                <a:latin typeface="Ubuntu"/>
                <a:ea typeface="Tahoma"/>
                <a:cs typeface="Tahoma"/>
              </a:rPr>
              <a:t>and </a:t>
            </a:r>
            <a:r>
              <a:rPr lang="en-GB" sz="1800" dirty="0">
                <a:solidFill>
                  <a:srgbClr val="1DA090"/>
                </a:solidFill>
                <a:latin typeface="Ubuntu"/>
                <a:ea typeface="Tahoma"/>
                <a:cs typeface="Tahoma"/>
                <a:hlinkClick r:id="rId4">
                  <a:extLst>
                    <a:ext uri="{A12FA001-AC4F-418D-AE19-62706E023703}">
                      <ahyp:hlinkClr xmlns:ahyp="http://schemas.microsoft.com/office/drawing/2018/hyperlinkcolor" val="tx"/>
                    </a:ext>
                  </a:extLst>
                </a:hlinkClick>
              </a:rPr>
              <a:t>Courtesy Application Form</a:t>
            </a:r>
            <a:r>
              <a:rPr lang="en-GB" sz="1800" dirty="0">
                <a:solidFill>
                  <a:srgbClr val="0C114D"/>
                </a:solidFill>
                <a:latin typeface="Ubuntu"/>
                <a:ea typeface="Tahoma"/>
                <a:cs typeface="Tahoma"/>
              </a:rPr>
              <a:t>.</a:t>
            </a:r>
          </a:p>
          <a:p>
            <a:pPr marL="742950" lvl="1" indent="-285750">
              <a:lnSpc>
                <a:spcPct val="150000"/>
              </a:lnSpc>
              <a:spcBef>
                <a:spcPts val="0"/>
              </a:spcBef>
              <a:buClr>
                <a:srgbClr val="0C114D"/>
              </a:buClr>
              <a:buSzPct val="80000"/>
              <a:buBlip>
                <a:blip r:embed="rId2"/>
              </a:buBlip>
              <a:defRPr/>
            </a:pPr>
            <a:r>
              <a:rPr lang="en-GB" sz="1800" b="1" dirty="0">
                <a:solidFill>
                  <a:srgbClr val="0C114D"/>
                </a:solidFill>
                <a:latin typeface="Ubuntu"/>
                <a:ea typeface="Tahoma"/>
                <a:cs typeface="Tahoma"/>
              </a:rPr>
              <a:t>Article 11: </a:t>
            </a:r>
            <a:r>
              <a:rPr lang="en-GB" sz="1800" dirty="0">
                <a:solidFill>
                  <a:srgbClr val="0C114D"/>
                </a:solidFill>
                <a:latin typeface="Ubuntu"/>
                <a:ea typeface="Tahoma"/>
                <a:cs typeface="Tahoma"/>
              </a:rPr>
              <a:t>check eligibility at </a:t>
            </a:r>
            <a:r>
              <a:rPr lang="en-GB" sz="1800" dirty="0">
                <a:solidFill>
                  <a:srgbClr val="0C114D"/>
                </a:solidFill>
                <a:latin typeface="Ubuntu"/>
                <a:ea typeface="Tahoma"/>
                <a:cs typeface="Tahoma"/>
                <a:hlinkClick r:id="rId5"/>
              </a:rPr>
              <a:t>www.urban-initiative.eu/article-11-cities</a:t>
            </a:r>
            <a:endParaRPr lang="en-GB" sz="1800" dirty="0">
              <a:solidFill>
                <a:srgbClr val="0C114D"/>
              </a:solidFill>
              <a:latin typeface="Ubuntu"/>
              <a:ea typeface="Tahoma"/>
              <a:cs typeface="Tahoma"/>
            </a:endParaRPr>
          </a:p>
          <a:p>
            <a:pPr marL="1200150" lvl="2" indent="-285750">
              <a:lnSpc>
                <a:spcPct val="150000"/>
              </a:lnSpc>
              <a:spcBef>
                <a:spcPts val="0"/>
              </a:spcBef>
              <a:buClr>
                <a:srgbClr val="0C114D"/>
              </a:buClr>
              <a:buSzPct val="80000"/>
              <a:buBlip>
                <a:blip r:embed="rId2"/>
              </a:buBlip>
              <a:defRPr/>
            </a:pPr>
            <a:r>
              <a:rPr lang="en-GB" sz="1600" dirty="0">
                <a:solidFill>
                  <a:srgbClr val="0C114D"/>
                </a:solidFill>
                <a:latin typeface="Ubuntu"/>
                <a:ea typeface="Tahoma"/>
                <a:cs typeface="Tahoma"/>
              </a:rPr>
              <a:t>You are article 11, but your city isn’t listed? Talk to UCP, upload proof with application.</a:t>
            </a:r>
          </a:p>
          <a:p>
            <a:pPr marL="742950" lvl="1" indent="-285750">
              <a:lnSpc>
                <a:spcPct val="150000"/>
              </a:lnSpc>
              <a:spcBef>
                <a:spcPts val="0"/>
              </a:spcBef>
              <a:spcAft>
                <a:spcPts val="600"/>
              </a:spcAft>
              <a:buClr>
                <a:srgbClr val="0C114D"/>
              </a:buClr>
              <a:buSzPct val="80000"/>
              <a:buBlip>
                <a:blip r:embed="rId2"/>
              </a:buBlip>
              <a:defRPr/>
            </a:pPr>
            <a:r>
              <a:rPr lang="en-GB" sz="1800" b="1" dirty="0">
                <a:solidFill>
                  <a:srgbClr val="0C114D"/>
                </a:solidFill>
                <a:latin typeface="Ubuntu"/>
                <a:ea typeface="Tahoma"/>
                <a:cs typeface="Tahoma"/>
              </a:rPr>
              <a:t>Bilateral consultations: </a:t>
            </a:r>
            <a:r>
              <a:rPr lang="en-GB" sz="1800" dirty="0">
                <a:solidFill>
                  <a:srgbClr val="0C114D"/>
                </a:solidFill>
                <a:latin typeface="Ubuntu"/>
                <a:ea typeface="Tahoma"/>
                <a:cs typeface="Tahoma"/>
              </a:rPr>
              <a:t> if you have specific questions, </a:t>
            </a:r>
            <a:r>
              <a:rPr lang="en-GB" sz="1800" u="sng" dirty="0">
                <a:solidFill>
                  <a:srgbClr val="1DA090"/>
                </a:solidFill>
                <a:latin typeface="Ubuntu"/>
                <a:ea typeface="Tahoma"/>
                <a:cs typeface="Tahoma"/>
                <a:hlinkClick r:id="rId6">
                  <a:extLst>
                    <a:ext uri="{A12FA001-AC4F-418D-AE19-62706E023703}">
                      <ahyp:hlinkClr xmlns:ahyp="http://schemas.microsoft.com/office/drawing/2018/hyperlinkcolor" val="tx"/>
                    </a:ext>
                  </a:extLst>
                </a:hlinkClick>
              </a:rPr>
              <a:t>book a 1-1 </a:t>
            </a:r>
            <a:r>
              <a:rPr lang="en-GB" sz="1800" u="sng" dirty="0">
                <a:solidFill>
                  <a:srgbClr val="1DA090"/>
                </a:solidFill>
                <a:latin typeface="Ubuntu"/>
                <a:ea typeface="Tahoma"/>
                <a:cs typeface="Tahoma"/>
              </a:rPr>
              <a:t>meeting </a:t>
            </a:r>
            <a:r>
              <a:rPr lang="en-GB" sz="1800" dirty="0">
                <a:solidFill>
                  <a:srgbClr val="0C114D"/>
                </a:solidFill>
                <a:latin typeface="Ubuntu"/>
                <a:ea typeface="Tahoma"/>
                <a:cs typeface="Tahoma"/>
              </a:rPr>
              <a:t>with PS </a:t>
            </a:r>
          </a:p>
          <a:p>
            <a:pPr marL="742950" lvl="1" indent="-285750">
              <a:lnSpc>
                <a:spcPct val="150000"/>
              </a:lnSpc>
              <a:spcBef>
                <a:spcPts val="0"/>
              </a:spcBef>
              <a:buClr>
                <a:srgbClr val="0C114D"/>
              </a:buClr>
              <a:buSzPct val="80000"/>
              <a:buBlip>
                <a:blip r:embed="rId2"/>
              </a:buBlip>
              <a:defRPr/>
            </a:pPr>
            <a:r>
              <a:rPr lang="en-GB" sz="1800" b="1" dirty="0">
                <a:solidFill>
                  <a:srgbClr val="0C114D"/>
                </a:solidFill>
                <a:latin typeface="Ubuntu"/>
                <a:ea typeface="Tahoma"/>
                <a:cs typeface="Tahoma"/>
              </a:rPr>
              <a:t>Email support: </a:t>
            </a:r>
            <a:r>
              <a:rPr lang="en-GB" sz="1800" dirty="0">
                <a:solidFill>
                  <a:srgbClr val="0C114D"/>
                </a:solidFill>
                <a:latin typeface="Ubuntu"/>
                <a:ea typeface="Tahoma"/>
                <a:cs typeface="Tahoma"/>
              </a:rPr>
              <a:t>Send your queries via </a:t>
            </a:r>
            <a:r>
              <a:rPr lang="en-GB" sz="1800" dirty="0">
                <a:solidFill>
                  <a:srgbClr val="1DA090"/>
                </a:solidFill>
                <a:latin typeface="Ubuntu" panose="020B0504030602030204" pitchFamily="34" charset="0"/>
                <a:hlinkClick r:id="rId7">
                  <a:extLst>
                    <a:ext uri="{A12FA001-AC4F-418D-AE19-62706E023703}">
                      <ahyp:hlinkClr xmlns:ahyp="http://schemas.microsoft.com/office/drawing/2018/hyperlinkcolor" val="tx"/>
                    </a:ext>
                  </a:extLst>
                </a:hlinkClick>
              </a:rPr>
              <a:t>c</a:t>
            </a:r>
            <a:r>
              <a:rPr lang="en-GB" sz="1800" b="0" i="0" dirty="0">
                <a:solidFill>
                  <a:srgbClr val="1DA090"/>
                </a:solidFill>
                <a:effectLst/>
                <a:latin typeface="Ubuntu" panose="020B0504030602030204" pitchFamily="34" charset="0"/>
                <a:hlinkClick r:id="rId8">
                  <a:extLst>
                    <a:ext uri="{A12FA001-AC4F-418D-AE19-62706E023703}">
                      <ahyp:hlinkClr xmlns:ahyp="http://schemas.microsoft.com/office/drawing/2018/hyperlinkcolor" val="tx"/>
                    </a:ext>
                  </a:extLst>
                </a:hlinkClick>
              </a:rPr>
              <a:t>a</a:t>
            </a:r>
            <a:r>
              <a:rPr lang="en-GB" sz="1800" b="0" i="0" dirty="0">
                <a:solidFill>
                  <a:srgbClr val="1CAF96"/>
                </a:solidFill>
                <a:effectLst/>
                <a:latin typeface="Ubuntu" panose="020B0504030602030204" pitchFamily="34" charset="0"/>
                <a:hlinkClick r:id="rId8">
                  <a:extLst>
                    <a:ext uri="{A12FA001-AC4F-418D-AE19-62706E023703}">
                      <ahyp:hlinkClr xmlns:ahyp="http://schemas.microsoft.com/office/drawing/2018/hyperlinkcolor" val="tx"/>
                    </a:ext>
                  </a:extLst>
                </a:hlinkClick>
              </a:rPr>
              <a:t>pacitybuilding@urban-initiative.eu</a:t>
            </a:r>
            <a:r>
              <a:rPr lang="en-GB" sz="1800" b="0" i="0" dirty="0">
                <a:solidFill>
                  <a:srgbClr val="303030"/>
                </a:solidFill>
                <a:effectLst/>
                <a:latin typeface="Ubuntu" panose="020B0504030602030204" pitchFamily="34" charset="0"/>
              </a:rPr>
              <a:t>.</a:t>
            </a:r>
          </a:p>
          <a:p>
            <a:pPr marL="742950" lvl="1" indent="-285750">
              <a:lnSpc>
                <a:spcPct val="150000"/>
              </a:lnSpc>
              <a:spcBef>
                <a:spcPts val="0"/>
              </a:spcBef>
              <a:spcAft>
                <a:spcPts val="1800"/>
              </a:spcAft>
              <a:buClr>
                <a:srgbClr val="0C114D"/>
              </a:buClr>
              <a:buSzPct val="80000"/>
              <a:buBlip>
                <a:blip r:embed="rId2"/>
              </a:buBlip>
              <a:defRPr/>
            </a:pPr>
            <a:endParaRPr lang="en-GB" sz="1800" b="0" i="0" dirty="0">
              <a:solidFill>
                <a:srgbClr val="303030"/>
              </a:solidFill>
              <a:effectLst/>
              <a:latin typeface="Ubuntu" panose="020B0504030602030204" pitchFamily="34" charset="0"/>
            </a:endParaRPr>
          </a:p>
          <a:p>
            <a:pPr marL="742950" marR="0" lvl="1" indent="-285750" algn="l" defTabSz="914400" rtl="0" eaLnBrk="1" fontAlgn="auto" latinLnBrk="0" hangingPunct="1">
              <a:lnSpc>
                <a:spcPct val="150000"/>
              </a:lnSpc>
              <a:spcBef>
                <a:spcPts val="0"/>
              </a:spcBef>
              <a:spcAft>
                <a:spcPts val="1800"/>
              </a:spcAft>
              <a:buClr>
                <a:srgbClr val="0C114D"/>
              </a:buClr>
              <a:buSzPct val="80000"/>
              <a:buFont typeface="Arial" panose="020B0604020202020204" pitchFamily="34" charset="0"/>
              <a:buBlip>
                <a:blip r:embed="rId2"/>
              </a:buBlip>
              <a:tabLst/>
              <a:defRPr/>
            </a:pPr>
            <a:endParaRPr kumimoji="0" lang="en-GB" sz="1800" b="0" i="0" u="none" strike="noStrike" kern="1200" cap="none" spc="0" normalizeH="0" baseline="0" noProof="0" dirty="0">
              <a:ln>
                <a:noFill/>
              </a:ln>
              <a:solidFill>
                <a:srgbClr val="0C114D"/>
              </a:solidFill>
              <a:effectLst/>
              <a:uLnTx/>
              <a:uFillTx/>
              <a:latin typeface="Ubuntu"/>
              <a:ea typeface="Tahoma"/>
              <a:cs typeface="Tahoma"/>
              <a:sym typeface="Arial"/>
            </a:endParaRPr>
          </a:p>
          <a:p>
            <a:pPr marL="457200" marR="0" lvl="1" indent="0" algn="l" defTabSz="914400" rtl="0" eaLnBrk="1" fontAlgn="auto" latinLnBrk="0" hangingPunct="1">
              <a:lnSpc>
                <a:spcPct val="90000"/>
              </a:lnSpc>
              <a:spcBef>
                <a:spcPts val="0"/>
              </a:spcBef>
              <a:spcAft>
                <a:spcPts val="1800"/>
              </a:spcAft>
              <a:buClr>
                <a:srgbClr val="0C114D"/>
              </a:buClr>
              <a:buSzPct val="80000"/>
              <a:buFont typeface="Arial" panose="020B0604020202020204" pitchFamily="34" charset="0"/>
              <a:buNone/>
              <a:tabLst/>
              <a:defRPr/>
            </a:pPr>
            <a:endParaRPr kumimoji="0" lang="en-GB" sz="1800" b="0" i="0" u="none" strike="noStrike" kern="1200" cap="none" spc="0" normalizeH="0" baseline="0" noProof="0" dirty="0">
              <a:ln>
                <a:noFill/>
              </a:ln>
              <a:solidFill>
                <a:srgbClr val="0C114D"/>
              </a:solidFill>
              <a:effectLst/>
              <a:uLnTx/>
              <a:uFillTx/>
              <a:latin typeface="Ubuntu"/>
              <a:ea typeface="Tahoma"/>
              <a:cs typeface="Tahoma"/>
              <a:sym typeface="Arial"/>
            </a:endParaRPr>
          </a:p>
          <a:p>
            <a:pPr marL="0" marR="0" lvl="0" indent="0" algn="l" defTabSz="914400" rtl="0" eaLnBrk="1" fontAlgn="auto" latinLnBrk="0" hangingPunct="1">
              <a:lnSpc>
                <a:spcPct val="90000"/>
              </a:lnSpc>
              <a:spcBef>
                <a:spcPts val="0"/>
              </a:spcBef>
              <a:spcAft>
                <a:spcPts val="0"/>
              </a:spcAft>
              <a:buClr>
                <a:srgbClr val="0C114D"/>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ED7D31"/>
              </a:solidFill>
              <a:effectLst/>
              <a:uLnTx/>
              <a:uFillTx/>
              <a:latin typeface="Ubuntu" panose="020B0504030602030204" pitchFamily="34" charset="0"/>
              <a:ea typeface="+mn-ea"/>
              <a:cs typeface="+mn-cs"/>
            </a:endParaRPr>
          </a:p>
        </p:txBody>
      </p:sp>
      <p:sp>
        <p:nvSpPr>
          <p:cNvPr id="4" name="Title 1">
            <a:extLst>
              <a:ext uri="{FF2B5EF4-FFF2-40B4-BE49-F238E27FC236}">
                <a16:creationId xmlns:a16="http://schemas.microsoft.com/office/drawing/2014/main" id="{8E8C4DA5-71A7-25C9-E64F-07C927902E22}"/>
              </a:ext>
            </a:extLst>
          </p:cNvPr>
          <p:cNvSpPr txBox="1">
            <a:spLocks/>
          </p:cNvSpPr>
          <p:nvPr/>
        </p:nvSpPr>
        <p:spPr>
          <a:xfrm>
            <a:off x="2238375" y="508001"/>
            <a:ext cx="10148555" cy="7492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DA090"/>
                </a:solidFill>
                <a:effectLst/>
                <a:uLnTx/>
                <a:uFillTx/>
                <a:latin typeface="Ubuntu" panose="020B0504030602030204" pitchFamily="34" charset="0"/>
                <a:ea typeface="Tahoma" panose="020B0604030504040204" pitchFamily="34" charset="0"/>
                <a:cs typeface="Tahoma" panose="020B0604030504040204" pitchFamily="34" charset="0"/>
                <a:sym typeface="Arial"/>
              </a:rPr>
              <a:t>Recap: how to apply, what support is available </a:t>
            </a:r>
            <a:endParaRPr kumimoji="0" lang="en-GB" sz="1600" b="1" i="0" u="none" strike="noStrike" kern="0" cap="none" spc="0" normalizeH="0" baseline="0" noProof="0" dirty="0">
              <a:ln>
                <a:noFill/>
              </a:ln>
              <a:solidFill>
                <a:srgbClr val="1CAF96"/>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2" name="Rectangle: Rounded Corners 1">
            <a:extLst>
              <a:ext uri="{FF2B5EF4-FFF2-40B4-BE49-F238E27FC236}">
                <a16:creationId xmlns:a16="http://schemas.microsoft.com/office/drawing/2014/main" id="{FE0D8EEB-0343-CECB-1923-109B91642E01}"/>
              </a:ext>
            </a:extLst>
          </p:cNvPr>
          <p:cNvSpPr/>
          <p:nvPr/>
        </p:nvSpPr>
        <p:spPr>
          <a:xfrm>
            <a:off x="2435041" y="1569191"/>
            <a:ext cx="5663930" cy="1195901"/>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3" name="Rectangle: Rounded Corners 2">
            <a:extLst>
              <a:ext uri="{FF2B5EF4-FFF2-40B4-BE49-F238E27FC236}">
                <a16:creationId xmlns:a16="http://schemas.microsoft.com/office/drawing/2014/main" id="{8AD60330-F978-7102-2A64-E834087194A0}"/>
              </a:ext>
            </a:extLst>
          </p:cNvPr>
          <p:cNvSpPr/>
          <p:nvPr/>
        </p:nvSpPr>
        <p:spPr>
          <a:xfrm>
            <a:off x="2511085" y="1634752"/>
            <a:ext cx="5577000" cy="1131316"/>
          </a:xfrm>
          <a:prstGeom prst="roundRect">
            <a:avLst/>
          </a:prstGeom>
          <a:solidFill>
            <a:schemeClr val="accent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Tahoma"/>
              <a:ea typeface="+mn-ea"/>
              <a:cs typeface="+mn-cs"/>
              <a:sym typeface="Arial"/>
            </a:endParaRPr>
          </a:p>
        </p:txBody>
      </p:sp>
      <p:sp>
        <p:nvSpPr>
          <p:cNvPr id="6" name="TextBox 5">
            <a:extLst>
              <a:ext uri="{FF2B5EF4-FFF2-40B4-BE49-F238E27FC236}">
                <a16:creationId xmlns:a16="http://schemas.microsoft.com/office/drawing/2014/main" id="{BB72BFD6-AB4E-BFF4-4AC0-34CE1C10B751}"/>
              </a:ext>
            </a:extLst>
          </p:cNvPr>
          <p:cNvSpPr txBox="1"/>
          <p:nvPr/>
        </p:nvSpPr>
        <p:spPr>
          <a:xfrm>
            <a:off x="2521971" y="1735702"/>
            <a:ext cx="446570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rPr>
              <a:t>Call open for 2025 peer reviews</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0"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rPr>
              <a:t>Apply by 13 November, 12:00 CET </a:t>
            </a:r>
            <a:endParaRPr kumimoji="0" lang="en-GB" sz="2000" b="1" i="0" u="none" strike="noStrike" kern="1200" cap="none" spc="0" normalizeH="0" baseline="0" noProof="0" dirty="0">
              <a:ln>
                <a:noFill/>
              </a:ln>
              <a:solidFill>
                <a:srgbClr val="FFFFFF"/>
              </a:solidFill>
              <a:effectLst/>
              <a:uLnTx/>
              <a:uFillTx/>
              <a:latin typeface="Ubuntu" panose="020B0504030602030204" pitchFamily="34" charset="0"/>
              <a:ea typeface="+mn-ea"/>
              <a:cs typeface="Arial"/>
              <a:sym typeface="Arial"/>
            </a:endParaRPr>
          </a:p>
        </p:txBody>
      </p:sp>
      <p:pic>
        <p:nvPicPr>
          <p:cNvPr id="7" name="Picture 6" descr="A qr code with black squares and circles&#10;&#10;Description automatically generated">
            <a:extLst>
              <a:ext uri="{FF2B5EF4-FFF2-40B4-BE49-F238E27FC236}">
                <a16:creationId xmlns:a16="http://schemas.microsoft.com/office/drawing/2014/main" id="{1B596E75-16D9-9600-6935-3B78E7E5E027}"/>
              </a:ext>
            </a:extLst>
          </p:cNvPr>
          <p:cNvPicPr>
            <a:picLocks noChangeAspect="1"/>
          </p:cNvPicPr>
          <p:nvPr/>
        </p:nvPicPr>
        <p:blipFill>
          <a:blip r:embed="rId9"/>
          <a:stretch>
            <a:fillRect/>
          </a:stretch>
        </p:blipFill>
        <p:spPr>
          <a:xfrm>
            <a:off x="6888740" y="1741466"/>
            <a:ext cx="851349" cy="851349"/>
          </a:xfrm>
          <a:prstGeom prst="rect">
            <a:avLst/>
          </a:prstGeom>
        </p:spPr>
      </p:pic>
    </p:spTree>
    <p:extLst>
      <p:ext uri="{BB962C8B-B14F-4D97-AF65-F5344CB8AC3E}">
        <p14:creationId xmlns:p14="http://schemas.microsoft.com/office/powerpoint/2010/main" val="55348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C55324-22C2-7282-3188-BCDB98EE064F}"/>
              </a:ext>
            </a:extLst>
          </p:cNvPr>
          <p:cNvSpPr txBox="1"/>
          <p:nvPr/>
        </p:nvSpPr>
        <p:spPr>
          <a:xfrm>
            <a:off x="4034118" y="2890391"/>
            <a:ext cx="4464423" cy="1077218"/>
          </a:xfrm>
          <a:prstGeom prst="rect">
            <a:avLst/>
          </a:prstGeom>
          <a:noFill/>
        </p:spPr>
        <p:txBody>
          <a:bodyPr wrap="square" rtlCol="0">
            <a:spAutoFit/>
          </a:bodyPr>
          <a:lstStyle/>
          <a:p>
            <a:pPr algn="ctr"/>
            <a:r>
              <a:rPr lang="en-GB" sz="3200" b="1" dirty="0">
                <a:solidFill>
                  <a:schemeClr val="bg1"/>
                </a:solidFill>
                <a:latin typeface="Ubuntu" panose="020B0504030602030204" pitchFamily="34" charset="0"/>
                <a:ea typeface="Tahoma" panose="020B0604030504040204" pitchFamily="34" charset="0"/>
                <a:cs typeface="Tahoma" panose="020B0604030504040204" pitchFamily="34" charset="0"/>
              </a:rPr>
              <a:t>Thank you for your participation!</a:t>
            </a:r>
            <a:endParaRPr lang="fr-FR" sz="3200" b="1" dirty="0">
              <a:solidFill>
                <a:schemeClr val="bg1"/>
              </a:solidFill>
              <a:latin typeface="Ubuntu" panose="020B05040306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067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7EBE5C-BA87-FD9B-00B4-A7CD1FA7D1CA}"/>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rcRect/>
          <a:stretch/>
        </p:blipFill>
        <p:spPr>
          <a:xfrm>
            <a:off x="0" y="1223010"/>
            <a:ext cx="12192000" cy="6152396"/>
          </a:xfrm>
          <a:prstGeom prst="rect">
            <a:avLst/>
          </a:prstGeom>
        </p:spPr>
      </p:pic>
      <p:sp>
        <p:nvSpPr>
          <p:cNvPr id="4" name="TITLE">
            <a:extLst>
              <a:ext uri="{FF2B5EF4-FFF2-40B4-BE49-F238E27FC236}">
                <a16:creationId xmlns:a16="http://schemas.microsoft.com/office/drawing/2014/main" id="{2C888EA5-274C-DB08-605B-A891519D8EFE}"/>
              </a:ext>
            </a:extLst>
          </p:cNvPr>
          <p:cNvSpPr txBox="1"/>
          <p:nvPr/>
        </p:nvSpPr>
        <p:spPr>
          <a:xfrm>
            <a:off x="544100" y="166033"/>
            <a:ext cx="9601201" cy="954107"/>
          </a:xfrm>
          <a:prstGeom prst="rect">
            <a:avLst/>
          </a:prstGeom>
          <a:noFill/>
        </p:spPr>
        <p:txBody>
          <a:bodyPr wrap="square" rtlCol="0">
            <a:spAutoFit/>
          </a:bodyPr>
          <a:lstStyle/>
          <a:p>
            <a:r>
              <a:rPr lang="fr-BE" sz="2800" b="1" dirty="0">
                <a:solidFill>
                  <a:schemeClr val="tx2"/>
                </a:solidFill>
                <a:latin typeface="Ubuntu" panose="020B0504030602030204" pitchFamily="34" charset="0"/>
                <a:ea typeface="Tahoma" panose="020B0604030504040204" pitchFamily="34" charset="0"/>
                <a:cs typeface="Tahoma" panose="020B0604030504040204" pitchFamily="34" charset="0"/>
              </a:rPr>
              <a:t>Urban Contact Points</a:t>
            </a:r>
          </a:p>
          <a:p>
            <a:r>
              <a:rPr lang="fr-BE" sz="2800" b="1" dirty="0" err="1">
                <a:solidFill>
                  <a:schemeClr val="accent2"/>
                </a:solidFill>
                <a:latin typeface="Ubuntu" panose="020B0504030602030204" pitchFamily="34" charset="0"/>
                <a:ea typeface="Tahoma" panose="020B0604030504040204" pitchFamily="34" charset="0"/>
                <a:cs typeface="Tahoma" panose="020B0604030504040204" pitchFamily="34" charset="0"/>
              </a:rPr>
              <a:t>Meet</a:t>
            </a:r>
            <a:r>
              <a:rPr lang="fr-BE" sz="2800" b="1" dirty="0">
                <a:solidFill>
                  <a:schemeClr val="accent2"/>
                </a:solidFill>
                <a:latin typeface="Ubuntu" panose="020B0504030602030204" pitchFamily="34" charset="0"/>
                <a:ea typeface="Tahoma" panose="020B0604030504040204" pitchFamily="34" charset="0"/>
                <a:cs typeface="Tahoma" panose="020B0604030504040204" pitchFamily="34" charset="0"/>
              </a:rPr>
              <a:t> the network</a:t>
            </a:r>
            <a:endParaRPr lang="fr-FR" sz="28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5780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E054-7708-E55B-B53C-79CC38C931D3}"/>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6719E50-BE53-045F-4D3A-E5692A76B52B}"/>
              </a:ext>
            </a:extLst>
          </p:cNvPr>
          <p:cNvSpPr txBox="1"/>
          <p:nvPr/>
        </p:nvSpPr>
        <p:spPr>
          <a:xfrm>
            <a:off x="544100" y="166033"/>
            <a:ext cx="9601201" cy="954107"/>
          </a:xfrm>
          <a:prstGeom prst="rect">
            <a:avLst/>
          </a:prstGeom>
          <a:noFill/>
        </p:spPr>
        <p:txBody>
          <a:bodyPr wrap="square" rtlCol="0">
            <a:spAutoFit/>
          </a:bodyPr>
          <a:lstStyle/>
          <a:p>
            <a:r>
              <a:rPr lang="fr-BE" sz="2800" b="1" dirty="0">
                <a:solidFill>
                  <a:schemeClr val="tx2"/>
                </a:solidFill>
                <a:latin typeface="Ubuntu" panose="020B0504030602030204" pitchFamily="34" charset="0"/>
                <a:ea typeface="Tahoma" panose="020B0604030504040204" pitchFamily="34" charset="0"/>
                <a:cs typeface="Tahoma" panose="020B0604030504040204" pitchFamily="34" charset="0"/>
              </a:rPr>
              <a:t>EUI PS - </a:t>
            </a:r>
            <a:r>
              <a:rPr lang="fr-BE" sz="2800" b="1" dirty="0" err="1">
                <a:solidFill>
                  <a:schemeClr val="tx2"/>
                </a:solidFill>
                <a:latin typeface="Ubuntu" panose="020B0504030602030204" pitchFamily="34" charset="0"/>
                <a:ea typeface="Tahoma" panose="020B0604030504040204" pitchFamily="34" charset="0"/>
                <a:cs typeface="Tahoma" panose="020B0604030504040204" pitchFamily="34" charset="0"/>
              </a:rPr>
              <a:t>Capacity</a:t>
            </a:r>
            <a:r>
              <a:rPr lang="fr-BE" sz="2800" b="1" dirty="0">
                <a:solidFill>
                  <a:schemeClr val="tx2"/>
                </a:solidFill>
                <a:latin typeface="Ubuntu" panose="020B0504030602030204" pitchFamily="34" charset="0"/>
                <a:ea typeface="Tahoma" panose="020B0604030504040204" pitchFamily="34" charset="0"/>
                <a:cs typeface="Tahoma" panose="020B0604030504040204" pitchFamily="34" charset="0"/>
              </a:rPr>
              <a:t> Building Unit</a:t>
            </a:r>
          </a:p>
          <a:p>
            <a:r>
              <a:rPr lang="fr-BE" sz="2800" b="1" dirty="0" err="1">
                <a:solidFill>
                  <a:schemeClr val="accent2"/>
                </a:solidFill>
                <a:latin typeface="Ubuntu" panose="020B0504030602030204" pitchFamily="34" charset="0"/>
                <a:ea typeface="Tahoma" panose="020B0604030504040204" pitchFamily="34" charset="0"/>
                <a:cs typeface="Tahoma" panose="020B0604030504040204" pitchFamily="34" charset="0"/>
              </a:rPr>
              <a:t>Meet</a:t>
            </a:r>
            <a:r>
              <a:rPr lang="fr-BE" sz="2800" b="1" dirty="0">
                <a:solidFill>
                  <a:schemeClr val="accent2"/>
                </a:solidFill>
                <a:latin typeface="Ubuntu" panose="020B0504030602030204" pitchFamily="34" charset="0"/>
                <a:ea typeface="Tahoma" panose="020B0604030504040204" pitchFamily="34" charset="0"/>
                <a:cs typeface="Tahoma" panose="020B0604030504040204" pitchFamily="34" charset="0"/>
              </a:rPr>
              <a:t> the team</a:t>
            </a:r>
            <a:endParaRPr lang="fr-FR" sz="2800" b="1" dirty="0">
              <a:solidFill>
                <a:schemeClr val="accent2"/>
              </a:solidFill>
              <a:latin typeface="Ubuntu" panose="020B0504030602030204" pitchFamily="34"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43A9F606-4B9D-F737-092C-8DA3E1CA9B33}"/>
              </a:ext>
            </a:extLst>
          </p:cNvPr>
          <p:cNvGrpSpPr/>
          <p:nvPr/>
        </p:nvGrpSpPr>
        <p:grpSpPr>
          <a:xfrm>
            <a:off x="107965" y="1793376"/>
            <a:ext cx="12059313" cy="3483899"/>
            <a:chOff x="140565" y="1682426"/>
            <a:chExt cx="11719489" cy="3385725"/>
          </a:xfrm>
        </p:grpSpPr>
        <p:grpSp>
          <p:nvGrpSpPr>
            <p:cNvPr id="3" name="Group 2">
              <a:extLst>
                <a:ext uri="{FF2B5EF4-FFF2-40B4-BE49-F238E27FC236}">
                  <a16:creationId xmlns:a16="http://schemas.microsoft.com/office/drawing/2014/main" id="{77F7076A-E193-6224-6050-DA8775E0036F}"/>
                </a:ext>
              </a:extLst>
            </p:cNvPr>
            <p:cNvGrpSpPr/>
            <p:nvPr/>
          </p:nvGrpSpPr>
          <p:grpSpPr>
            <a:xfrm>
              <a:off x="140565" y="1988612"/>
              <a:ext cx="11719488" cy="2864140"/>
              <a:chOff x="1967499" y="3386978"/>
              <a:chExt cx="7817405" cy="1910505"/>
            </a:xfrm>
          </p:grpSpPr>
          <p:pic>
            <p:nvPicPr>
              <p:cNvPr id="28" name="Picture 27" descr="A person standing next to a fence&#10;&#10;Description automatically generated">
                <a:extLst>
                  <a:ext uri="{FF2B5EF4-FFF2-40B4-BE49-F238E27FC236}">
                    <a16:creationId xmlns:a16="http://schemas.microsoft.com/office/drawing/2014/main" id="{FACDBACE-F864-7EE1-BA03-D885826FB8EC}"/>
                  </a:ext>
                </a:extLst>
              </p:cNvPr>
              <p:cNvPicPr>
                <a:picLocks noChangeAspect="1"/>
              </p:cNvPicPr>
              <p:nvPr/>
            </p:nvPicPr>
            <p:blipFill>
              <a:blip r:embed="rId3"/>
              <a:srcRect l="22259" r="27537"/>
              <a:stretch/>
            </p:blipFill>
            <p:spPr>
              <a:xfrm>
                <a:off x="2988493" y="3426642"/>
                <a:ext cx="1286063" cy="1847584"/>
              </a:xfrm>
              <a:prstGeom prst="rect">
                <a:avLst/>
              </a:prstGeom>
              <a:ln>
                <a:noFill/>
              </a:ln>
              <a:effectLst>
                <a:softEdge rad="112500"/>
              </a:effectLst>
            </p:spPr>
          </p:pic>
          <p:pic>
            <p:nvPicPr>
              <p:cNvPr id="32" name="Picture 31" descr="A person standing in front of train tracks&#10;&#10;Description automatically generated">
                <a:extLst>
                  <a:ext uri="{FF2B5EF4-FFF2-40B4-BE49-F238E27FC236}">
                    <a16:creationId xmlns:a16="http://schemas.microsoft.com/office/drawing/2014/main" id="{C5D917B3-4668-44DA-9F54-4CCFBAE39F78}"/>
                  </a:ext>
                </a:extLst>
              </p:cNvPr>
              <p:cNvPicPr>
                <a:picLocks noChangeAspect="1"/>
              </p:cNvPicPr>
              <p:nvPr/>
            </p:nvPicPr>
            <p:blipFill>
              <a:blip r:embed="rId4"/>
              <a:srcRect l="22788" r="24512"/>
              <a:stretch/>
            </p:blipFill>
            <p:spPr>
              <a:xfrm>
                <a:off x="4907373" y="3386978"/>
                <a:ext cx="1477925" cy="1910505"/>
              </a:xfrm>
              <a:prstGeom prst="rect">
                <a:avLst/>
              </a:prstGeom>
              <a:ln>
                <a:noFill/>
              </a:ln>
              <a:effectLst>
                <a:softEdge rad="112500"/>
              </a:effectLst>
            </p:spPr>
          </p:pic>
          <p:pic>
            <p:nvPicPr>
              <p:cNvPr id="34" name="Picture 33" descr="A person smiling at camera&#10;&#10;Description automatically generated">
                <a:extLst>
                  <a:ext uri="{FF2B5EF4-FFF2-40B4-BE49-F238E27FC236}">
                    <a16:creationId xmlns:a16="http://schemas.microsoft.com/office/drawing/2014/main" id="{7870C778-228F-4198-31BF-006F1CE574C0}"/>
                  </a:ext>
                </a:extLst>
              </p:cNvPr>
              <p:cNvPicPr>
                <a:picLocks noChangeAspect="1"/>
              </p:cNvPicPr>
              <p:nvPr/>
            </p:nvPicPr>
            <p:blipFill>
              <a:blip r:embed="rId5"/>
              <a:srcRect l="22964" r="26831"/>
              <a:stretch/>
            </p:blipFill>
            <p:spPr>
              <a:xfrm>
                <a:off x="1967499" y="3429000"/>
                <a:ext cx="1286063" cy="1809170"/>
              </a:xfrm>
              <a:prstGeom prst="rect">
                <a:avLst/>
              </a:prstGeom>
              <a:ln>
                <a:noFill/>
              </a:ln>
              <a:effectLst>
                <a:softEdge rad="112500"/>
              </a:effectLst>
            </p:spPr>
          </p:pic>
          <p:pic>
            <p:nvPicPr>
              <p:cNvPr id="36" name="Picture 35" descr="A person standing on a street with her arms crossed&#10;&#10;Description automatically generated">
                <a:extLst>
                  <a:ext uri="{FF2B5EF4-FFF2-40B4-BE49-F238E27FC236}">
                    <a16:creationId xmlns:a16="http://schemas.microsoft.com/office/drawing/2014/main" id="{435318BA-FB8A-BE30-F5A9-350E4EE5AA2A}"/>
                  </a:ext>
                </a:extLst>
              </p:cNvPr>
              <p:cNvPicPr>
                <a:picLocks noChangeAspect="1"/>
              </p:cNvPicPr>
              <p:nvPr/>
            </p:nvPicPr>
            <p:blipFill>
              <a:blip r:embed="rId6"/>
              <a:srcRect l="28291" r="27259"/>
              <a:stretch/>
            </p:blipFill>
            <p:spPr>
              <a:xfrm>
                <a:off x="4048690" y="3429001"/>
                <a:ext cx="1209054" cy="1845226"/>
              </a:xfrm>
              <a:prstGeom prst="rect">
                <a:avLst/>
              </a:prstGeom>
              <a:ln>
                <a:noFill/>
              </a:ln>
              <a:effectLst>
                <a:softEdge rad="112500"/>
              </a:effectLst>
            </p:spPr>
          </p:pic>
          <p:pic>
            <p:nvPicPr>
              <p:cNvPr id="38" name="Picture 37" descr="A person in a black coat&#10;&#10;Description automatically generated">
                <a:extLst>
                  <a:ext uri="{FF2B5EF4-FFF2-40B4-BE49-F238E27FC236}">
                    <a16:creationId xmlns:a16="http://schemas.microsoft.com/office/drawing/2014/main" id="{B96E846C-B333-32CE-1F21-1BA7D44AFA2E}"/>
                  </a:ext>
                </a:extLst>
              </p:cNvPr>
              <p:cNvPicPr>
                <a:picLocks noChangeAspect="1"/>
              </p:cNvPicPr>
              <p:nvPr/>
            </p:nvPicPr>
            <p:blipFill>
              <a:blip r:embed="rId7"/>
              <a:srcRect l="19113" r="22517"/>
              <a:stretch/>
            </p:blipFill>
            <p:spPr>
              <a:xfrm>
                <a:off x="6041136" y="3386978"/>
                <a:ext cx="1546582" cy="1887248"/>
              </a:xfrm>
              <a:prstGeom prst="rect">
                <a:avLst/>
              </a:prstGeom>
              <a:ln>
                <a:noFill/>
              </a:ln>
              <a:effectLst>
                <a:softEdge rad="112500"/>
              </a:effectLst>
            </p:spPr>
          </p:pic>
          <p:pic>
            <p:nvPicPr>
              <p:cNvPr id="30" name="Picture 29" descr="A person standing in front of a brick building&#10;&#10;Description automatically generated">
                <a:extLst>
                  <a:ext uri="{FF2B5EF4-FFF2-40B4-BE49-F238E27FC236}">
                    <a16:creationId xmlns:a16="http://schemas.microsoft.com/office/drawing/2014/main" id="{585F5A18-F866-4C99-F5AB-4E5ED650D849}"/>
                  </a:ext>
                </a:extLst>
              </p:cNvPr>
              <p:cNvPicPr>
                <a:picLocks noChangeAspect="1"/>
              </p:cNvPicPr>
              <p:nvPr/>
            </p:nvPicPr>
            <p:blipFill>
              <a:blip r:embed="rId8"/>
              <a:srcRect l="24766" r="23749"/>
              <a:stretch/>
            </p:blipFill>
            <p:spPr>
              <a:xfrm>
                <a:off x="7284628" y="3386978"/>
                <a:ext cx="1350335" cy="1887248"/>
              </a:xfrm>
              <a:prstGeom prst="rect">
                <a:avLst/>
              </a:prstGeom>
              <a:ln>
                <a:noFill/>
              </a:ln>
              <a:effectLst>
                <a:softEdge rad="112500"/>
              </a:effectLst>
            </p:spPr>
          </p:pic>
          <p:pic>
            <p:nvPicPr>
              <p:cNvPr id="26" name="Picture 25" descr="A person smiling at the camera&#10;&#10;Description automatically generated">
                <a:extLst>
                  <a:ext uri="{FF2B5EF4-FFF2-40B4-BE49-F238E27FC236}">
                    <a16:creationId xmlns:a16="http://schemas.microsoft.com/office/drawing/2014/main" id="{B39A9646-F3F9-A91C-05A8-0E69AB73CE85}"/>
                  </a:ext>
                </a:extLst>
              </p:cNvPr>
              <p:cNvPicPr>
                <a:picLocks noChangeAspect="1"/>
              </p:cNvPicPr>
              <p:nvPr/>
            </p:nvPicPr>
            <p:blipFill>
              <a:blip r:embed="rId9"/>
              <a:srcRect l="28958" r="18328"/>
              <a:stretch/>
            </p:blipFill>
            <p:spPr>
              <a:xfrm>
                <a:off x="8434569" y="3429000"/>
                <a:ext cx="1350335" cy="1845226"/>
              </a:xfrm>
              <a:prstGeom prst="rect">
                <a:avLst/>
              </a:prstGeom>
              <a:ln>
                <a:noFill/>
              </a:ln>
              <a:effectLst>
                <a:softEdge rad="112500"/>
              </a:effectLst>
            </p:spPr>
          </p:pic>
        </p:grpSp>
        <p:sp>
          <p:nvSpPr>
            <p:cNvPr id="5" name="Title 1">
              <a:extLst>
                <a:ext uri="{FF2B5EF4-FFF2-40B4-BE49-F238E27FC236}">
                  <a16:creationId xmlns:a16="http://schemas.microsoft.com/office/drawing/2014/main" id="{71F13DEB-E51B-C0D4-1E3B-BCF515E93AF6}"/>
                </a:ext>
              </a:extLst>
            </p:cNvPr>
            <p:cNvSpPr txBox="1">
              <a:spLocks/>
            </p:cNvSpPr>
            <p:nvPr/>
          </p:nvSpPr>
          <p:spPr>
            <a:xfrm>
              <a:off x="544100" y="1693232"/>
              <a:ext cx="1524469" cy="2537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Raluca Toma</a:t>
              </a:r>
              <a:endParaRPr kumimoji="0" lang="en-GB" sz="10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6" name="Title 1">
              <a:extLst>
                <a:ext uri="{FF2B5EF4-FFF2-40B4-BE49-F238E27FC236}">
                  <a16:creationId xmlns:a16="http://schemas.microsoft.com/office/drawing/2014/main" id="{A4E026B1-3F7C-8D4C-3355-370716A1BEFD}"/>
                </a:ext>
              </a:extLst>
            </p:cNvPr>
            <p:cNvSpPr txBox="1">
              <a:spLocks/>
            </p:cNvSpPr>
            <p:nvPr/>
          </p:nvSpPr>
          <p:spPr>
            <a:xfrm>
              <a:off x="1872959" y="4918944"/>
              <a:ext cx="1524469" cy="11556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Eleonora Giorgi</a:t>
              </a:r>
              <a:endParaRPr kumimoji="0" lang="en-GB" sz="10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7" name="Title 1">
              <a:extLst>
                <a:ext uri="{FF2B5EF4-FFF2-40B4-BE49-F238E27FC236}">
                  <a16:creationId xmlns:a16="http://schemas.microsoft.com/office/drawing/2014/main" id="{B2D5A13F-DAD9-DC70-B816-E944E382CD68}"/>
                </a:ext>
              </a:extLst>
            </p:cNvPr>
            <p:cNvSpPr txBox="1">
              <a:spLocks/>
            </p:cNvSpPr>
            <p:nvPr/>
          </p:nvSpPr>
          <p:spPr>
            <a:xfrm>
              <a:off x="3377165" y="1767773"/>
              <a:ext cx="1812557" cy="11556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Sandra </a:t>
              </a:r>
              <a:r>
                <a:rPr kumimoji="0" lang="en-GB" sz="1600" i="0" u="none" strike="noStrike" kern="0" cap="none" spc="0" normalizeH="0" baseline="0" noProof="0" dirty="0" err="1">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Valiunaite</a:t>
              </a:r>
              <a:endParaRPr kumimoji="0" lang="en-GB" sz="105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8" name="Title 1">
              <a:extLst>
                <a:ext uri="{FF2B5EF4-FFF2-40B4-BE49-F238E27FC236}">
                  <a16:creationId xmlns:a16="http://schemas.microsoft.com/office/drawing/2014/main" id="{86261F91-0A64-7234-ED9A-F8423E6A4CB9}"/>
                </a:ext>
              </a:extLst>
            </p:cNvPr>
            <p:cNvSpPr txBox="1">
              <a:spLocks/>
            </p:cNvSpPr>
            <p:nvPr/>
          </p:nvSpPr>
          <p:spPr>
            <a:xfrm>
              <a:off x="5189722" y="4952587"/>
              <a:ext cx="1524469" cy="11556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kern="0" dirty="0">
                  <a:solidFill>
                    <a:schemeClr val="accent1"/>
                  </a:solidFill>
                  <a:latin typeface="Ubuntu" panose="020B0504030602030204" pitchFamily="34" charset="0"/>
                  <a:ea typeface="Tahoma" panose="020B0604030504040204" pitchFamily="34" charset="0"/>
                  <a:cs typeface="Tahoma" panose="020B0604030504040204" pitchFamily="34" charset="0"/>
                  <a:sym typeface="Arial"/>
                </a:rPr>
                <a:t>Paul Janson</a:t>
              </a:r>
              <a:endParaRPr kumimoji="0" lang="en-GB" sz="105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9" name="Title 1">
              <a:extLst>
                <a:ext uri="{FF2B5EF4-FFF2-40B4-BE49-F238E27FC236}">
                  <a16:creationId xmlns:a16="http://schemas.microsoft.com/office/drawing/2014/main" id="{0E3509FD-BE7A-9153-F05C-09F4D6A04587}"/>
                </a:ext>
              </a:extLst>
            </p:cNvPr>
            <p:cNvSpPr txBox="1">
              <a:spLocks/>
            </p:cNvSpPr>
            <p:nvPr/>
          </p:nvSpPr>
          <p:spPr>
            <a:xfrm>
              <a:off x="7118856" y="1682426"/>
              <a:ext cx="1524469" cy="11556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Zoé </a:t>
              </a:r>
              <a:r>
                <a:rPr kumimoji="0" lang="en-GB" sz="1600" i="0" u="none" strike="noStrike" kern="0" cap="none" spc="0" normalizeH="0" baseline="0" noProof="0" dirty="0" err="1">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Fournand</a:t>
              </a:r>
              <a:endParaRPr kumimoji="0" lang="en-GB" sz="105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10" name="Title 1">
              <a:extLst>
                <a:ext uri="{FF2B5EF4-FFF2-40B4-BE49-F238E27FC236}">
                  <a16:creationId xmlns:a16="http://schemas.microsoft.com/office/drawing/2014/main" id="{B895F05C-ED3C-7C9B-0173-832569E39C00}"/>
                </a:ext>
              </a:extLst>
            </p:cNvPr>
            <p:cNvSpPr txBox="1">
              <a:spLocks/>
            </p:cNvSpPr>
            <p:nvPr/>
          </p:nvSpPr>
          <p:spPr>
            <a:xfrm>
              <a:off x="8643325" y="4952587"/>
              <a:ext cx="1524469" cy="11556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Magda </a:t>
              </a:r>
              <a:r>
                <a:rPr kumimoji="0" lang="en-GB" sz="1600" i="0" u="none" strike="noStrike" kern="0" cap="none" spc="0" normalizeH="0" baseline="0" noProof="0" dirty="0" err="1">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Baidan</a:t>
              </a:r>
              <a:endParaRPr kumimoji="0" lang="en-GB" sz="105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sp>
          <p:nvSpPr>
            <p:cNvPr id="11" name="Title 1">
              <a:extLst>
                <a:ext uri="{FF2B5EF4-FFF2-40B4-BE49-F238E27FC236}">
                  <a16:creationId xmlns:a16="http://schemas.microsoft.com/office/drawing/2014/main" id="{415BA675-9518-34FB-71A0-D18143E62091}"/>
                </a:ext>
              </a:extLst>
            </p:cNvPr>
            <p:cNvSpPr txBox="1">
              <a:spLocks/>
            </p:cNvSpPr>
            <p:nvPr/>
          </p:nvSpPr>
          <p:spPr>
            <a:xfrm>
              <a:off x="10123434" y="1797991"/>
              <a:ext cx="1736620" cy="6802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rPr>
                <a:t>Eilish O’Loughlin</a:t>
              </a:r>
              <a:endParaRPr kumimoji="0" lang="en-GB" sz="1050" i="0" u="none" strike="noStrike" kern="0" cap="none" spc="0" normalizeH="0" baseline="0" noProof="0" dirty="0">
                <a:ln>
                  <a:noFill/>
                </a:ln>
                <a:solidFill>
                  <a:schemeClr val="accent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2149625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3F751-9E33-0377-71F3-13A9A52E13A6}"/>
            </a:ext>
          </a:extLst>
        </p:cNvPr>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4A09EA8B-7425-D7DF-BFFB-F43825004AF4}"/>
              </a:ext>
            </a:extLst>
          </p:cNvPr>
          <p:cNvSpPr txBox="1">
            <a:spLocks/>
          </p:cNvSpPr>
          <p:nvPr/>
        </p:nvSpPr>
        <p:spPr>
          <a:xfrm>
            <a:off x="681273" y="2136106"/>
            <a:ext cx="9579146" cy="504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C114D"/>
              </a:buClr>
              <a:buSzPct val="80000"/>
              <a:buNone/>
              <a:tabLst/>
              <a:defRPr/>
            </a:pPr>
            <a:r>
              <a:rPr lang="en-GB" sz="1800" b="1" dirty="0">
                <a:solidFill>
                  <a:srgbClr val="0C114D"/>
                </a:solidFill>
                <a:latin typeface="Ubuntu" panose="020B0504030602030204" pitchFamily="34" charset="0"/>
                <a:ea typeface="Tahoma" panose="020B0604030504040204" pitchFamily="34" charset="0"/>
                <a:cs typeface="Tahoma" panose="020B0604030504040204" pitchFamily="34" charset="0"/>
              </a:rPr>
              <a:t>Let us know where you come from </a:t>
            </a:r>
          </a:p>
          <a:p>
            <a:pPr marL="0" marR="0" lvl="0" indent="0" algn="l" defTabSz="914400" rtl="0" eaLnBrk="1" fontAlgn="auto" latinLnBrk="0" hangingPunct="1">
              <a:lnSpc>
                <a:spcPct val="100000"/>
              </a:lnSpc>
              <a:spcBef>
                <a:spcPts val="600"/>
              </a:spcBef>
              <a:spcAft>
                <a:spcPts val="600"/>
              </a:spcAft>
              <a:buClr>
                <a:srgbClr val="0C114D"/>
              </a:buClr>
              <a:buSzPct val="80000"/>
              <a:buNone/>
              <a:tabLst/>
              <a:defRPr/>
            </a:pPr>
            <a:r>
              <a:rPr lang="en-GB" sz="1800" b="1" dirty="0">
                <a:solidFill>
                  <a:srgbClr val="0C114D"/>
                </a:solidFill>
                <a:latin typeface="Ubuntu" panose="020B0504030602030204" pitchFamily="34" charset="0"/>
                <a:ea typeface="Tahoma" panose="020B0604030504040204" pitchFamily="34" charset="0"/>
                <a:cs typeface="Tahoma" panose="020B0604030504040204" pitchFamily="34" charset="0"/>
              </a:rPr>
              <a:t>in the chat box!</a:t>
            </a:r>
          </a:p>
        </p:txBody>
      </p:sp>
      <p:sp>
        <p:nvSpPr>
          <p:cNvPr id="2" name="Titre 1">
            <a:extLst>
              <a:ext uri="{FF2B5EF4-FFF2-40B4-BE49-F238E27FC236}">
                <a16:creationId xmlns:a16="http://schemas.microsoft.com/office/drawing/2014/main" id="{D166BF40-F994-5F0E-BEA1-1010D7B5EDC8}"/>
              </a:ext>
            </a:extLst>
          </p:cNvPr>
          <p:cNvSpPr>
            <a:spLocks noGrp="1"/>
          </p:cNvSpPr>
          <p:nvPr>
            <p:ph type="title"/>
          </p:nvPr>
        </p:nvSpPr>
        <p:spPr>
          <a:xfrm>
            <a:off x="795668" y="365126"/>
            <a:ext cx="10515600" cy="1184014"/>
          </a:xfrm>
        </p:spPr>
        <p:txBody>
          <a:bodyPr>
            <a:normAutofit/>
          </a:bodyPr>
          <a:lstStyle/>
          <a:p>
            <a:r>
              <a:rPr lang="fr-BE" sz="4000" dirty="0" err="1">
                <a:latin typeface="Ubuntu" panose="020B0504030602030204" pitchFamily="34" charset="0"/>
              </a:rPr>
              <a:t>Who</a:t>
            </a:r>
            <a:r>
              <a:rPr lang="fr-BE" sz="4000" dirty="0">
                <a:latin typeface="Ubuntu" panose="020B0504030602030204" pitchFamily="34" charset="0"/>
              </a:rPr>
              <a:t> </a:t>
            </a:r>
            <a:r>
              <a:rPr lang="fr-BE" sz="4000" dirty="0" err="1">
                <a:latin typeface="Ubuntu" panose="020B0504030602030204" pitchFamily="34" charset="0"/>
              </a:rPr>
              <a:t>is</a:t>
            </a:r>
            <a:r>
              <a:rPr lang="fr-BE" sz="4000" dirty="0">
                <a:latin typeface="Ubuntu" panose="020B0504030602030204" pitchFamily="34" charset="0"/>
              </a:rPr>
              <a:t> in the room?</a:t>
            </a:r>
          </a:p>
        </p:txBody>
      </p:sp>
      <p:pic>
        <p:nvPicPr>
          <p:cNvPr id="4" name="Picture 3" descr="A map of europe with blue and white colors&#10;&#10;Description automatically generated">
            <a:extLst>
              <a:ext uri="{FF2B5EF4-FFF2-40B4-BE49-F238E27FC236}">
                <a16:creationId xmlns:a16="http://schemas.microsoft.com/office/drawing/2014/main" id="{707FB033-7422-2A60-681C-4AB982BDAA9E}"/>
              </a:ext>
            </a:extLst>
          </p:cNvPr>
          <p:cNvPicPr>
            <a:picLocks noChangeAspect="1"/>
          </p:cNvPicPr>
          <p:nvPr/>
        </p:nvPicPr>
        <p:blipFill>
          <a:blip r:embed="rId3"/>
          <a:srcRect t="6666" r="15826" b="5325"/>
          <a:stretch/>
        </p:blipFill>
        <p:spPr>
          <a:xfrm>
            <a:off x="5694726" y="0"/>
            <a:ext cx="6710634" cy="6858000"/>
          </a:xfrm>
          <a:prstGeom prst="rect">
            <a:avLst/>
          </a:prstGeom>
        </p:spPr>
      </p:pic>
    </p:spTree>
    <p:extLst>
      <p:ext uri="{BB962C8B-B14F-4D97-AF65-F5344CB8AC3E}">
        <p14:creationId xmlns:p14="http://schemas.microsoft.com/office/powerpoint/2010/main" val="408825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24D4-8605-1F9B-9D3D-C62026BCA500}"/>
            </a:ext>
          </a:extLst>
        </p:cNvPr>
        <p:cNvGrpSpPr/>
        <p:nvPr/>
      </p:nvGrpSpPr>
      <p:grpSpPr>
        <a:xfrm>
          <a:off x="0" y="0"/>
          <a:ext cx="0" cy="0"/>
          <a:chOff x="0" y="0"/>
          <a:chExt cx="0" cy="0"/>
        </a:xfrm>
      </p:grpSpPr>
      <p:sp>
        <p:nvSpPr>
          <p:cNvPr id="2" name="Google Shape;124;p12">
            <a:extLst>
              <a:ext uri="{FF2B5EF4-FFF2-40B4-BE49-F238E27FC236}">
                <a16:creationId xmlns:a16="http://schemas.microsoft.com/office/drawing/2014/main" id="{422511D4-75D0-73B9-7492-0C382DBCD6E4}"/>
              </a:ext>
            </a:extLst>
          </p:cNvPr>
          <p:cNvSpPr txBox="1"/>
          <p:nvPr/>
        </p:nvSpPr>
        <p:spPr>
          <a:xfrm>
            <a:off x="673637" y="2724807"/>
            <a:ext cx="420624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FFFF"/>
                </a:solidFill>
                <a:effectLst/>
                <a:uLnTx/>
                <a:uFillTx/>
                <a:latin typeface="Ubuntu" panose="020B0504030602030204" pitchFamily="34" charset="0"/>
                <a:ea typeface="Tahoma"/>
                <a:cs typeface="Tahoma"/>
                <a:sym typeface="Tahoma"/>
              </a:rPr>
              <a:t>Context for EUI Peer Reviews</a:t>
            </a:r>
            <a:endParaRPr kumimoji="0" lang="en-GB" sz="2000" b="0" i="0" u="none" strike="noStrike" kern="0" cap="none" spc="0" normalizeH="0" baseline="0" noProof="0" dirty="0">
              <a:ln>
                <a:noFill/>
              </a:ln>
              <a:solidFill>
                <a:srgbClr val="FFFFFF"/>
              </a:solidFill>
              <a:effectLst/>
              <a:uLnTx/>
              <a:uFillTx/>
              <a:latin typeface="Ubuntu" panose="020B0504030602030204" pitchFamily="34" charset="0"/>
              <a:cs typeface="Arial"/>
              <a:sym typeface="Arial"/>
            </a:endParaRPr>
          </a:p>
        </p:txBody>
      </p:sp>
      <p:sp>
        <p:nvSpPr>
          <p:cNvPr id="3" name="Google Shape;124;p12">
            <a:extLst>
              <a:ext uri="{FF2B5EF4-FFF2-40B4-BE49-F238E27FC236}">
                <a16:creationId xmlns:a16="http://schemas.microsoft.com/office/drawing/2014/main" id="{7CCA5536-F4FE-2024-6058-742237242D4A}"/>
              </a:ext>
            </a:extLst>
          </p:cNvPr>
          <p:cNvSpPr txBox="1"/>
          <p:nvPr/>
        </p:nvSpPr>
        <p:spPr>
          <a:xfrm>
            <a:off x="5861996" y="2949757"/>
            <a:ext cx="5231862" cy="113873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a:ln>
                  <a:noFill/>
                </a:ln>
                <a:solidFill>
                  <a:schemeClr val="accent2"/>
                </a:solidFill>
                <a:effectLst/>
                <a:uLnTx/>
                <a:uFillTx/>
                <a:latin typeface="Ubuntu" panose="020B0504030602030204" pitchFamily="34" charset="0"/>
                <a:ea typeface="Tahoma"/>
                <a:cs typeface="Tahoma"/>
                <a:sym typeface="Tahoma"/>
              </a:rPr>
              <a:t>Carlotta Cesco Gaspere</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rPr>
              <a:t>Policy Officer, DG REGIO, European Commission</a:t>
            </a:r>
            <a:endParaRPr kumimoji="0" lang="en-GB" sz="2000" i="0" u="none" strike="noStrike" kern="0" cap="none" spc="0" normalizeH="0" baseline="0" noProof="0" dirty="0">
              <a:ln>
                <a:noFill/>
              </a:ln>
              <a:solidFill>
                <a:schemeClr val="bg1"/>
              </a:solidFill>
              <a:effectLst/>
              <a:uLnTx/>
              <a:uFillTx/>
              <a:latin typeface="Ubuntu" panose="020B0504030602030204" pitchFamily="34" charset="0"/>
              <a:ea typeface="Tahoma" panose="020B0604030504040204" pitchFamily="34" charset="0"/>
              <a:cs typeface="Tahoma" panose="020B0604030504040204" pitchFamily="34" charset="0"/>
              <a:sym typeface="Arial"/>
            </a:endParaRPr>
          </a:p>
        </p:txBody>
      </p:sp>
      <p:pic>
        <p:nvPicPr>
          <p:cNvPr id="5" name="Picture 4">
            <a:extLst>
              <a:ext uri="{FF2B5EF4-FFF2-40B4-BE49-F238E27FC236}">
                <a16:creationId xmlns:a16="http://schemas.microsoft.com/office/drawing/2014/main" id="{C38A916E-1F0C-7362-6499-C80A97F6504D}"/>
              </a:ext>
            </a:extLst>
          </p:cNvPr>
          <p:cNvPicPr>
            <a:picLocks noChangeAspect="1"/>
          </p:cNvPicPr>
          <p:nvPr/>
        </p:nvPicPr>
        <p:blipFill>
          <a:blip r:embed="rId3"/>
          <a:srcRect t="7010" b="15657"/>
          <a:stretch/>
        </p:blipFill>
        <p:spPr>
          <a:xfrm>
            <a:off x="9289526" y="807183"/>
            <a:ext cx="1721573" cy="1998904"/>
          </a:xfrm>
          <a:prstGeom prst="round2DiagRect">
            <a:avLst>
              <a:gd name="adj1" fmla="val 16667"/>
              <a:gd name="adj2" fmla="val 0"/>
            </a:avLst>
          </a:prstGeom>
          <a:ln w="3175" cap="sq">
            <a:solidFill>
              <a:srgbClr val="FFFFFF"/>
            </a:solidFill>
            <a:miter lim="800000"/>
          </a:ln>
          <a:effectLst/>
        </p:spPr>
      </p:pic>
    </p:spTree>
    <p:extLst>
      <p:ext uri="{BB962C8B-B14F-4D97-AF65-F5344CB8AC3E}">
        <p14:creationId xmlns:p14="http://schemas.microsoft.com/office/powerpoint/2010/main" val="48539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5988" y="1692876"/>
            <a:ext cx="11846011" cy="2533136"/>
          </a:xfrm>
        </p:spPr>
        <p:txBody>
          <a:bodyPr>
            <a:noAutofit/>
          </a:bodyPr>
          <a:lstStyle/>
          <a:p>
            <a:pPr algn="ctr">
              <a:lnSpc>
                <a:spcPct val="100000"/>
              </a:lnSpc>
              <a:spcBef>
                <a:spcPts val="600"/>
              </a:spcBef>
            </a:pPr>
            <a:br>
              <a:rPr lang="en-US" sz="4400" b="1" dirty="0">
                <a:solidFill>
                  <a:srgbClr val="FFFFFF"/>
                </a:solidFill>
              </a:rPr>
            </a:br>
            <a:r>
              <a:rPr lang="en-US" sz="4400" b="1" dirty="0">
                <a:solidFill>
                  <a:srgbClr val="FFFFFF"/>
                </a:solidFill>
              </a:rPr>
              <a:t>Sustainable Urban Development</a:t>
            </a:r>
            <a:br>
              <a:rPr lang="en-US" sz="4400" b="1" dirty="0">
                <a:solidFill>
                  <a:srgbClr val="FFFFFF"/>
                </a:solidFill>
              </a:rPr>
            </a:br>
            <a:r>
              <a:rPr lang="en-US" sz="4400" b="1" dirty="0">
                <a:solidFill>
                  <a:srgbClr val="FFFFFF"/>
                </a:solidFill>
              </a:rPr>
              <a:t>of Cohesion Policy 2021-2027</a:t>
            </a:r>
            <a:br>
              <a:rPr lang="en-US" sz="4400" b="1" dirty="0">
                <a:solidFill>
                  <a:srgbClr val="FFFFFF"/>
                </a:solidFill>
              </a:rPr>
            </a:br>
            <a:endParaRPr lang="en-GB" sz="4400" b="1" dirty="0"/>
          </a:p>
        </p:txBody>
      </p:sp>
      <p:sp>
        <p:nvSpPr>
          <p:cNvPr id="5" name="TextBox 4"/>
          <p:cNvSpPr txBox="1"/>
          <p:nvPr/>
        </p:nvSpPr>
        <p:spPr>
          <a:xfrm>
            <a:off x="7657587" y="5633545"/>
            <a:ext cx="1534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7" name="TextBox 6"/>
          <p:cNvSpPr txBox="1"/>
          <p:nvPr/>
        </p:nvSpPr>
        <p:spPr>
          <a:xfrm>
            <a:off x="4539034" y="5307862"/>
            <a:ext cx="7442325" cy="923330"/>
          </a:xfrm>
          <a:prstGeom prst="rect">
            <a:avLst/>
          </a:prstGeom>
          <a:noFill/>
        </p:spPr>
        <p:txBody>
          <a:bodyPr wrap="square" rtlCol="0">
            <a:spAutoFit/>
          </a:bodyPr>
          <a:lstStyle/>
          <a:p>
            <a:pPr lvl="0" algn="r">
              <a:defRPr/>
            </a:pPr>
            <a:r>
              <a:rPr lang="en-US" b="1" dirty="0">
                <a:solidFill>
                  <a:srgbClr val="FFC000"/>
                </a:solidFill>
              </a:rPr>
              <a:t>22 October 2024</a:t>
            </a:r>
          </a:p>
          <a:p>
            <a:pPr lvl="0" algn="r">
              <a:defRPr/>
            </a:pPr>
            <a:r>
              <a:rPr lang="en-US" dirty="0">
                <a:solidFill>
                  <a:srgbClr val="FFC000"/>
                </a:solidFill>
              </a:rPr>
              <a:t>Carlotta Cesco </a:t>
            </a:r>
            <a:r>
              <a:rPr lang="en-US" dirty="0" err="1">
                <a:solidFill>
                  <a:srgbClr val="FFC000"/>
                </a:solidFill>
              </a:rPr>
              <a:t>Gaspere</a:t>
            </a:r>
            <a:r>
              <a:rPr lang="en-US" dirty="0">
                <a:solidFill>
                  <a:srgbClr val="FFC000"/>
                </a:solidFill>
              </a:rPr>
              <a:t>, DG REGIO.03</a:t>
            </a:r>
          </a:p>
          <a:p>
            <a:pPr lvl="0" algn="r">
              <a:defRPr/>
            </a:pPr>
            <a:endParaRPr lang="en-US" dirty="0">
              <a:solidFill>
                <a:srgbClr val="FFC000"/>
              </a:solidFill>
            </a:endParaRPr>
          </a:p>
        </p:txBody>
      </p:sp>
    </p:spTree>
    <p:extLst>
      <p:ext uri="{BB962C8B-B14F-4D97-AF65-F5344CB8AC3E}">
        <p14:creationId xmlns:p14="http://schemas.microsoft.com/office/powerpoint/2010/main" val="321929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064609-0885-8FF2-094F-81C44094BECE}"/>
              </a:ext>
            </a:extLst>
          </p:cNvPr>
          <p:cNvSpPr>
            <a:spLocks noGrp="1"/>
          </p:cNvSpPr>
          <p:nvPr>
            <p:ph type="title"/>
          </p:nvPr>
        </p:nvSpPr>
        <p:spPr>
          <a:xfrm>
            <a:off x="972631" y="53724"/>
            <a:ext cx="10382724" cy="782357"/>
          </a:xfrm>
        </p:spPr>
        <p:txBody>
          <a:bodyPr/>
          <a:lstStyle/>
          <a:p>
            <a:r>
              <a:rPr lang="en-US" sz="3200"/>
              <a:t>Cohesion Policy benefits all types of Territories</a:t>
            </a:r>
            <a:endParaRPr lang="en-IE" sz="3200" dirty="0"/>
          </a:p>
        </p:txBody>
      </p:sp>
      <p:sp>
        <p:nvSpPr>
          <p:cNvPr id="2" name="Text Placeholder 1"/>
          <p:cNvSpPr>
            <a:spLocks noGrp="1"/>
          </p:cNvSpPr>
          <p:nvPr>
            <p:ph idx="10"/>
          </p:nvPr>
        </p:nvSpPr>
        <p:spPr/>
        <p:txBody>
          <a:bodyPr>
            <a:normAutofit/>
          </a:bodyPr>
          <a:lstStyle/>
          <a:p>
            <a:pPr marL="0" indent="0">
              <a:buNone/>
            </a:pPr>
            <a:br>
              <a:rPr lang="en-US"/>
            </a:br>
            <a:endParaRPr lang="es-ES_tradnl" dirty="0"/>
          </a:p>
        </p:txBody>
      </p:sp>
      <p:sp>
        <p:nvSpPr>
          <p:cNvPr id="3" name="Content Placeholder 3"/>
          <p:cNvSpPr txBox="1">
            <a:spLocks/>
          </p:cNvSpPr>
          <p:nvPr/>
        </p:nvSpPr>
        <p:spPr>
          <a:xfrm>
            <a:off x="5085050" y="1057924"/>
            <a:ext cx="6994982" cy="5705762"/>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20000"/>
              </a:lnSpc>
              <a:spcBef>
                <a:spcPts val="0"/>
              </a:spcBef>
              <a:spcAft>
                <a:spcPts val="0"/>
              </a:spcAft>
              <a:buFont typeface="Arial" panose="020B0604020202020204" pitchFamily="34" charset="0"/>
              <a:buNone/>
            </a:pPr>
            <a:r>
              <a:rPr lang="en-US" sz="2700" dirty="0">
                <a:solidFill>
                  <a:srgbClr val="252525"/>
                </a:solidFill>
                <a:latin typeface="Calibri body"/>
              </a:rPr>
              <a:t>Cohesion Policy contributes to </a:t>
            </a:r>
            <a:r>
              <a:rPr lang="en-US" sz="2700" b="1" dirty="0">
                <a:solidFill>
                  <a:srgbClr val="252525"/>
                </a:solidFill>
                <a:latin typeface="Calibri body"/>
              </a:rPr>
              <a:t>strengthening economic, social and territorial cohesion </a:t>
            </a:r>
            <a:r>
              <a:rPr lang="en-US" sz="2700" dirty="0">
                <a:solidFill>
                  <a:srgbClr val="252525"/>
                </a:solidFill>
                <a:latin typeface="Calibri body"/>
              </a:rPr>
              <a:t>in the European Union.</a:t>
            </a:r>
          </a:p>
          <a:p>
            <a:pPr marL="0" indent="0" fontAlgn="base">
              <a:lnSpc>
                <a:spcPct val="70000"/>
              </a:lnSpc>
              <a:spcBef>
                <a:spcPts val="0"/>
              </a:spcBef>
              <a:spcAft>
                <a:spcPts val="0"/>
              </a:spcAft>
              <a:buFont typeface="Arial" panose="020B0604020202020204" pitchFamily="34" charset="0"/>
              <a:buNone/>
            </a:pPr>
            <a:endParaRPr lang="en-US" sz="2700" dirty="0">
              <a:solidFill>
                <a:srgbClr val="252525"/>
              </a:solidFill>
              <a:latin typeface="Calibri body"/>
            </a:endParaRPr>
          </a:p>
          <a:p>
            <a:pPr marL="0" indent="0" fontAlgn="base">
              <a:lnSpc>
                <a:spcPct val="120000"/>
              </a:lnSpc>
              <a:spcBef>
                <a:spcPts val="0"/>
              </a:spcBef>
              <a:spcAft>
                <a:spcPts val="0"/>
              </a:spcAft>
              <a:buFont typeface="Arial" panose="020B0604020202020204" pitchFamily="34" charset="0"/>
              <a:buNone/>
            </a:pPr>
            <a:r>
              <a:rPr lang="en-US" sz="2700" dirty="0">
                <a:solidFill>
                  <a:srgbClr val="252525"/>
                </a:solidFill>
                <a:latin typeface="Calibri body"/>
              </a:rPr>
              <a:t>It aims to </a:t>
            </a:r>
            <a:r>
              <a:rPr lang="en-US" sz="2700" b="1" dirty="0">
                <a:solidFill>
                  <a:srgbClr val="252525"/>
                </a:solidFill>
                <a:latin typeface="Calibri body"/>
              </a:rPr>
              <a:t>correct imbalances </a:t>
            </a:r>
            <a:r>
              <a:rPr lang="en-US" sz="2700" dirty="0">
                <a:solidFill>
                  <a:srgbClr val="252525"/>
                </a:solidFill>
                <a:latin typeface="Calibri body"/>
              </a:rPr>
              <a:t>between countries and regions, and delivers on the Union's political priorities, especially the green and digital transition.</a:t>
            </a:r>
          </a:p>
          <a:p>
            <a:pPr marL="0" indent="0" fontAlgn="base">
              <a:spcBef>
                <a:spcPts val="0"/>
              </a:spcBef>
              <a:spcAft>
                <a:spcPts val="0"/>
              </a:spcAft>
              <a:buFont typeface="Arial" panose="020B0604020202020204" pitchFamily="34" charset="0"/>
              <a:buNone/>
            </a:pPr>
            <a:endParaRPr lang="en-US" sz="2700" b="1" u="sng" dirty="0">
              <a:solidFill>
                <a:srgbClr val="252525"/>
              </a:solidFill>
              <a:latin typeface="Calibri body"/>
            </a:endParaRPr>
          </a:p>
          <a:p>
            <a:pPr marL="0" indent="0" fontAlgn="base">
              <a:spcBef>
                <a:spcPts val="0"/>
              </a:spcBef>
              <a:spcAft>
                <a:spcPts val="0"/>
              </a:spcAft>
              <a:buFont typeface="Arial" panose="020B0604020202020204" pitchFamily="34" charset="0"/>
              <a:buNone/>
            </a:pPr>
            <a:r>
              <a:rPr lang="en-US" sz="2400" u="sng" dirty="0">
                <a:solidFill>
                  <a:srgbClr val="252525"/>
                </a:solidFill>
                <a:latin typeface="Calibri body"/>
              </a:rPr>
              <a:t>Cohesion policy 2021-2027</a:t>
            </a:r>
            <a:r>
              <a:rPr lang="en-US" sz="2400" b="1" u="sng" dirty="0">
                <a:latin typeface="Calibri body"/>
              </a:rPr>
              <a:t> EUR 378 billion:</a:t>
            </a:r>
          </a:p>
          <a:p>
            <a:pPr marL="0" indent="0" fontAlgn="base">
              <a:spcBef>
                <a:spcPts val="0"/>
              </a:spcBef>
              <a:spcAft>
                <a:spcPts val="0"/>
              </a:spcAft>
              <a:buFont typeface="Arial" panose="020B0604020202020204" pitchFamily="34" charset="0"/>
              <a:buNone/>
            </a:pPr>
            <a:endParaRPr lang="en-US" sz="2400" dirty="0">
              <a:solidFill>
                <a:srgbClr val="252525"/>
              </a:solidFill>
              <a:latin typeface="Calibri body"/>
            </a:endParaRPr>
          </a:p>
          <a:p>
            <a:pPr marL="0" indent="0" fontAlgn="base">
              <a:spcBef>
                <a:spcPts val="0"/>
              </a:spcBef>
              <a:spcAft>
                <a:spcPts val="600"/>
              </a:spcAft>
              <a:buClr>
                <a:prstClr val="black"/>
              </a:buClr>
              <a:buFont typeface="Arial" panose="020B0604020202020204" pitchFamily="34" charset="0"/>
              <a:buNone/>
            </a:pPr>
            <a:r>
              <a:rPr lang="en-US" sz="2400" dirty="0">
                <a:solidFill>
                  <a:srgbClr val="252525"/>
                </a:solidFill>
                <a:latin typeface="Calibri body"/>
              </a:rPr>
              <a:t>1) Investment for jobs and growth, funded by:</a:t>
            </a:r>
          </a:p>
          <a:p>
            <a:pPr fontAlgn="base">
              <a:spcBef>
                <a:spcPts val="0"/>
              </a:spcBef>
              <a:spcAft>
                <a:spcPts val="0"/>
              </a:spcAft>
              <a:buClr>
                <a:srgbClr val="24B0B2"/>
              </a:buClr>
              <a:buFont typeface="Wingdings" panose="05000000000000000000" pitchFamily="2" charset="2"/>
              <a:buChar char="§"/>
            </a:pPr>
            <a:r>
              <a:rPr lang="en-US" sz="2400" dirty="0">
                <a:solidFill>
                  <a:srgbClr val="252525"/>
                </a:solidFill>
                <a:latin typeface="Calibri body"/>
              </a:rPr>
              <a:t>European Regional Development Fund (ERDF)</a:t>
            </a:r>
          </a:p>
          <a:p>
            <a:pPr fontAlgn="base">
              <a:spcBef>
                <a:spcPts val="0"/>
              </a:spcBef>
              <a:spcAft>
                <a:spcPts val="0"/>
              </a:spcAft>
              <a:buClr>
                <a:srgbClr val="24B0B2"/>
              </a:buClr>
              <a:buFont typeface="Wingdings" panose="05000000000000000000" pitchFamily="2" charset="2"/>
              <a:buChar char="§"/>
            </a:pPr>
            <a:r>
              <a:rPr lang="en-US" sz="2400" dirty="0">
                <a:solidFill>
                  <a:srgbClr val="252525"/>
                </a:solidFill>
                <a:latin typeface="Calibri body"/>
              </a:rPr>
              <a:t>European Social Fund+ (ESF+)</a:t>
            </a:r>
          </a:p>
          <a:p>
            <a:pPr fontAlgn="base">
              <a:spcBef>
                <a:spcPts val="0"/>
              </a:spcBef>
              <a:spcAft>
                <a:spcPts val="0"/>
              </a:spcAft>
              <a:buClr>
                <a:srgbClr val="24B0B2"/>
              </a:buClr>
              <a:buFont typeface="Wingdings" panose="05000000000000000000" pitchFamily="2" charset="2"/>
              <a:buChar char="§"/>
            </a:pPr>
            <a:r>
              <a:rPr lang="en-US" sz="2400" dirty="0">
                <a:solidFill>
                  <a:srgbClr val="252525"/>
                </a:solidFill>
                <a:latin typeface="Calibri body"/>
              </a:rPr>
              <a:t>Cohesion Fund (CF)</a:t>
            </a:r>
          </a:p>
          <a:p>
            <a:pPr fontAlgn="base">
              <a:spcBef>
                <a:spcPts val="0"/>
              </a:spcBef>
              <a:spcAft>
                <a:spcPts val="0"/>
              </a:spcAft>
              <a:buClr>
                <a:srgbClr val="24B0B2"/>
              </a:buClr>
              <a:buFont typeface="Wingdings" panose="05000000000000000000" pitchFamily="2" charset="2"/>
              <a:buChar char="§"/>
            </a:pPr>
            <a:r>
              <a:rPr lang="en-US" sz="2400" dirty="0">
                <a:solidFill>
                  <a:srgbClr val="252525"/>
                </a:solidFill>
                <a:latin typeface="Calibri body"/>
              </a:rPr>
              <a:t>Just Transition Fund (JTF)</a:t>
            </a:r>
          </a:p>
          <a:p>
            <a:pPr marL="0" indent="0" fontAlgn="base">
              <a:spcBef>
                <a:spcPts val="0"/>
              </a:spcBef>
              <a:spcAft>
                <a:spcPts val="0"/>
              </a:spcAft>
              <a:buFont typeface="Arial" panose="020B0604020202020204" pitchFamily="34" charset="0"/>
              <a:buNone/>
            </a:pPr>
            <a:endParaRPr lang="en-US" sz="2400" dirty="0">
              <a:solidFill>
                <a:srgbClr val="252525"/>
              </a:solidFill>
              <a:latin typeface="Calibri body"/>
            </a:endParaRPr>
          </a:p>
          <a:p>
            <a:pPr marL="0" indent="0" fontAlgn="base">
              <a:spcBef>
                <a:spcPts val="0"/>
              </a:spcBef>
              <a:spcAft>
                <a:spcPts val="0"/>
              </a:spcAft>
              <a:buFont typeface="Arial" panose="020B0604020202020204" pitchFamily="34" charset="0"/>
              <a:buNone/>
            </a:pPr>
            <a:r>
              <a:rPr lang="en-US" sz="2400" dirty="0">
                <a:solidFill>
                  <a:srgbClr val="252525"/>
                </a:solidFill>
                <a:latin typeface="Calibri body"/>
              </a:rPr>
              <a:t>2) Interreg: European Territorial Cooperation goal (ERDF)</a:t>
            </a:r>
          </a:p>
          <a:p>
            <a:pPr marL="265113" indent="-265113" fontAlgn="base">
              <a:lnSpc>
                <a:spcPct val="120000"/>
              </a:lnSpc>
              <a:spcBef>
                <a:spcPts val="0"/>
              </a:spcBef>
              <a:spcAft>
                <a:spcPts val="0"/>
              </a:spcAft>
              <a:buFont typeface="Arial" panose="020B0604020202020204" pitchFamily="34" charset="0"/>
              <a:buNone/>
            </a:pPr>
            <a:r>
              <a:rPr lang="en-US" sz="2400" dirty="0">
                <a:solidFill>
                  <a:srgbClr val="252525"/>
                </a:solidFill>
                <a:latin typeface="Calibri body"/>
              </a:rPr>
              <a:t>3) Commission managed EU instruments and technical assistance</a:t>
            </a:r>
            <a:endParaRPr lang="en-GB" sz="2400" dirty="0">
              <a:solidFill>
                <a:prstClr val="black"/>
              </a:solidFill>
              <a:latin typeface="Calibri body"/>
            </a:endParaRPr>
          </a:p>
          <a:p>
            <a:pPr marL="0" indent="0" fontAlgn="base">
              <a:spcBef>
                <a:spcPts val="0"/>
              </a:spcBef>
              <a:spcAft>
                <a:spcPts val="0"/>
              </a:spcAft>
              <a:buFont typeface="Arial" panose="020B0604020202020204" pitchFamily="34" charset="0"/>
              <a:buNone/>
            </a:pPr>
            <a:endParaRPr lang="en-GB" sz="2400" dirty="0">
              <a:latin typeface="EC Square Sans Cond Pro" panose="020B0506040000020004" pitchFamily="34" charset="0"/>
            </a:endParaRPr>
          </a:p>
        </p:txBody>
      </p:sp>
      <p:pic>
        <p:nvPicPr>
          <p:cNvPr id="4" name="Picture 2" descr="https://sa-storyteller-cust-eu-west-1-prod.s3.eu-west-1.amazonaws.com/documents/uploads/000/060/497/xlarge/open-uri20210722-71-ipsrmo?X-Amz-Algorithm=AWS4-HMAC-SHA256&amp;X-Amz-Credential=AKIAYBEBOUGUHAV6WSHL%2F20230311%2Feu-west-1%2Fs3%2Faws4_request&amp;X-Amz-Date=20230311T234948Z&amp;X-Amz-Expires=3600&amp;X-Amz-SignedHeaders=host&amp;X-Amz-Signature=c29426317c7c80e2eeb5172fd165d3ad9b07d15c5ae6c087b4768203642f89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98" y="1057924"/>
            <a:ext cx="4476750" cy="570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253285"/>
      </p:ext>
    </p:extLst>
  </p:cSld>
  <p:clrMapOvr>
    <a:masterClrMapping/>
  </p:clrMapOvr>
</p:sld>
</file>

<file path=ppt/theme/theme1.xml><?xml version="1.0" encoding="utf-8"?>
<a:theme xmlns:a="http://schemas.openxmlformats.org/drawingml/2006/main" name="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A661FB4F-4507-C344-98BB-80AF606A7515}"/>
    </a:ext>
  </a:extLst>
</a:theme>
</file>

<file path=ppt/theme/theme2.xml><?xml version="1.0" encoding="utf-8"?>
<a:theme xmlns:a="http://schemas.openxmlformats.org/drawingml/2006/main" name="1_Conception personnalisée">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BD7082C9-206E-2E44-B599-3EDAA8BC50AC}"/>
    </a:ext>
  </a:extLst>
</a:theme>
</file>

<file path=ppt/theme/theme3.xml><?xml version="1.0" encoding="utf-8"?>
<a:theme xmlns:a="http://schemas.openxmlformats.org/drawingml/2006/main" name="SIMPLE - LAYOUT">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NEUTRE" id="{8FDC6CF4-DE30-8E4F-A912-1E5145E39163}" vid="{C405E423-91B3-624E-84DC-AAEDDCE7567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7c5707-debe-419a-9626-d9e5255bf92b" xsi:nil="true"/>
    <lcf76f155ced4ddcb4097134ff3c332f xmlns="0c94f2b3-26e8-444b-b70a-dcbf68783e5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A15E68E049864082B08F1BF8027593" ma:contentTypeVersion="15" ma:contentTypeDescription="Crée un document." ma:contentTypeScope="" ma:versionID="bc74a4cfadef8ceeb7248cd4bf9b8a73">
  <xsd:schema xmlns:xsd="http://www.w3.org/2001/XMLSchema" xmlns:xs="http://www.w3.org/2001/XMLSchema" xmlns:p="http://schemas.microsoft.com/office/2006/metadata/properties" xmlns:ns2="507c5707-debe-419a-9626-d9e5255bf92b" xmlns:ns3="0c94f2b3-26e8-444b-b70a-dcbf68783e58" targetNamespace="http://schemas.microsoft.com/office/2006/metadata/properties" ma:root="true" ma:fieldsID="925d960637a1a5c256fb62d45d39fe05" ns2:_="" ns3:_="">
    <xsd:import namespace="507c5707-debe-419a-9626-d9e5255bf92b"/>
    <xsd:import namespace="0c94f2b3-26e8-444b-b70a-dcbf68783e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c5707-debe-419a-9626-d9e5255bf92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37856997-2414-479f-a958-f3443c5996ef}" ma:internalName="TaxCatchAll" ma:showField="CatchAllData" ma:web="507c5707-debe-419a-9626-d9e5255bf9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94f2b3-26e8-444b-b70a-dcbf68783e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AB6767-CE68-4CFD-B07B-760FB7F24CF3}">
  <ds:schemaRefs>
    <ds:schemaRef ds:uri="507c5707-debe-419a-9626-d9e5255bf92b"/>
    <ds:schemaRef ds:uri="0c94f2b3-26e8-444b-b70a-dcbf68783e58"/>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AD0B635-4A67-4FC7-AA56-76A832FCC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7c5707-debe-419a-9626-d9e5255bf92b"/>
    <ds:schemaRef ds:uri="0c94f2b3-26e8-444b-b70a-dcbf68783e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ADDEBE-2C56-4543-A5BD-6F2FC317F1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EUI - POWERPOINT TEMPLATE - NEUTRE</Template>
  <TotalTime>1856</TotalTime>
  <Words>3167</Words>
  <Application>Microsoft Office PowerPoint</Application>
  <PresentationFormat>Widescreen</PresentationFormat>
  <Paragraphs>345</Paragraphs>
  <Slides>32</Slides>
  <Notes>27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Aptos</vt:lpstr>
      <vt:lpstr>Arial</vt:lpstr>
      <vt:lpstr>Calibri</vt:lpstr>
      <vt:lpstr>Calibri body</vt:lpstr>
      <vt:lpstr>EC Square Sans Cond Pro</vt:lpstr>
      <vt:lpstr>EC Square Sans Pro</vt:lpstr>
      <vt:lpstr>Microsoft Himalaya</vt:lpstr>
      <vt:lpstr>Tahoma</vt:lpstr>
      <vt:lpstr>Times New Roman</vt:lpstr>
      <vt:lpstr>Ubuntu</vt:lpstr>
      <vt:lpstr>Wingdings</vt:lpstr>
      <vt:lpstr>EUI CONTENT SLIDES</vt:lpstr>
      <vt:lpstr>1_Conception personnalisée</vt:lpstr>
      <vt:lpstr>SIMPLE - LAYOUT</vt:lpstr>
      <vt:lpstr>PowerPoint Presentation</vt:lpstr>
      <vt:lpstr>PowerPoint Presentation</vt:lpstr>
      <vt:lpstr>PowerPoint Presentation</vt:lpstr>
      <vt:lpstr>PowerPoint Presentation</vt:lpstr>
      <vt:lpstr>PowerPoint Presentation</vt:lpstr>
      <vt:lpstr>Who is in the room?</vt:lpstr>
      <vt:lpstr>PowerPoint Presentation</vt:lpstr>
      <vt:lpstr> Sustainable Urban Development of Cohesion Policy 2021-2027 </vt:lpstr>
      <vt:lpstr>Cohesion Policy benefits all types of Territories</vt:lpstr>
      <vt:lpstr>COHESION POLICY 2021-2027 FRAMEWORK - BASIS FOR INVESTMENTS AT NATIONAL, REGIONAL AND LOCAL LEVEL  THE 5 POLICY OBJECTIVES</vt:lpstr>
      <vt:lpstr>POLICY OBJECTIVE 5 – INTEGRATED TERRITORIAL DEVELOPMENT</vt:lpstr>
      <vt:lpstr>Sustainable Urban Development (SUD) in 2021-2027</vt:lpstr>
      <vt:lpstr>POLICY OBJECTIVE 5 – INTEGRATED TERRITORIAL APPROACH</vt:lpstr>
      <vt:lpstr>Sustainable Urban Development (SUD) in 2021-2027</vt:lpstr>
      <vt:lpstr>JRC TOOLKIT FOR SUSTAINABLE URBAN DEVELOPMENT (SUD) STRATEGIES</vt:lpstr>
      <vt:lpstr>Thank you for your attention</vt:lpstr>
      <vt:lpstr>PowerPoint Presentation</vt:lpstr>
      <vt:lpstr>PowerPoint Presentation</vt:lpstr>
      <vt:lpstr>PowerPoint Presentation</vt:lpstr>
      <vt:lpstr>PowerPoint Presentation</vt:lpstr>
      <vt:lpstr>What happens in an EUI Peer Review? </vt:lpstr>
      <vt:lpstr>PowerPoint Presentation</vt:lpstr>
      <vt:lpstr>What’s in it for Cities under Review?</vt:lpstr>
      <vt:lpstr>I would like to apply as City under Review </vt:lpstr>
      <vt:lpstr>What’s in it for Peer Reviewers?</vt:lpstr>
      <vt:lpstr>I would like to apply as Peer Reviewer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Preparatory webinar</dc:title>
  <dc:creator>Zoé FOURNAND</dc:creator>
  <cp:lastModifiedBy>Magdalena BAIDAN</cp:lastModifiedBy>
  <cp:revision>24</cp:revision>
  <cp:lastPrinted>2024-10-22T06:56:06Z</cp:lastPrinted>
  <dcterms:created xsi:type="dcterms:W3CDTF">2023-03-13T11:45:18Z</dcterms:created>
  <dcterms:modified xsi:type="dcterms:W3CDTF">2024-10-22T07:09:37Z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0x01010003A15E68E049864082B08F1BF8027593</vt:lpwstr>
  </property>
  <property fmtid="{D5CDD505-2E9C-101B-9397-08002B2CF9AE}" pid="3" name="MediaServiceImageTags">
    <vt:lpwstr/>
  </property>
</Properties>
</file>