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6" r:id="rId6"/>
  </p:sldMasterIdLst>
  <p:notesMasterIdLst>
    <p:notesMasterId r:id="rId16"/>
  </p:notesMasterIdLst>
  <p:handoutMasterIdLst>
    <p:handoutMasterId r:id="rId17"/>
  </p:handoutMasterIdLst>
  <p:sldIdLst>
    <p:sldId id="577" r:id="rId7"/>
    <p:sldId id="632" r:id="rId8"/>
    <p:sldId id="556" r:id="rId9"/>
    <p:sldId id="633" r:id="rId10"/>
    <p:sldId id="552" r:id="rId11"/>
    <p:sldId id="566" r:id="rId12"/>
    <p:sldId id="330" r:id="rId13"/>
    <p:sldId id="561" r:id="rId14"/>
    <p:sldId id="283" r:id="rId15"/>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7DA59-4A04-94CD-388E-F787D1FB0988}" name="DELL'OSSO Christine (JRC)" initials="D(" userId="S::christine.dell'osso@ec.europa.eu::bcbf9a2f-1239-4714-8c94-7c4a06cd5a28" providerId="AD"/>
  <p188:author id="{78921C5F-6A6E-E16C-4074-8DF7C282487E}" name="GRAUSOVA Miroslava (JRC-EXT)" initials="G(" userId="S::miroslava.grausova@ext.ec.europa.eu::45d890c5-6bd5-4aeb-8d89-ed3da7f185b4" providerId="AD"/>
  <p188:author id="{9DB59260-1660-211B-9BD4-A7C3C88675BC}" name="Agnieszka Siluszek" initials="AS" userId="S::Agnieszka@urban-initiative.eu::93d114c6-b4a0-494b-8bec-96075ca9b7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14D"/>
    <a:srgbClr val="1CAF96"/>
    <a:srgbClr val="4D4D4D"/>
    <a:srgbClr val="181818"/>
    <a:srgbClr val="AAE2FF"/>
    <a:srgbClr val="E1E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425" autoAdjust="0"/>
  </p:normalViewPr>
  <p:slideViewPr>
    <p:cSldViewPr snapToGrid="0">
      <p:cViewPr>
        <p:scale>
          <a:sx n="100" d="100"/>
          <a:sy n="100" d="100"/>
        </p:scale>
        <p:origin x="954" y="2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3A2B0-9C28-4BFC-B574-ED290404BF51}" type="doc">
      <dgm:prSet loTypeId="urn:microsoft.com/office/officeart/2005/8/layout/gear1" loCatId="cycle" qsTypeId="urn:microsoft.com/office/officeart/2005/8/quickstyle/simple1" qsCatId="simple" csTypeId="urn:microsoft.com/office/officeart/2005/8/colors/accent0_3" csCatId="mainScheme" phldr="1"/>
      <dgm:spPr/>
    </dgm:pt>
    <dgm:pt modelId="{B65EC35D-3277-4D5C-9022-055FD8CB4314}">
      <dgm:prSet phldrT="[Text]"/>
      <dgm:spPr/>
      <dgm:t>
        <a:bodyPr/>
        <a:lstStyle/>
        <a:p>
          <a:r>
            <a:rPr lang="fr-BE" dirty="0" err="1"/>
            <a:t>Cohesion</a:t>
          </a:r>
          <a:r>
            <a:rPr lang="fr-BE" dirty="0"/>
            <a:t> </a:t>
          </a:r>
          <a:r>
            <a:rPr lang="fr-BE" dirty="0" err="1"/>
            <a:t>policy</a:t>
          </a:r>
          <a:r>
            <a:rPr lang="fr-BE" dirty="0"/>
            <a:t> programmes</a:t>
          </a:r>
        </a:p>
        <a:p>
          <a:r>
            <a:rPr lang="fr-BE" dirty="0"/>
            <a:t>2021-2027</a:t>
          </a:r>
          <a:endParaRPr lang="en-US" dirty="0"/>
        </a:p>
      </dgm:t>
    </dgm:pt>
    <dgm:pt modelId="{1D7D9C84-AB90-45B7-B08D-F74390662B08}" type="parTrans" cxnId="{01BEF3E0-604D-4981-A15A-A5A36C084245}">
      <dgm:prSet/>
      <dgm:spPr/>
      <dgm:t>
        <a:bodyPr/>
        <a:lstStyle/>
        <a:p>
          <a:endParaRPr lang="en-US"/>
        </a:p>
      </dgm:t>
    </dgm:pt>
    <dgm:pt modelId="{A160BDCB-47EC-4854-9638-D4A3014A7FAA}" type="sibTrans" cxnId="{01BEF3E0-604D-4981-A15A-A5A36C084245}">
      <dgm:prSet/>
      <dgm:spPr/>
      <dgm:t>
        <a:bodyPr/>
        <a:lstStyle/>
        <a:p>
          <a:endParaRPr lang="en-US"/>
        </a:p>
      </dgm:t>
    </dgm:pt>
    <dgm:pt modelId="{42B6C28E-D003-49D8-8198-59AA7E0E1E0E}">
      <dgm:prSet phldrT="[Text]"/>
      <dgm:spPr/>
      <dgm:t>
        <a:bodyPr/>
        <a:lstStyle/>
        <a:p>
          <a:r>
            <a:rPr lang="fr-BE" dirty="0"/>
            <a:t>SUD</a:t>
          </a:r>
        </a:p>
        <a:p>
          <a:r>
            <a:rPr lang="fr-BE" dirty="0" err="1"/>
            <a:t>Strategies</a:t>
          </a:r>
          <a:endParaRPr lang="en-US" dirty="0"/>
        </a:p>
      </dgm:t>
    </dgm:pt>
    <dgm:pt modelId="{26576B9C-0BCF-45B1-993D-349C78E26207}" type="parTrans" cxnId="{09C35593-874E-4EF6-A556-541C4138CAC7}">
      <dgm:prSet/>
      <dgm:spPr/>
      <dgm:t>
        <a:bodyPr/>
        <a:lstStyle/>
        <a:p>
          <a:endParaRPr lang="en-US"/>
        </a:p>
      </dgm:t>
    </dgm:pt>
    <dgm:pt modelId="{8E18535D-0EE3-4840-9309-C25CF8234E3D}" type="sibTrans" cxnId="{09C35593-874E-4EF6-A556-541C4138CAC7}">
      <dgm:prSet/>
      <dgm:spPr/>
      <dgm:t>
        <a:bodyPr/>
        <a:lstStyle/>
        <a:p>
          <a:endParaRPr lang="en-US"/>
        </a:p>
      </dgm:t>
    </dgm:pt>
    <dgm:pt modelId="{B5383E30-5E39-4489-ADBE-69D02580CAB2}">
      <dgm:prSet phldrT="[Text]" custT="1"/>
      <dgm:spPr>
        <a:solidFill>
          <a:schemeClr val="accent2"/>
        </a:solidFill>
      </dgm:spPr>
      <dgm:t>
        <a:bodyPr/>
        <a:lstStyle/>
        <a:p>
          <a:r>
            <a:rPr lang="en-IE" sz="1200" dirty="0"/>
            <a:t>EUI</a:t>
          </a:r>
        </a:p>
        <a:p>
          <a:r>
            <a:rPr lang="en-IE" sz="1200" dirty="0"/>
            <a:t>Call 3</a:t>
          </a:r>
          <a:endParaRPr lang="en-US" sz="1200" dirty="0"/>
        </a:p>
      </dgm:t>
    </dgm:pt>
    <dgm:pt modelId="{637D1369-A7F8-4CDB-9640-6561BD00D824}" type="parTrans" cxnId="{2371664E-524A-4D25-B35D-D3C775CA9CD9}">
      <dgm:prSet/>
      <dgm:spPr/>
      <dgm:t>
        <a:bodyPr/>
        <a:lstStyle/>
        <a:p>
          <a:endParaRPr lang="en-US"/>
        </a:p>
      </dgm:t>
    </dgm:pt>
    <dgm:pt modelId="{09C099A7-B9A3-44A0-88DB-3ED1E4B411A6}" type="sibTrans" cxnId="{2371664E-524A-4D25-B35D-D3C775CA9CD9}">
      <dgm:prSet/>
      <dgm:spPr/>
      <dgm:t>
        <a:bodyPr/>
        <a:lstStyle/>
        <a:p>
          <a:endParaRPr lang="en-US">
            <a:solidFill>
              <a:schemeClr val="accent2"/>
            </a:solidFill>
          </a:endParaRPr>
        </a:p>
      </dgm:t>
    </dgm:pt>
    <dgm:pt modelId="{225CAA64-E35A-42A6-A55B-3D102C38D2B3}" type="pres">
      <dgm:prSet presAssocID="{D6C3A2B0-9C28-4BFC-B574-ED290404BF51}" presName="composite" presStyleCnt="0">
        <dgm:presLayoutVars>
          <dgm:chMax val="3"/>
          <dgm:animLvl val="lvl"/>
          <dgm:resizeHandles val="exact"/>
        </dgm:presLayoutVars>
      </dgm:prSet>
      <dgm:spPr/>
    </dgm:pt>
    <dgm:pt modelId="{7D060614-452F-4D3C-8F99-E372D2F11A7C}" type="pres">
      <dgm:prSet presAssocID="{B65EC35D-3277-4D5C-9022-055FD8CB4314}" presName="gear1" presStyleLbl="node1" presStyleIdx="0" presStyleCnt="3" custScaleX="106970" custScaleY="102012" custLinFactNeighborX="15">
        <dgm:presLayoutVars>
          <dgm:chMax val="1"/>
          <dgm:bulletEnabled val="1"/>
        </dgm:presLayoutVars>
      </dgm:prSet>
      <dgm:spPr/>
    </dgm:pt>
    <dgm:pt modelId="{5211B171-54AF-4B7F-8FCF-F97D13103432}" type="pres">
      <dgm:prSet presAssocID="{B65EC35D-3277-4D5C-9022-055FD8CB4314}" presName="gear1srcNode" presStyleLbl="node1" presStyleIdx="0" presStyleCnt="3"/>
      <dgm:spPr/>
    </dgm:pt>
    <dgm:pt modelId="{1E967ADF-9BC4-4618-A95A-0F5A29D70B10}" type="pres">
      <dgm:prSet presAssocID="{B65EC35D-3277-4D5C-9022-055FD8CB4314}" presName="gear1dstNode" presStyleLbl="node1" presStyleIdx="0" presStyleCnt="3"/>
      <dgm:spPr/>
    </dgm:pt>
    <dgm:pt modelId="{C1067335-C932-41C5-89C4-2BEFD6A00537}" type="pres">
      <dgm:prSet presAssocID="{42B6C28E-D003-49D8-8198-59AA7E0E1E0E}" presName="gear2" presStyleLbl="node1" presStyleIdx="1" presStyleCnt="3">
        <dgm:presLayoutVars>
          <dgm:chMax val="1"/>
          <dgm:bulletEnabled val="1"/>
        </dgm:presLayoutVars>
      </dgm:prSet>
      <dgm:spPr/>
    </dgm:pt>
    <dgm:pt modelId="{9B3FB5FF-30D6-4DB7-9D49-4CAFCB9921B5}" type="pres">
      <dgm:prSet presAssocID="{42B6C28E-D003-49D8-8198-59AA7E0E1E0E}" presName="gear2srcNode" presStyleLbl="node1" presStyleIdx="1" presStyleCnt="3"/>
      <dgm:spPr/>
    </dgm:pt>
    <dgm:pt modelId="{A6517BFD-A715-45BC-BD54-0BDEEDD621DA}" type="pres">
      <dgm:prSet presAssocID="{42B6C28E-D003-49D8-8198-59AA7E0E1E0E}" presName="gear2dstNode" presStyleLbl="node1" presStyleIdx="1" presStyleCnt="3"/>
      <dgm:spPr/>
    </dgm:pt>
    <dgm:pt modelId="{B4C0E452-7280-4F65-829E-CEAA692EFBF1}" type="pres">
      <dgm:prSet presAssocID="{B5383E30-5E39-4489-ADBE-69D02580CAB2}" presName="gear3" presStyleLbl="node1" presStyleIdx="2" presStyleCnt="3"/>
      <dgm:spPr/>
    </dgm:pt>
    <dgm:pt modelId="{AF7FE6AE-CD77-4A10-8C04-B636CFEFEF11}" type="pres">
      <dgm:prSet presAssocID="{B5383E30-5E39-4489-ADBE-69D02580CAB2}" presName="gear3tx" presStyleLbl="node1" presStyleIdx="2" presStyleCnt="3">
        <dgm:presLayoutVars>
          <dgm:chMax val="1"/>
          <dgm:bulletEnabled val="1"/>
        </dgm:presLayoutVars>
      </dgm:prSet>
      <dgm:spPr/>
    </dgm:pt>
    <dgm:pt modelId="{5D6CABFC-4932-43CE-9832-83F05DC1CB15}" type="pres">
      <dgm:prSet presAssocID="{B5383E30-5E39-4489-ADBE-69D02580CAB2}" presName="gear3srcNode" presStyleLbl="node1" presStyleIdx="2" presStyleCnt="3"/>
      <dgm:spPr/>
    </dgm:pt>
    <dgm:pt modelId="{BCE826CE-EF74-4BC0-AD53-03344138EFD2}" type="pres">
      <dgm:prSet presAssocID="{B5383E30-5E39-4489-ADBE-69D02580CAB2}" presName="gear3dstNode" presStyleLbl="node1" presStyleIdx="2" presStyleCnt="3"/>
      <dgm:spPr/>
    </dgm:pt>
    <dgm:pt modelId="{043A9CD7-F1A5-4D2F-B253-3CB375A3CA11}" type="pres">
      <dgm:prSet presAssocID="{A160BDCB-47EC-4854-9638-D4A3014A7FAA}" presName="connector1" presStyleLbl="sibTrans2D1" presStyleIdx="0" presStyleCnt="3"/>
      <dgm:spPr/>
    </dgm:pt>
    <dgm:pt modelId="{CC10F437-1154-4B57-A501-E7C3C591F795}" type="pres">
      <dgm:prSet presAssocID="{8E18535D-0EE3-4840-9309-C25CF8234E3D}" presName="connector2" presStyleLbl="sibTrans2D1" presStyleIdx="1" presStyleCnt="3" custLinFactNeighborY="454"/>
      <dgm:spPr/>
    </dgm:pt>
    <dgm:pt modelId="{B2467248-6A4A-44E0-BADC-A03864779FD7}" type="pres">
      <dgm:prSet presAssocID="{09C099A7-B9A3-44A0-88DB-3ED1E4B411A6}" presName="connector3" presStyleLbl="sibTrans2D1" presStyleIdx="2" presStyleCnt="3"/>
      <dgm:spPr/>
    </dgm:pt>
  </dgm:ptLst>
  <dgm:cxnLst>
    <dgm:cxn modelId="{BA6FA812-AFF3-4BC7-9B7C-6BE015C776F5}" type="presOf" srcId="{8E18535D-0EE3-4840-9309-C25CF8234E3D}" destId="{CC10F437-1154-4B57-A501-E7C3C591F795}" srcOrd="0" destOrd="0" presId="urn:microsoft.com/office/officeart/2005/8/layout/gear1"/>
    <dgm:cxn modelId="{346B491C-9B0F-43B4-9D59-92200262F14C}" type="presOf" srcId="{B5383E30-5E39-4489-ADBE-69D02580CAB2}" destId="{AF7FE6AE-CD77-4A10-8C04-B636CFEFEF11}" srcOrd="1" destOrd="0" presId="urn:microsoft.com/office/officeart/2005/8/layout/gear1"/>
    <dgm:cxn modelId="{DFDE8F40-F3A9-48CA-8CF4-70085F1C6047}" type="presOf" srcId="{B65EC35D-3277-4D5C-9022-055FD8CB4314}" destId="{5211B171-54AF-4B7F-8FCF-F97D13103432}" srcOrd="1" destOrd="0" presId="urn:microsoft.com/office/officeart/2005/8/layout/gear1"/>
    <dgm:cxn modelId="{8B8E5048-DB9A-499B-A134-3ECBC278F2F6}" type="presOf" srcId="{B5383E30-5E39-4489-ADBE-69D02580CAB2}" destId="{5D6CABFC-4932-43CE-9832-83F05DC1CB15}" srcOrd="2" destOrd="0" presId="urn:microsoft.com/office/officeart/2005/8/layout/gear1"/>
    <dgm:cxn modelId="{2371664E-524A-4D25-B35D-D3C775CA9CD9}" srcId="{D6C3A2B0-9C28-4BFC-B574-ED290404BF51}" destId="{B5383E30-5E39-4489-ADBE-69D02580CAB2}" srcOrd="2" destOrd="0" parTransId="{637D1369-A7F8-4CDB-9640-6561BD00D824}" sibTransId="{09C099A7-B9A3-44A0-88DB-3ED1E4B411A6}"/>
    <dgm:cxn modelId="{514F2358-2B78-4BE1-AF73-B43B68B1C4FE}" type="presOf" srcId="{D6C3A2B0-9C28-4BFC-B574-ED290404BF51}" destId="{225CAA64-E35A-42A6-A55B-3D102C38D2B3}" srcOrd="0" destOrd="0" presId="urn:microsoft.com/office/officeart/2005/8/layout/gear1"/>
    <dgm:cxn modelId="{CC821792-8B67-4877-9CC1-9A67B39470E9}" type="presOf" srcId="{42B6C28E-D003-49D8-8198-59AA7E0E1E0E}" destId="{A6517BFD-A715-45BC-BD54-0BDEEDD621DA}" srcOrd="2" destOrd="0" presId="urn:microsoft.com/office/officeart/2005/8/layout/gear1"/>
    <dgm:cxn modelId="{09C35593-874E-4EF6-A556-541C4138CAC7}" srcId="{D6C3A2B0-9C28-4BFC-B574-ED290404BF51}" destId="{42B6C28E-D003-49D8-8198-59AA7E0E1E0E}" srcOrd="1" destOrd="0" parTransId="{26576B9C-0BCF-45B1-993D-349C78E26207}" sibTransId="{8E18535D-0EE3-4840-9309-C25CF8234E3D}"/>
    <dgm:cxn modelId="{107C98A4-432F-4D40-BA1D-8B62DBE09D6C}" type="presOf" srcId="{B65EC35D-3277-4D5C-9022-055FD8CB4314}" destId="{1E967ADF-9BC4-4618-A95A-0F5A29D70B10}" srcOrd="2" destOrd="0" presId="urn:microsoft.com/office/officeart/2005/8/layout/gear1"/>
    <dgm:cxn modelId="{10CDD3B6-FF46-4C6B-AD29-B0D78EE5E4EA}" type="presOf" srcId="{A160BDCB-47EC-4854-9638-D4A3014A7FAA}" destId="{043A9CD7-F1A5-4D2F-B253-3CB375A3CA11}" srcOrd="0" destOrd="0" presId="urn:microsoft.com/office/officeart/2005/8/layout/gear1"/>
    <dgm:cxn modelId="{FC16FBB9-F786-4543-B233-6AD46503FF4C}" type="presOf" srcId="{B5383E30-5E39-4489-ADBE-69D02580CAB2}" destId="{BCE826CE-EF74-4BC0-AD53-03344138EFD2}" srcOrd="3" destOrd="0" presId="urn:microsoft.com/office/officeart/2005/8/layout/gear1"/>
    <dgm:cxn modelId="{2D4FD8CD-AC4A-4507-8125-8EEA76E72227}" type="presOf" srcId="{B65EC35D-3277-4D5C-9022-055FD8CB4314}" destId="{7D060614-452F-4D3C-8F99-E372D2F11A7C}" srcOrd="0" destOrd="0" presId="urn:microsoft.com/office/officeart/2005/8/layout/gear1"/>
    <dgm:cxn modelId="{01BEF3E0-604D-4981-A15A-A5A36C084245}" srcId="{D6C3A2B0-9C28-4BFC-B574-ED290404BF51}" destId="{B65EC35D-3277-4D5C-9022-055FD8CB4314}" srcOrd="0" destOrd="0" parTransId="{1D7D9C84-AB90-45B7-B08D-F74390662B08}" sibTransId="{A160BDCB-47EC-4854-9638-D4A3014A7FAA}"/>
    <dgm:cxn modelId="{6F9742E2-0596-40AE-98F9-2B8CA04ABB54}" type="presOf" srcId="{42B6C28E-D003-49D8-8198-59AA7E0E1E0E}" destId="{9B3FB5FF-30D6-4DB7-9D49-4CAFCB9921B5}" srcOrd="1" destOrd="0" presId="urn:microsoft.com/office/officeart/2005/8/layout/gear1"/>
    <dgm:cxn modelId="{CD0AFBE6-C57A-4086-AB6D-2538E7519768}" type="presOf" srcId="{B5383E30-5E39-4489-ADBE-69D02580CAB2}" destId="{B4C0E452-7280-4F65-829E-CEAA692EFBF1}" srcOrd="0" destOrd="0" presId="urn:microsoft.com/office/officeart/2005/8/layout/gear1"/>
    <dgm:cxn modelId="{C5D7D5F1-231B-48BE-8CBA-BD642E595D3D}" type="presOf" srcId="{42B6C28E-D003-49D8-8198-59AA7E0E1E0E}" destId="{C1067335-C932-41C5-89C4-2BEFD6A00537}" srcOrd="0" destOrd="0" presId="urn:microsoft.com/office/officeart/2005/8/layout/gear1"/>
    <dgm:cxn modelId="{A24A33F6-A6A1-4CA2-8B98-692C562D6386}" type="presOf" srcId="{09C099A7-B9A3-44A0-88DB-3ED1E4B411A6}" destId="{B2467248-6A4A-44E0-BADC-A03864779FD7}" srcOrd="0" destOrd="0" presId="urn:microsoft.com/office/officeart/2005/8/layout/gear1"/>
    <dgm:cxn modelId="{5AB5EC15-E727-4B54-9FF2-FC2452E866EB}" type="presParOf" srcId="{225CAA64-E35A-42A6-A55B-3D102C38D2B3}" destId="{7D060614-452F-4D3C-8F99-E372D2F11A7C}" srcOrd="0" destOrd="0" presId="urn:microsoft.com/office/officeart/2005/8/layout/gear1"/>
    <dgm:cxn modelId="{2D150CB3-B128-4A52-8BD8-1228F4D68C16}" type="presParOf" srcId="{225CAA64-E35A-42A6-A55B-3D102C38D2B3}" destId="{5211B171-54AF-4B7F-8FCF-F97D13103432}" srcOrd="1" destOrd="0" presId="urn:microsoft.com/office/officeart/2005/8/layout/gear1"/>
    <dgm:cxn modelId="{F1D05057-CA17-45A1-B453-D1081EF42244}" type="presParOf" srcId="{225CAA64-E35A-42A6-A55B-3D102C38D2B3}" destId="{1E967ADF-9BC4-4618-A95A-0F5A29D70B10}" srcOrd="2" destOrd="0" presId="urn:microsoft.com/office/officeart/2005/8/layout/gear1"/>
    <dgm:cxn modelId="{6A8F9650-45BA-4A0A-8FA6-0EAF946AB875}" type="presParOf" srcId="{225CAA64-E35A-42A6-A55B-3D102C38D2B3}" destId="{C1067335-C932-41C5-89C4-2BEFD6A00537}" srcOrd="3" destOrd="0" presId="urn:microsoft.com/office/officeart/2005/8/layout/gear1"/>
    <dgm:cxn modelId="{ACD6ED13-B16B-4986-8670-8A3A049D349D}" type="presParOf" srcId="{225CAA64-E35A-42A6-A55B-3D102C38D2B3}" destId="{9B3FB5FF-30D6-4DB7-9D49-4CAFCB9921B5}" srcOrd="4" destOrd="0" presId="urn:microsoft.com/office/officeart/2005/8/layout/gear1"/>
    <dgm:cxn modelId="{9ADAB7B2-60CC-4E3E-BAFF-D858CB45FEDD}" type="presParOf" srcId="{225CAA64-E35A-42A6-A55B-3D102C38D2B3}" destId="{A6517BFD-A715-45BC-BD54-0BDEEDD621DA}" srcOrd="5" destOrd="0" presId="urn:microsoft.com/office/officeart/2005/8/layout/gear1"/>
    <dgm:cxn modelId="{5E4A92D8-369F-4B41-9DA8-FD7843BBD31C}" type="presParOf" srcId="{225CAA64-E35A-42A6-A55B-3D102C38D2B3}" destId="{B4C0E452-7280-4F65-829E-CEAA692EFBF1}" srcOrd="6" destOrd="0" presId="urn:microsoft.com/office/officeart/2005/8/layout/gear1"/>
    <dgm:cxn modelId="{33C22DD5-E211-47E0-9B4E-72550362F3A5}" type="presParOf" srcId="{225CAA64-E35A-42A6-A55B-3D102C38D2B3}" destId="{AF7FE6AE-CD77-4A10-8C04-B636CFEFEF11}" srcOrd="7" destOrd="0" presId="urn:microsoft.com/office/officeart/2005/8/layout/gear1"/>
    <dgm:cxn modelId="{811752BC-A885-4248-B8C9-EBB17F920D11}" type="presParOf" srcId="{225CAA64-E35A-42A6-A55B-3D102C38D2B3}" destId="{5D6CABFC-4932-43CE-9832-83F05DC1CB15}" srcOrd="8" destOrd="0" presId="urn:microsoft.com/office/officeart/2005/8/layout/gear1"/>
    <dgm:cxn modelId="{30696F3D-ECC9-4BE8-AE9A-A91C0E4B826A}" type="presParOf" srcId="{225CAA64-E35A-42A6-A55B-3D102C38D2B3}" destId="{BCE826CE-EF74-4BC0-AD53-03344138EFD2}" srcOrd="9" destOrd="0" presId="urn:microsoft.com/office/officeart/2005/8/layout/gear1"/>
    <dgm:cxn modelId="{E8683568-4B9D-4DC8-B3E9-9AF70E9E5B13}" type="presParOf" srcId="{225CAA64-E35A-42A6-A55B-3D102C38D2B3}" destId="{043A9CD7-F1A5-4D2F-B253-3CB375A3CA11}" srcOrd="10" destOrd="0" presId="urn:microsoft.com/office/officeart/2005/8/layout/gear1"/>
    <dgm:cxn modelId="{095C746D-EB3D-4953-9096-8738C938386F}" type="presParOf" srcId="{225CAA64-E35A-42A6-A55B-3D102C38D2B3}" destId="{CC10F437-1154-4B57-A501-E7C3C591F795}" srcOrd="11" destOrd="0" presId="urn:microsoft.com/office/officeart/2005/8/layout/gear1"/>
    <dgm:cxn modelId="{2225FDF7-B5A2-4D46-B9C7-618AE2DA472F}" type="presParOf" srcId="{225CAA64-E35A-42A6-A55B-3D102C38D2B3}" destId="{B2467248-6A4A-44E0-BADC-A03864779FD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60614-452F-4D3C-8F99-E372D2F11A7C}">
      <dsp:nvSpPr>
        <dsp:cNvPr id="0" name=""/>
        <dsp:cNvSpPr/>
      </dsp:nvSpPr>
      <dsp:spPr>
        <a:xfrm>
          <a:off x="2316010" y="2009595"/>
          <a:ext cx="2676734" cy="2552669"/>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err="1"/>
            <a:t>Cohesion</a:t>
          </a:r>
          <a:r>
            <a:rPr lang="fr-BE" sz="1500" kern="1200" dirty="0"/>
            <a:t> </a:t>
          </a:r>
          <a:r>
            <a:rPr lang="fr-BE" sz="1500" kern="1200" dirty="0" err="1"/>
            <a:t>policy</a:t>
          </a:r>
          <a:r>
            <a:rPr lang="fr-BE" sz="1500" kern="1200" dirty="0"/>
            <a:t> programmes</a:t>
          </a:r>
        </a:p>
        <a:p>
          <a:pPr marL="0" lvl="0" indent="0" algn="ctr" defTabSz="666750">
            <a:lnSpc>
              <a:spcPct val="90000"/>
            </a:lnSpc>
            <a:spcBef>
              <a:spcPct val="0"/>
            </a:spcBef>
            <a:spcAft>
              <a:spcPct val="35000"/>
            </a:spcAft>
            <a:buNone/>
          </a:pPr>
          <a:r>
            <a:rPr lang="fr-BE" sz="1500" kern="1200" dirty="0"/>
            <a:t>2021-2027</a:t>
          </a:r>
          <a:endParaRPr lang="en-US" sz="1500" kern="1200" dirty="0"/>
        </a:p>
      </dsp:txBody>
      <dsp:txXfrm>
        <a:off x="2844880" y="2607546"/>
        <a:ext cx="1618994" cy="1312124"/>
      </dsp:txXfrm>
    </dsp:sp>
    <dsp:sp modelId="{C1067335-C932-41C5-89C4-2BEFD6A00537}">
      <dsp:nvSpPr>
        <dsp:cNvPr id="0" name=""/>
        <dsp:cNvSpPr/>
      </dsp:nvSpPr>
      <dsp:spPr>
        <a:xfrm>
          <a:off x="946943" y="1443310"/>
          <a:ext cx="1819871" cy="1819871"/>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t>SUD</a:t>
          </a:r>
        </a:p>
        <a:p>
          <a:pPr marL="0" lvl="0" indent="0" algn="ctr" defTabSz="666750">
            <a:lnSpc>
              <a:spcPct val="90000"/>
            </a:lnSpc>
            <a:spcBef>
              <a:spcPct val="0"/>
            </a:spcBef>
            <a:spcAft>
              <a:spcPct val="35000"/>
            </a:spcAft>
            <a:buNone/>
          </a:pPr>
          <a:r>
            <a:rPr lang="fr-BE" sz="1500" kern="1200" dirty="0" err="1"/>
            <a:t>Strategies</a:t>
          </a:r>
          <a:endParaRPr lang="en-US" sz="1500" kern="1200" dirty="0"/>
        </a:p>
      </dsp:txBody>
      <dsp:txXfrm>
        <a:off x="1405101" y="1904237"/>
        <a:ext cx="903555" cy="898017"/>
      </dsp:txXfrm>
    </dsp:sp>
    <dsp:sp modelId="{B4C0E452-7280-4F65-829E-CEAA692EFBF1}">
      <dsp:nvSpPr>
        <dsp:cNvPr id="0" name=""/>
        <dsp:cNvSpPr/>
      </dsp:nvSpPr>
      <dsp:spPr>
        <a:xfrm rot="20700000">
          <a:off x="1966257" y="187784"/>
          <a:ext cx="1783102" cy="1783102"/>
        </a:xfrm>
        <a:prstGeom prst="gear6">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dirty="0"/>
            <a:t>EUI</a:t>
          </a:r>
        </a:p>
        <a:p>
          <a:pPr marL="0" lvl="0" indent="0" algn="ctr" defTabSz="533400">
            <a:lnSpc>
              <a:spcPct val="90000"/>
            </a:lnSpc>
            <a:spcBef>
              <a:spcPct val="0"/>
            </a:spcBef>
            <a:spcAft>
              <a:spcPct val="35000"/>
            </a:spcAft>
            <a:buNone/>
          </a:pPr>
          <a:r>
            <a:rPr lang="en-IE" sz="1200" kern="1200" dirty="0"/>
            <a:t>Call 3</a:t>
          </a:r>
          <a:endParaRPr lang="en-US" sz="1200" kern="1200" dirty="0"/>
        </a:p>
      </dsp:txBody>
      <dsp:txXfrm rot="-20700000">
        <a:off x="2357343" y="578871"/>
        <a:ext cx="1000929" cy="1000929"/>
      </dsp:txXfrm>
    </dsp:sp>
    <dsp:sp modelId="{043A9CD7-F1A5-4D2F-B253-3CB375A3CA11}">
      <dsp:nvSpPr>
        <dsp:cNvPr id="0" name=""/>
        <dsp:cNvSpPr/>
      </dsp:nvSpPr>
      <dsp:spPr>
        <a:xfrm>
          <a:off x="2214345" y="1654941"/>
          <a:ext cx="3202973" cy="3202973"/>
        </a:xfrm>
        <a:prstGeom prst="circularArrow">
          <a:avLst>
            <a:gd name="adj1" fmla="val 4688"/>
            <a:gd name="adj2" fmla="val 299029"/>
            <a:gd name="adj3" fmla="val 2524060"/>
            <a:gd name="adj4" fmla="val 15844373"/>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0F437-1154-4B57-A501-E7C3C591F795}">
      <dsp:nvSpPr>
        <dsp:cNvPr id="0" name=""/>
        <dsp:cNvSpPr/>
      </dsp:nvSpPr>
      <dsp:spPr>
        <a:xfrm>
          <a:off x="624647" y="1049681"/>
          <a:ext cx="2327160" cy="2327160"/>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467248-6A4A-44E0-BADC-A03864779FD7}">
      <dsp:nvSpPr>
        <dsp:cNvPr id="0" name=""/>
        <dsp:cNvSpPr/>
      </dsp:nvSpPr>
      <dsp:spPr>
        <a:xfrm>
          <a:off x="1553807" y="-204306"/>
          <a:ext cx="2509147" cy="2509147"/>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995E529-E273-D448-ED9B-AFE57A6C100E}"/>
              </a:ext>
            </a:extLst>
          </p:cNvPr>
          <p:cNvSpPr>
            <a:spLocks noGrp="1"/>
          </p:cNvSpPr>
          <p:nvPr>
            <p:ph type="hdr" sz="quarter"/>
          </p:nvPr>
        </p:nvSpPr>
        <p:spPr>
          <a:xfrm>
            <a:off x="0" y="0"/>
            <a:ext cx="2945659" cy="495348"/>
          </a:xfrm>
          <a:prstGeom prst="rect">
            <a:avLst/>
          </a:prstGeom>
        </p:spPr>
        <p:txBody>
          <a:bodyPr vert="horz" lIns="91111" tIns="45555" rIns="91111" bIns="45555"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BF74CF3-695C-C7EF-1C21-E7B6BDE3D16C}"/>
              </a:ext>
            </a:extLst>
          </p:cNvPr>
          <p:cNvSpPr>
            <a:spLocks noGrp="1"/>
          </p:cNvSpPr>
          <p:nvPr>
            <p:ph type="dt" sz="quarter" idx="1"/>
          </p:nvPr>
        </p:nvSpPr>
        <p:spPr>
          <a:xfrm>
            <a:off x="3850443" y="0"/>
            <a:ext cx="2945659" cy="495348"/>
          </a:xfrm>
          <a:prstGeom prst="rect">
            <a:avLst/>
          </a:prstGeom>
        </p:spPr>
        <p:txBody>
          <a:bodyPr vert="horz" lIns="91111" tIns="45555" rIns="91111" bIns="45555" rtlCol="0"/>
          <a:lstStyle>
            <a:lvl1pPr algn="r">
              <a:defRPr sz="1200"/>
            </a:lvl1pPr>
          </a:lstStyle>
          <a:p>
            <a:fld id="{973C9DC3-53AD-684F-AFE5-DB3873D534EF}" type="datetimeFigureOut">
              <a:rPr lang="fr-FR" smtClean="0"/>
              <a:t>22/05/2024</a:t>
            </a:fld>
            <a:endParaRPr lang="fr-FR"/>
          </a:p>
        </p:txBody>
      </p:sp>
      <p:sp>
        <p:nvSpPr>
          <p:cNvPr id="4" name="Espace réservé du pied de page 3">
            <a:extLst>
              <a:ext uri="{FF2B5EF4-FFF2-40B4-BE49-F238E27FC236}">
                <a16:creationId xmlns:a16="http://schemas.microsoft.com/office/drawing/2014/main" id="{18EA1607-16B1-8573-0E7A-B041869D9BAF}"/>
              </a:ext>
            </a:extLst>
          </p:cNvPr>
          <p:cNvSpPr>
            <a:spLocks noGrp="1"/>
          </p:cNvSpPr>
          <p:nvPr>
            <p:ph type="ftr" sz="quarter" idx="2"/>
          </p:nvPr>
        </p:nvSpPr>
        <p:spPr>
          <a:xfrm>
            <a:off x="0" y="9377317"/>
            <a:ext cx="2945659" cy="495347"/>
          </a:xfrm>
          <a:prstGeom prst="rect">
            <a:avLst/>
          </a:prstGeom>
        </p:spPr>
        <p:txBody>
          <a:bodyPr vert="horz" lIns="91111" tIns="45555" rIns="91111" bIns="45555"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DB0FE0-B1A1-AB2C-42B3-2E839046BCFD}"/>
              </a:ext>
            </a:extLst>
          </p:cNvPr>
          <p:cNvSpPr>
            <a:spLocks noGrp="1"/>
          </p:cNvSpPr>
          <p:nvPr>
            <p:ph type="sldNum" sz="quarter" idx="3"/>
          </p:nvPr>
        </p:nvSpPr>
        <p:spPr>
          <a:xfrm>
            <a:off x="3850443" y="9377317"/>
            <a:ext cx="2945659" cy="495347"/>
          </a:xfrm>
          <a:prstGeom prst="rect">
            <a:avLst/>
          </a:prstGeom>
        </p:spPr>
        <p:txBody>
          <a:bodyPr vert="horz" lIns="91111" tIns="45555" rIns="91111" bIns="45555" rtlCol="0" anchor="b"/>
          <a:lstStyle>
            <a:lvl1pPr algn="r">
              <a:defRPr sz="1200"/>
            </a:lvl1pPr>
          </a:lstStyle>
          <a:p>
            <a:fld id="{F95ED130-5ED8-FA45-B0E5-44447B71DB31}" type="slidenum">
              <a:rPr lang="fr-FR" smtClean="0"/>
              <a:t>‹#›</a:t>
            </a:fld>
            <a:endParaRPr lang="fr-FR"/>
          </a:p>
        </p:txBody>
      </p:sp>
    </p:spTree>
    <p:extLst>
      <p:ext uri="{BB962C8B-B14F-4D97-AF65-F5344CB8AC3E}">
        <p14:creationId xmlns:p14="http://schemas.microsoft.com/office/powerpoint/2010/main" val="99418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111" tIns="45555" rIns="91111" bIns="45555"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111" tIns="45555" rIns="91111" bIns="45555" rtlCol="0"/>
          <a:lstStyle>
            <a:lvl1pPr algn="r">
              <a:defRPr sz="1200"/>
            </a:lvl1pPr>
          </a:lstStyle>
          <a:p>
            <a:fld id="{FCFB666A-20D5-9B44-8338-A578FBD165BA}" type="datetimeFigureOut">
              <a:rPr lang="fr-FR" smtClean="0"/>
              <a:t>22/05/2024</a:t>
            </a:fld>
            <a:endParaRPr lang="fr-FR"/>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11" tIns="45555" rIns="91111" bIns="45555"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111" tIns="45555" rIns="91111" bIns="4555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111" tIns="45555" rIns="91111" bIns="4555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111" tIns="45555" rIns="91111" bIns="45555" rtlCol="0" anchor="b"/>
          <a:lstStyle>
            <a:lvl1pPr algn="r">
              <a:defRPr sz="1200"/>
            </a:lvl1pPr>
          </a:lstStyle>
          <a:p>
            <a:fld id="{889F0CB1-8A34-8A4F-8A6E-8BB08A91ECBB}" type="slidenum">
              <a:rPr lang="fr-FR" smtClean="0"/>
              <a:t>‹#›</a:t>
            </a:fld>
            <a:endParaRPr lang="fr-FR"/>
          </a:p>
        </p:txBody>
      </p:sp>
    </p:spTree>
    <p:extLst>
      <p:ext uri="{BB962C8B-B14F-4D97-AF65-F5344CB8AC3E}">
        <p14:creationId xmlns:p14="http://schemas.microsoft.com/office/powerpoint/2010/main" val="365573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a:t>
            </a:fld>
            <a:endParaRPr lang="fr-FR"/>
          </a:p>
        </p:txBody>
      </p:sp>
    </p:spTree>
    <p:extLst>
      <p:ext uri="{BB962C8B-B14F-4D97-AF65-F5344CB8AC3E}">
        <p14:creationId xmlns:p14="http://schemas.microsoft.com/office/powerpoint/2010/main" val="82428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89F0CB1-8A34-8A4F-8A6E-8BB08A91ECBB}" type="slidenum">
              <a:rPr lang="fr-FR" smtClean="0"/>
              <a:t>2</a:t>
            </a:fld>
            <a:endParaRPr lang="fr-FR"/>
          </a:p>
        </p:txBody>
      </p:sp>
    </p:spTree>
    <p:extLst>
      <p:ext uri="{BB962C8B-B14F-4D97-AF65-F5344CB8AC3E}">
        <p14:creationId xmlns:p14="http://schemas.microsoft.com/office/powerpoint/2010/main" val="226219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89F0CB1-8A34-8A4F-8A6E-8BB08A91ECBB}" type="slidenum">
              <a:rPr lang="fr-FR" smtClean="0"/>
              <a:t>3</a:t>
            </a:fld>
            <a:endParaRPr lang="fr-FR"/>
          </a:p>
        </p:txBody>
      </p:sp>
    </p:spTree>
    <p:extLst>
      <p:ext uri="{BB962C8B-B14F-4D97-AF65-F5344CB8AC3E}">
        <p14:creationId xmlns:p14="http://schemas.microsoft.com/office/powerpoint/2010/main" val="288820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89F0CB1-8A34-8A4F-8A6E-8BB08A91ECBB}" type="slidenum">
              <a:rPr lang="fr-FR" smtClean="0"/>
              <a:t>4</a:t>
            </a:fld>
            <a:endParaRPr lang="fr-FR"/>
          </a:p>
        </p:txBody>
      </p:sp>
    </p:spTree>
    <p:extLst>
      <p:ext uri="{BB962C8B-B14F-4D97-AF65-F5344CB8AC3E}">
        <p14:creationId xmlns:p14="http://schemas.microsoft.com/office/powerpoint/2010/main" val="45204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9F0CB1-8A34-8A4F-8A6E-8BB08A91ECBB}" type="slidenum">
              <a:rPr lang="fr-FR" smtClean="0"/>
              <a:t>7</a:t>
            </a:fld>
            <a:endParaRPr lang="fr-FR"/>
          </a:p>
        </p:txBody>
      </p:sp>
    </p:spTree>
    <p:extLst>
      <p:ext uri="{BB962C8B-B14F-4D97-AF65-F5344CB8AC3E}">
        <p14:creationId xmlns:p14="http://schemas.microsoft.com/office/powerpoint/2010/main" val="536088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I - 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5E312A2-38D2-3B20-7371-927DF6F5B59F}"/>
              </a:ext>
            </a:extLst>
          </p:cNvPr>
          <p:cNvPicPr>
            <a:picLocks noChangeAspect="1"/>
          </p:cNvPicPr>
          <p:nvPr userDrawn="1"/>
        </p:nvPicPr>
        <p:blipFill rotWithShape="1">
          <a:blip r:embed="rId3"/>
          <a:srcRect t="9569" r="4151"/>
          <a:stretch/>
        </p:blipFill>
        <p:spPr>
          <a:xfrm>
            <a:off x="7525669" y="0"/>
            <a:ext cx="4666332" cy="4276765"/>
          </a:xfrm>
          <a:prstGeom prst="rect">
            <a:avLst/>
          </a:prstGeom>
        </p:spPr>
      </p:pic>
      <p:pic>
        <p:nvPicPr>
          <p:cNvPr id="7" name="Image 6">
            <a:extLst>
              <a:ext uri="{FF2B5EF4-FFF2-40B4-BE49-F238E27FC236}">
                <a16:creationId xmlns:a16="http://schemas.microsoft.com/office/drawing/2014/main" id="{4C2F367A-C06D-6A94-EA4C-6F8B959922D0}"/>
              </a:ext>
            </a:extLst>
          </p:cNvPr>
          <p:cNvPicPr>
            <a:picLocks noChangeAspect="1"/>
          </p:cNvPicPr>
          <p:nvPr userDrawn="1"/>
        </p:nvPicPr>
        <p:blipFill rotWithShape="1">
          <a:blip r:embed="rId4"/>
          <a:srcRect l="30202"/>
          <a:stretch/>
        </p:blipFill>
        <p:spPr>
          <a:xfrm>
            <a:off x="8431901" y="5298675"/>
            <a:ext cx="3102594" cy="657936"/>
          </a:xfrm>
          <a:prstGeom prst="rect">
            <a:avLst/>
          </a:prstGeom>
        </p:spPr>
      </p:pic>
    </p:spTree>
    <p:extLst>
      <p:ext uri="{BB962C8B-B14F-4D97-AF65-F5344CB8AC3E}">
        <p14:creationId xmlns:p14="http://schemas.microsoft.com/office/powerpoint/2010/main" val="168837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8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4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58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4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27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11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87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01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2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UI - TITLE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5E312A2-38D2-3B20-7371-927DF6F5B59F}"/>
              </a:ext>
            </a:extLst>
          </p:cNvPr>
          <p:cNvPicPr>
            <a:picLocks noChangeAspect="1"/>
          </p:cNvPicPr>
          <p:nvPr userDrawn="1"/>
        </p:nvPicPr>
        <p:blipFill rotWithShape="1">
          <a:blip r:embed="rId3"/>
          <a:srcRect l="41" t="17150" r="6870" b="-376"/>
          <a:stretch/>
        </p:blipFill>
        <p:spPr>
          <a:xfrm>
            <a:off x="7426712" y="0"/>
            <a:ext cx="4765288" cy="4138768"/>
          </a:xfrm>
          <a:prstGeom prst="rect">
            <a:avLst/>
          </a:prstGeom>
        </p:spPr>
      </p:pic>
      <p:pic>
        <p:nvPicPr>
          <p:cNvPr id="4" name="Image 3" descr="Une image contenant texte, extérieur, vaisselle&#10;&#10;Description générée automatiquement">
            <a:extLst>
              <a:ext uri="{FF2B5EF4-FFF2-40B4-BE49-F238E27FC236}">
                <a16:creationId xmlns:a16="http://schemas.microsoft.com/office/drawing/2014/main" id="{EE33AD32-B89A-B762-CF6E-4B97A4ED65B2}"/>
              </a:ext>
            </a:extLst>
          </p:cNvPr>
          <p:cNvPicPr>
            <a:picLocks noChangeAspect="1"/>
          </p:cNvPicPr>
          <p:nvPr userDrawn="1"/>
        </p:nvPicPr>
        <p:blipFill>
          <a:blip r:embed="rId4"/>
          <a:stretch>
            <a:fillRect/>
          </a:stretch>
        </p:blipFill>
        <p:spPr>
          <a:xfrm>
            <a:off x="1555109" y="1538563"/>
            <a:ext cx="3702237" cy="1890437"/>
          </a:xfrm>
          <a:prstGeom prst="rect">
            <a:avLst/>
          </a:prstGeom>
        </p:spPr>
      </p:pic>
      <p:pic>
        <p:nvPicPr>
          <p:cNvPr id="5" name="Image 4">
            <a:extLst>
              <a:ext uri="{FF2B5EF4-FFF2-40B4-BE49-F238E27FC236}">
                <a16:creationId xmlns:a16="http://schemas.microsoft.com/office/drawing/2014/main" id="{C20E148C-18FE-0BF1-C631-611A23B49850}"/>
              </a:ext>
            </a:extLst>
          </p:cNvPr>
          <p:cNvPicPr>
            <a:picLocks noChangeAspect="1"/>
          </p:cNvPicPr>
          <p:nvPr userDrawn="1"/>
        </p:nvPicPr>
        <p:blipFill rotWithShape="1">
          <a:blip r:embed="rId5"/>
          <a:srcRect l="30691"/>
          <a:stretch/>
        </p:blipFill>
        <p:spPr>
          <a:xfrm>
            <a:off x="8441546" y="5268397"/>
            <a:ext cx="3080837" cy="657936"/>
          </a:xfrm>
          <a:prstGeom prst="rect">
            <a:avLst/>
          </a:prstGeom>
        </p:spPr>
      </p:pic>
    </p:spTree>
    <p:extLst>
      <p:ext uri="{BB962C8B-B14F-4D97-AF65-F5344CB8AC3E}">
        <p14:creationId xmlns:p14="http://schemas.microsoft.com/office/powerpoint/2010/main" val="223466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Tree>
    <p:extLst>
      <p:ext uri="{BB962C8B-B14F-4D97-AF65-F5344CB8AC3E}">
        <p14:creationId xmlns:p14="http://schemas.microsoft.com/office/powerpoint/2010/main" val="3668100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a:t>INSERT </a:t>
            </a:r>
          </a:p>
          <a:p>
            <a:r>
              <a:rPr lang="fr-FR"/>
              <a:t>PICTURE HERE</a:t>
            </a:r>
          </a:p>
        </p:txBody>
      </p:sp>
    </p:spTree>
    <p:extLst>
      <p:ext uri="{BB962C8B-B14F-4D97-AF65-F5344CB8AC3E}">
        <p14:creationId xmlns:p14="http://schemas.microsoft.com/office/powerpoint/2010/main" val="232668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3787" t="9565" r="19957" b="10291"/>
          <a:stretch/>
        </p:blipFill>
        <p:spPr>
          <a:xfrm rot="16200000">
            <a:off x="-680864" y="680863"/>
            <a:ext cx="6857997" cy="5496269"/>
          </a:xfrm>
          <a:prstGeom prst="rect">
            <a:avLst/>
          </a:prstGeom>
        </p:spPr>
      </p:pic>
    </p:spTree>
    <p:extLst>
      <p:ext uri="{BB962C8B-B14F-4D97-AF65-F5344CB8AC3E}">
        <p14:creationId xmlns:p14="http://schemas.microsoft.com/office/powerpoint/2010/main" val="112342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4976" t="27778" r="18768" b="5249"/>
          <a:stretch/>
        </p:blipFill>
        <p:spPr>
          <a:xfrm rot="16200000">
            <a:off x="-1132488" y="1132491"/>
            <a:ext cx="6857997" cy="4593021"/>
          </a:xfrm>
          <a:prstGeom prst="rect">
            <a:avLst/>
          </a:prstGeom>
        </p:spPr>
      </p:pic>
    </p:spTree>
    <p:extLst>
      <p:ext uri="{BB962C8B-B14F-4D97-AF65-F5344CB8AC3E}">
        <p14:creationId xmlns:p14="http://schemas.microsoft.com/office/powerpoint/2010/main" val="122705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11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64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038952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60318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01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0378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I - TITLE - 03">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F55CA7A-5F79-1C81-A6CD-69D331F53B15}"/>
              </a:ext>
            </a:extLst>
          </p:cNvPr>
          <p:cNvPicPr>
            <a:picLocks noChangeAspect="1"/>
          </p:cNvPicPr>
          <p:nvPr userDrawn="1"/>
        </p:nvPicPr>
        <p:blipFill rotWithShape="1">
          <a:blip r:embed="rId2"/>
          <a:srcRect t="9417"/>
          <a:stretch/>
        </p:blipFill>
        <p:spPr>
          <a:xfrm>
            <a:off x="0" y="0"/>
            <a:ext cx="12190507" cy="6212128"/>
          </a:xfrm>
          <a:prstGeom prst="rect">
            <a:avLst/>
          </a:prstGeom>
        </p:spPr>
      </p:pic>
      <p:pic>
        <p:nvPicPr>
          <p:cNvPr id="4" name="Image 3">
            <a:extLst>
              <a:ext uri="{FF2B5EF4-FFF2-40B4-BE49-F238E27FC236}">
                <a16:creationId xmlns:a16="http://schemas.microsoft.com/office/drawing/2014/main" id="{F946032D-5353-9782-5BDA-E4252FA775E1}"/>
              </a:ext>
            </a:extLst>
          </p:cNvPr>
          <p:cNvPicPr>
            <a:picLocks noChangeAspect="1"/>
          </p:cNvPicPr>
          <p:nvPr userDrawn="1"/>
        </p:nvPicPr>
        <p:blipFill rotWithShape="1">
          <a:blip r:embed="rId3"/>
          <a:srcRect l="30161"/>
          <a:stretch/>
        </p:blipFill>
        <p:spPr>
          <a:xfrm>
            <a:off x="817294" y="5698346"/>
            <a:ext cx="3104417" cy="657936"/>
          </a:xfrm>
          <a:prstGeom prst="rect">
            <a:avLst/>
          </a:prstGeom>
        </p:spPr>
      </p:pic>
    </p:spTree>
    <p:extLst>
      <p:ext uri="{BB962C8B-B14F-4D97-AF65-F5344CB8AC3E}">
        <p14:creationId xmlns:p14="http://schemas.microsoft.com/office/powerpoint/2010/main" val="285667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724519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052183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744905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1218093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73808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919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SUAL - 01">
    <p:bg>
      <p:bgPr>
        <a:solidFill>
          <a:schemeClr val="accent2"/>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55C9B252-6BA6-1753-4C9D-AED01EC72822}"/>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1609832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SUAL - 02">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C67FCC-6DDE-5257-25A4-10EEC78CA968}"/>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3528635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UAL - 03">
    <p:bg>
      <p:bgPr>
        <a:solidFill>
          <a:schemeClr val="accent3"/>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7E92D12-A5BA-0CBF-D42B-4B11BE0BCA33}"/>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4243708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AL - 04">
    <p:bg>
      <p:bgPr>
        <a:solidFill>
          <a:schemeClr val="accent4"/>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8D33458-218C-6FB5-5C6F-4EBCE63E824B}"/>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151626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I - TITLE - 04">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F55CA7A-5F79-1C81-A6CD-69D331F53B15}"/>
              </a:ext>
            </a:extLst>
          </p:cNvPr>
          <p:cNvPicPr>
            <a:picLocks noChangeAspect="1"/>
          </p:cNvPicPr>
          <p:nvPr userDrawn="1"/>
        </p:nvPicPr>
        <p:blipFill rotWithShape="1">
          <a:blip r:embed="rId2"/>
          <a:srcRect t="9417"/>
          <a:stretch/>
        </p:blipFill>
        <p:spPr>
          <a:xfrm>
            <a:off x="0" y="0"/>
            <a:ext cx="12190507" cy="6212128"/>
          </a:xfrm>
          <a:prstGeom prst="rect">
            <a:avLst/>
          </a:prstGeom>
        </p:spPr>
      </p:pic>
      <p:pic>
        <p:nvPicPr>
          <p:cNvPr id="4" name="Image 3">
            <a:extLst>
              <a:ext uri="{FF2B5EF4-FFF2-40B4-BE49-F238E27FC236}">
                <a16:creationId xmlns:a16="http://schemas.microsoft.com/office/drawing/2014/main" id="{F946032D-5353-9782-5BDA-E4252FA775E1}"/>
              </a:ext>
            </a:extLst>
          </p:cNvPr>
          <p:cNvPicPr>
            <a:picLocks noChangeAspect="1"/>
          </p:cNvPicPr>
          <p:nvPr userDrawn="1"/>
        </p:nvPicPr>
        <p:blipFill rotWithShape="1">
          <a:blip r:embed="rId3"/>
          <a:srcRect l="30418"/>
          <a:stretch/>
        </p:blipFill>
        <p:spPr>
          <a:xfrm>
            <a:off x="702451" y="5698346"/>
            <a:ext cx="3092949" cy="657936"/>
          </a:xfrm>
          <a:prstGeom prst="rect">
            <a:avLst/>
          </a:prstGeom>
        </p:spPr>
      </p:pic>
    </p:spTree>
    <p:extLst>
      <p:ext uri="{BB962C8B-B14F-4D97-AF65-F5344CB8AC3E}">
        <p14:creationId xmlns:p14="http://schemas.microsoft.com/office/powerpoint/2010/main" val="15841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11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8F596A6-983F-C211-C353-314C9EB91AB8}"/>
              </a:ext>
            </a:extLst>
          </p:cNvPr>
          <p:cNvSpPr>
            <a:spLocks noGrp="1"/>
          </p:cNvSpPr>
          <p:nvPr>
            <p:ph idx="1" hasCustomPrompt="1"/>
          </p:nvPr>
        </p:nvSpPr>
        <p:spPr>
          <a:xfrm>
            <a:off x="2958352" y="785308"/>
            <a:ext cx="8395447"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50653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CKGROUND -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04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3A50-A2F7-CED2-44C5-40CD2D1FEB95}"/>
              </a:ext>
            </a:extLst>
          </p:cNvPr>
          <p:cNvSpPr>
            <a:spLocks noGrp="1"/>
          </p:cNvSpPr>
          <p:nvPr>
            <p:ph type="title" hasCustomPrompt="1"/>
          </p:nvPr>
        </p:nvSpPr>
        <p:spPr/>
        <p:txBody>
          <a:bodyPr/>
          <a:lstStyle/>
          <a:p>
            <a:r>
              <a:rPr lang="fr-FR" dirty="0"/>
              <a:t>TITLE</a:t>
            </a:r>
            <a:endParaRPr lang="fr-BE" dirty="0"/>
          </a:p>
        </p:txBody>
      </p:sp>
    </p:spTree>
    <p:extLst>
      <p:ext uri="{BB962C8B-B14F-4D97-AF65-F5344CB8AC3E}">
        <p14:creationId xmlns:p14="http://schemas.microsoft.com/office/powerpoint/2010/main" val="413117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CKGROUND -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3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3.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734455"/>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2" r:id="rId3"/>
    <p:sldLayoutId id="2147483686" r:id="rId4"/>
    <p:sldLayoutId id="2147483722" r:id="rId5"/>
    <p:sldLayoutId id="2147483803" r:id="rId6"/>
    <p:sldLayoutId id="2147483804" r:id="rId7"/>
    <p:sldLayoutId id="2147483805" r:id="rId8"/>
    <p:sldLayoutId id="214748380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479641"/>
      </p:ext>
    </p:extLst>
  </p:cSld>
  <p:clrMap bg1="lt1" tx1="dk1" bg2="lt2" tx2="dk2" accent1="accent1" accent2="accent2" accent3="accent3" accent4="accent4" accent5="accent5" accent6="accent6" hlink="hlink" folHlink="folHlink"/>
  <p:sldLayoutIdLst>
    <p:sldLayoutId id="2147483653" r:id="rId1"/>
    <p:sldLayoutId id="2147483670" r:id="rId2"/>
    <p:sldLayoutId id="2147483673" r:id="rId3"/>
    <p:sldLayoutId id="2147483674" r:id="rId4"/>
    <p:sldLayoutId id="2147483654" r:id="rId5"/>
    <p:sldLayoutId id="2147483685" r:id="rId6"/>
    <p:sldLayoutId id="2147483660" r:id="rId7"/>
    <p:sldLayoutId id="2147483676" r:id="rId8"/>
    <p:sldLayoutId id="2147483677" r:id="rId9"/>
    <p:sldLayoutId id="2147483678" r:id="rId10"/>
    <p:sldLayoutId id="2147483675" r:id="rId11"/>
    <p:sldLayoutId id="2147483671" r:id="rId12"/>
    <p:sldLayoutId id="2147483669" r:id="rId13"/>
    <p:sldLayoutId id="2147483683" r:id="rId14"/>
    <p:sldLayoutId id="2147483672" r:id="rId15"/>
    <p:sldLayoutId id="2147483661" r:id="rId16"/>
    <p:sldLayoutId id="2147483679" r:id="rId17"/>
    <p:sldLayoutId id="2147483680" r:id="rId18"/>
    <p:sldLayoutId id="2147483659" r:id="rId19"/>
    <p:sldLayoutId id="2147483662" r:id="rId20"/>
    <p:sldLayoutId id="2147483663" r:id="rId21"/>
    <p:sldLayoutId id="2147483664" r:id="rId22"/>
    <p:sldLayoutId id="2147483665" r:id="rId23"/>
    <p:sldLayoutId id="2147483666" r:id="rId24"/>
    <p:sldLayoutId id="2147483667" r:id="rId25"/>
    <p:sldLayoutId id="214748380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A681EF-B61C-5D45-150C-9CA60CFC5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78A24D-A371-1C1C-FE71-33C4A7B90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970C42-34A0-F574-38D8-2A3DEBEF6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1DEB0-12A3-BA44-A060-554FDDD94BB6}" type="datetimeFigureOut">
              <a:rPr lang="fr-FR" smtClean="0"/>
              <a:t>22/05/2024</a:t>
            </a:fld>
            <a:endParaRPr lang="fr-FR"/>
          </a:p>
        </p:txBody>
      </p:sp>
      <p:sp>
        <p:nvSpPr>
          <p:cNvPr id="5" name="Espace réservé du pied de page 4">
            <a:extLst>
              <a:ext uri="{FF2B5EF4-FFF2-40B4-BE49-F238E27FC236}">
                <a16:creationId xmlns:a16="http://schemas.microsoft.com/office/drawing/2014/main" id="{8550737D-5B08-0208-4716-935988461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DBB4D80-05D8-1B1A-467D-0A7086EAF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9E780-6655-B448-9A26-ECBC75623A93}" type="slidenum">
              <a:rPr lang="fr-FR" smtClean="0"/>
              <a:t>‹#›</a:t>
            </a:fld>
            <a:endParaRPr lang="fr-FR"/>
          </a:p>
        </p:txBody>
      </p:sp>
    </p:spTree>
    <p:extLst>
      <p:ext uri="{BB962C8B-B14F-4D97-AF65-F5344CB8AC3E}">
        <p14:creationId xmlns:p14="http://schemas.microsoft.com/office/powerpoint/2010/main" val="2574312336"/>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hesiondata.ec.europa.eu/stories/s/Cohesion-policy-supporting-the-digital-transition-/vaxt-7rs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file:///\\net1.cec.eu.int\offline\113\gallafr\My%20Documents\1%20-%20URBAN%20UNIT\CPR%20post%202020%20-%20package\ERDF%20CF%20Regulation%202021%2027.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mission.europa.eu/funding-tenders/find-funding/funding-management-mode/national-single-portals_en"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ec.europa.eu/regional_policy/in-your-country/programmes_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commission.europa.eu/strategy-and-policy/priorities-2019-2024/europe-fit-digital-age/excellence-and-trust-artificial-intelligence_en" TargetMode="External"/><Relationship Id="rId3" Type="http://schemas.openxmlformats.org/officeDocument/2006/relationships/hyperlink" Target="file:///C:\Users\gallafr\Downloads\the-future-of-cities_online.pdf" TargetMode="External"/><Relationship Id="rId7" Type="http://schemas.openxmlformats.org/officeDocument/2006/relationships/hyperlink" Target="https://commission.europa.eu/strategy-and-policy/priorities-2019-2024/europe-fit-digital-age_en" TargetMode="External"/><Relationship Id="rId2" Type="http://schemas.openxmlformats.org/officeDocument/2006/relationships/hyperlink" Target="https://ec.europa.eu/regional_policy/information-sources/cohesion-report_en" TargetMode="External"/><Relationship Id="rId1" Type="http://schemas.openxmlformats.org/officeDocument/2006/relationships/slideLayout" Target="../slideLayouts/slideLayout8.xml"/><Relationship Id="rId6" Type="http://schemas.openxmlformats.org/officeDocument/2006/relationships/hyperlink" Target="https://urban.jrc.ec.europa.eu/?lng=en" TargetMode="External"/><Relationship Id="rId11" Type="http://schemas.openxmlformats.org/officeDocument/2006/relationships/hyperlink" Target="https://ec.europa.eu/regional_policy/in-your-country/programmes_en" TargetMode="External"/><Relationship Id="rId5" Type="http://schemas.openxmlformats.org/officeDocument/2006/relationships/hyperlink" Target="https://www.uia-initiative.eu/en/digital-transition" TargetMode="External"/><Relationship Id="rId10" Type="http://schemas.openxmlformats.org/officeDocument/2006/relationships/hyperlink" Target="https://digital-strategy.ec.europa.eu/en/activities/digital-programme" TargetMode="External"/><Relationship Id="rId4" Type="http://schemas.openxmlformats.org/officeDocument/2006/relationships/hyperlink" Target="https://www.urbanagenda.urban-initiative.eu/partnerships/digital-transition" TargetMode="External"/><Relationship Id="rId9" Type="http://schemas.openxmlformats.org/officeDocument/2006/relationships/hyperlink" Target="https://research-and-innovation.ec.europa.eu/strategy/support-policy-making/shaping-eu-research-and-innovation-policy/new-european-innovation-agenda_e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urban-initiative.eu/technology-citie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73C089-82AF-35E0-A2BD-F6778CF729EC}"/>
              </a:ext>
            </a:extLst>
          </p:cNvPr>
          <p:cNvSpPr txBox="1"/>
          <p:nvPr/>
        </p:nvSpPr>
        <p:spPr>
          <a:xfrm>
            <a:off x="3050176" y="3968132"/>
            <a:ext cx="6661718" cy="1785104"/>
          </a:xfrm>
          <a:prstGeom prst="rect">
            <a:avLst/>
          </a:prstGeom>
          <a:noFill/>
        </p:spPr>
        <p:txBody>
          <a:bodyPr wrap="square" rtlCol="0">
            <a:spAutoFit/>
          </a:bodyPr>
          <a:lstStyle/>
          <a:p>
            <a:pPr algn="ctr"/>
            <a:r>
              <a:rPr lang="fr-BE" sz="2800" b="1" dirty="0">
                <a:solidFill>
                  <a:schemeClr val="tx2"/>
                </a:solidFill>
              </a:rPr>
              <a:t>EUI-innovative actions call 3 </a:t>
            </a:r>
          </a:p>
          <a:p>
            <a:pPr algn="ctr"/>
            <a:r>
              <a:rPr lang="en-US" sz="2800" b="1" dirty="0">
                <a:solidFill>
                  <a:srgbClr val="0C114D"/>
                </a:solidFill>
              </a:rPr>
              <a:t>Topic “Technology in cities</a:t>
            </a:r>
            <a:r>
              <a:rPr lang="en-US" sz="2800" b="1" i="0" dirty="0">
                <a:solidFill>
                  <a:srgbClr val="0C114D"/>
                </a:solidFill>
                <a:effectLst/>
              </a:rPr>
              <a:t>”</a:t>
            </a:r>
            <a:endParaRPr lang="fr-BE" dirty="0">
              <a:solidFill>
                <a:schemeClr val="tx2"/>
              </a:solidFill>
            </a:endParaRPr>
          </a:p>
          <a:p>
            <a:endParaRPr lang="fr-BE"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dirty="0">
                <a:ln>
                  <a:noFill/>
                </a:ln>
                <a:solidFill>
                  <a:srgbClr val="0C114D"/>
                </a:solidFill>
                <a:effectLst/>
                <a:uLnTx/>
                <a:uFillTx/>
                <a:latin typeface="Tahoma"/>
                <a:ea typeface="+mn-ea"/>
                <a:cs typeface="+mn-cs"/>
              </a:rPr>
              <a:t>Applicant seminar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C114D"/>
                </a:solidFill>
                <a:latin typeface="Tahoma"/>
              </a:rPr>
              <a:t>23 May 2024</a:t>
            </a:r>
            <a:endParaRPr kumimoji="0" lang="en-GB" sz="1800" i="0" u="none" strike="noStrike" kern="1200" cap="none" spc="0" normalizeH="0" baseline="0" dirty="0">
              <a:ln>
                <a:noFill/>
              </a:ln>
              <a:solidFill>
                <a:srgbClr val="0C114D"/>
              </a:solidFill>
              <a:effectLst/>
              <a:uLnTx/>
              <a:uFillTx/>
              <a:latin typeface="Tahoma"/>
              <a:ea typeface="+mn-ea"/>
              <a:cs typeface="+mn-cs"/>
            </a:endParaRPr>
          </a:p>
        </p:txBody>
      </p:sp>
    </p:spTree>
    <p:extLst>
      <p:ext uri="{BB962C8B-B14F-4D97-AF65-F5344CB8AC3E}">
        <p14:creationId xmlns:p14="http://schemas.microsoft.com/office/powerpoint/2010/main" val="351275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32BA5DE0-4EEB-436E-932F-779DEF9F34E6}"/>
              </a:ext>
            </a:extLst>
          </p:cNvPr>
          <p:cNvSpPr txBox="1">
            <a:spLocks/>
          </p:cNvSpPr>
          <p:nvPr/>
        </p:nvSpPr>
        <p:spPr>
          <a:xfrm>
            <a:off x="295785" y="313917"/>
            <a:ext cx="11600429"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marL="0" indent="0" algn="ctr">
              <a:buNone/>
            </a:pPr>
            <a:r>
              <a:rPr lang="en-US" sz="2400" b="1" i="1" dirty="0">
                <a:solidFill>
                  <a:srgbClr val="002060"/>
                </a:solidFill>
              </a:rPr>
              <a:t>Technology in cities</a:t>
            </a:r>
            <a:endPar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graphicFrame>
        <p:nvGraphicFramePr>
          <p:cNvPr id="3" name="Diagram 2">
            <a:extLst>
              <a:ext uri="{FF2B5EF4-FFF2-40B4-BE49-F238E27FC236}">
                <a16:creationId xmlns:a16="http://schemas.microsoft.com/office/drawing/2014/main" id="{7A81A23E-BADF-42CF-AE89-FC0A7C4D59E5}"/>
              </a:ext>
            </a:extLst>
          </p:cNvPr>
          <p:cNvGraphicFramePr/>
          <p:nvPr>
            <p:extLst>
              <p:ext uri="{D42A27DB-BD31-4B8C-83A1-F6EECF244321}">
                <p14:modId xmlns:p14="http://schemas.microsoft.com/office/powerpoint/2010/main" val="2744688983"/>
              </p:ext>
            </p:extLst>
          </p:nvPr>
        </p:nvGraphicFramePr>
        <p:xfrm>
          <a:off x="246455" y="1656172"/>
          <a:ext cx="5347855" cy="4549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
            <a:extLst>
              <a:ext uri="{FF2B5EF4-FFF2-40B4-BE49-F238E27FC236}">
                <a16:creationId xmlns:a16="http://schemas.microsoft.com/office/drawing/2014/main" id="{32A6173E-59F0-40D5-A181-75F93272A90A}"/>
              </a:ext>
            </a:extLst>
          </p:cNvPr>
          <p:cNvSpPr txBox="1">
            <a:spLocks/>
          </p:cNvSpPr>
          <p:nvPr/>
        </p:nvSpPr>
        <p:spPr>
          <a:xfrm>
            <a:off x="6137319" y="1903989"/>
            <a:ext cx="6096000" cy="4473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34EA2"/>
              </a:buClr>
              <a:defRPr b="1">
                <a:solidFill>
                  <a:srgbClr val="4D4D4D"/>
                </a:solidFill>
              </a:defRPr>
            </a:pPr>
            <a:r>
              <a:rPr lang="en-US" sz="2200" b="1" dirty="0">
                <a:solidFill>
                  <a:srgbClr val="002060"/>
                </a:solidFill>
              </a:rPr>
              <a:t>EUR 40 billion of cohesion policy to support digitalization in </a:t>
            </a:r>
            <a:r>
              <a:rPr lang="en-GB" sz="2200" b="1" dirty="0">
                <a:solidFill>
                  <a:srgbClr val="002060"/>
                </a:solidFill>
              </a:rPr>
              <a:t>2021-2027</a:t>
            </a:r>
            <a:endParaRPr lang="en-US" sz="2200" b="1" dirty="0">
              <a:solidFill>
                <a:schemeClr val="accent2"/>
              </a:solidFill>
            </a:endParaRPr>
          </a:p>
          <a:p>
            <a:pPr lvl="1">
              <a:buClr>
                <a:srgbClr val="034EA2"/>
              </a:buClr>
              <a:defRPr b="1">
                <a:solidFill>
                  <a:srgbClr val="4D4D4D"/>
                </a:solidFill>
              </a:defRPr>
            </a:pPr>
            <a:r>
              <a:rPr lang="en-US" sz="2200" b="1" dirty="0">
                <a:solidFill>
                  <a:srgbClr val="002060"/>
                </a:solidFill>
              </a:rPr>
              <a:t>EUR 15 billion SUD implementing integrated strategies through the Specific objectives selected for this call.</a:t>
            </a:r>
          </a:p>
          <a:p>
            <a:pPr marL="457200" lvl="1" indent="0">
              <a:buClr>
                <a:srgbClr val="034EA2"/>
              </a:buClr>
              <a:buNone/>
              <a:defRPr b="1">
                <a:solidFill>
                  <a:srgbClr val="4D4D4D"/>
                </a:solidFill>
              </a:defRPr>
            </a:pPr>
            <a:endParaRPr lang="en-US" sz="2200" b="1" dirty="0">
              <a:solidFill>
                <a:srgbClr val="4D4D4D"/>
              </a:solidFill>
            </a:endParaRPr>
          </a:p>
          <a:p>
            <a:pPr marL="0" indent="0">
              <a:buClr>
                <a:srgbClr val="034EA2"/>
              </a:buClr>
              <a:buNone/>
              <a:defRPr b="1">
                <a:solidFill>
                  <a:srgbClr val="4D4D4D"/>
                </a:solidFill>
              </a:defRPr>
            </a:pPr>
            <a:endParaRPr lang="en-US" sz="2600" b="1" dirty="0">
              <a:solidFill>
                <a:srgbClr val="002060"/>
              </a:solidFill>
            </a:endParaRPr>
          </a:p>
        </p:txBody>
      </p:sp>
      <p:sp>
        <p:nvSpPr>
          <p:cNvPr id="4" name="TextBox 3">
            <a:extLst>
              <a:ext uri="{FF2B5EF4-FFF2-40B4-BE49-F238E27FC236}">
                <a16:creationId xmlns:a16="http://schemas.microsoft.com/office/drawing/2014/main" id="{9C28FE91-BA11-3076-25EF-53401005881F}"/>
              </a:ext>
            </a:extLst>
          </p:cNvPr>
          <p:cNvSpPr txBox="1"/>
          <p:nvPr/>
        </p:nvSpPr>
        <p:spPr>
          <a:xfrm>
            <a:off x="7635403" y="4532913"/>
            <a:ext cx="3819159" cy="1477328"/>
          </a:xfrm>
          <a:prstGeom prst="rect">
            <a:avLst/>
          </a:prstGeom>
          <a:noFill/>
        </p:spPr>
        <p:txBody>
          <a:bodyPr wrap="square" rtlCol="0">
            <a:spAutoFit/>
          </a:bodyPr>
          <a:lstStyle/>
          <a:p>
            <a:r>
              <a:rPr lang="fr-BE" b="1" u="sng" dirty="0">
                <a:solidFill>
                  <a:schemeClr val="accent2"/>
                </a:solidFill>
              </a:rPr>
              <a:t>EUI-innovative actions Call 3</a:t>
            </a:r>
          </a:p>
          <a:p>
            <a:r>
              <a:rPr lang="fr-BE" b="1" dirty="0" err="1">
                <a:solidFill>
                  <a:schemeClr val="accent2"/>
                </a:solidFill>
              </a:rPr>
              <a:t>Make</a:t>
            </a:r>
            <a:r>
              <a:rPr lang="fr-BE" b="1" dirty="0">
                <a:solidFill>
                  <a:schemeClr val="accent2"/>
                </a:solidFill>
              </a:rPr>
              <a:t> the right connections to support </a:t>
            </a:r>
            <a:r>
              <a:rPr lang="fr-BE" b="1" dirty="0" err="1">
                <a:solidFill>
                  <a:schemeClr val="accent2"/>
                </a:solidFill>
              </a:rPr>
              <a:t>your</a:t>
            </a:r>
            <a:r>
              <a:rPr lang="fr-BE" b="1" dirty="0">
                <a:solidFill>
                  <a:schemeClr val="accent2"/>
                </a:solidFill>
              </a:rPr>
              <a:t> </a:t>
            </a:r>
            <a:r>
              <a:rPr lang="fr-BE" b="1" dirty="0" err="1">
                <a:solidFill>
                  <a:schemeClr val="accent2"/>
                </a:solidFill>
              </a:rPr>
              <a:t>project</a:t>
            </a:r>
            <a:r>
              <a:rPr lang="fr-BE" b="1" dirty="0">
                <a:solidFill>
                  <a:schemeClr val="accent2"/>
                </a:solidFill>
              </a:rPr>
              <a:t> </a:t>
            </a:r>
            <a:r>
              <a:rPr lang="fr-BE" b="1" dirty="0" err="1">
                <a:solidFill>
                  <a:schemeClr val="accent2"/>
                </a:solidFill>
              </a:rPr>
              <a:t>ideas</a:t>
            </a:r>
            <a:r>
              <a:rPr lang="fr-BE" b="1" dirty="0">
                <a:solidFill>
                  <a:schemeClr val="accent2"/>
                </a:solidFill>
              </a:rPr>
              <a:t> on the « </a:t>
            </a:r>
            <a:r>
              <a:rPr lang="fr-BE" b="1" dirty="0" err="1">
                <a:solidFill>
                  <a:schemeClr val="accent2"/>
                </a:solidFill>
              </a:rPr>
              <a:t>Technology</a:t>
            </a:r>
            <a:r>
              <a:rPr lang="fr-BE" b="1" dirty="0">
                <a:solidFill>
                  <a:schemeClr val="accent2"/>
                </a:solidFill>
              </a:rPr>
              <a:t> in </a:t>
            </a:r>
            <a:r>
              <a:rPr lang="fr-BE" b="1" dirty="0" err="1">
                <a:solidFill>
                  <a:schemeClr val="accent2"/>
                </a:solidFill>
              </a:rPr>
              <a:t>cities</a:t>
            </a:r>
            <a:r>
              <a:rPr lang="fr-BE" b="1" dirty="0">
                <a:solidFill>
                  <a:schemeClr val="accent2"/>
                </a:solidFill>
              </a:rPr>
              <a:t> » topic! </a:t>
            </a:r>
          </a:p>
        </p:txBody>
      </p:sp>
      <p:sp>
        <p:nvSpPr>
          <p:cNvPr id="6" name="Arrow: Curved Right 5">
            <a:extLst>
              <a:ext uri="{FF2B5EF4-FFF2-40B4-BE49-F238E27FC236}">
                <a16:creationId xmlns:a16="http://schemas.microsoft.com/office/drawing/2014/main" id="{D25C65D9-409D-6888-EF8F-4D305652252B}"/>
              </a:ext>
            </a:extLst>
          </p:cNvPr>
          <p:cNvSpPr/>
          <p:nvPr/>
        </p:nvSpPr>
        <p:spPr>
          <a:xfrm>
            <a:off x="6148497" y="4307489"/>
            <a:ext cx="943897" cy="1077218"/>
          </a:xfrm>
          <a:prstGeom prst="curv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dirty="0">
              <a:solidFill>
                <a:schemeClr val="tx1"/>
              </a:solidFill>
            </a:endParaRPr>
          </a:p>
        </p:txBody>
      </p:sp>
      <p:pic>
        <p:nvPicPr>
          <p:cNvPr id="7" name="Picture 6">
            <a:extLst>
              <a:ext uri="{FF2B5EF4-FFF2-40B4-BE49-F238E27FC236}">
                <a16:creationId xmlns:a16="http://schemas.microsoft.com/office/drawing/2014/main" id="{0C68D527-30C7-0719-57DE-D5A69BEE0591}"/>
              </a:ext>
            </a:extLst>
          </p:cNvPr>
          <p:cNvPicPr>
            <a:picLocks noChangeAspect="1"/>
          </p:cNvPicPr>
          <p:nvPr/>
        </p:nvPicPr>
        <p:blipFill>
          <a:blip r:embed="rId8"/>
          <a:stretch>
            <a:fillRect/>
          </a:stretch>
        </p:blipFill>
        <p:spPr>
          <a:xfrm>
            <a:off x="7154152" y="4830568"/>
            <a:ext cx="554139" cy="554139"/>
          </a:xfrm>
          <a:prstGeom prst="rect">
            <a:avLst/>
          </a:prstGeom>
        </p:spPr>
      </p:pic>
      <p:sp>
        <p:nvSpPr>
          <p:cNvPr id="8" name="TextBox 7">
            <a:extLst>
              <a:ext uri="{FF2B5EF4-FFF2-40B4-BE49-F238E27FC236}">
                <a16:creationId xmlns:a16="http://schemas.microsoft.com/office/drawing/2014/main" id="{B82AF5E3-0DF8-1B13-B3BA-307EEB959D4F}"/>
              </a:ext>
            </a:extLst>
          </p:cNvPr>
          <p:cNvSpPr txBox="1"/>
          <p:nvPr/>
        </p:nvSpPr>
        <p:spPr>
          <a:xfrm>
            <a:off x="246455" y="6332947"/>
            <a:ext cx="6275196" cy="400110"/>
          </a:xfrm>
          <a:prstGeom prst="rect">
            <a:avLst/>
          </a:prstGeom>
          <a:noFill/>
        </p:spPr>
        <p:txBody>
          <a:bodyPr wrap="square">
            <a:spAutoFit/>
          </a:bodyPr>
          <a:lstStyle/>
          <a:p>
            <a:r>
              <a:rPr lang="en-US" sz="1000" dirty="0">
                <a:hlinkClick r:id="rId9"/>
              </a:rPr>
              <a:t>Cohesion policy supporting the digital transition 2021-2027 | Data | European Structural and Investment Funds (europa.eu)</a:t>
            </a:r>
            <a:endParaRPr lang="en-IE" sz="1000" dirty="0">
              <a:solidFill>
                <a:schemeClr val="tx2"/>
              </a:solidFill>
            </a:endParaRPr>
          </a:p>
        </p:txBody>
      </p:sp>
    </p:spTree>
    <p:extLst>
      <p:ext uri="{BB962C8B-B14F-4D97-AF65-F5344CB8AC3E}">
        <p14:creationId xmlns:p14="http://schemas.microsoft.com/office/powerpoint/2010/main" val="292902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5A30EFCC-C867-FEAE-5D36-3CF6EABD87A2}"/>
              </a:ext>
            </a:extLst>
          </p:cNvPr>
          <p:cNvSpPr txBox="1">
            <a:spLocks/>
          </p:cNvSpPr>
          <p:nvPr/>
        </p:nvSpPr>
        <p:spPr>
          <a:xfrm>
            <a:off x="2484686" y="218124"/>
            <a:ext cx="9108901"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marL="0" indent="0" algn="r">
              <a:buNone/>
            </a:pPr>
            <a:r>
              <a:rPr lang="en-US" sz="2400" b="1" i="1" dirty="0">
                <a:solidFill>
                  <a:srgbClr val="002060"/>
                </a:solidFill>
              </a:rPr>
              <a:t>Technology in cities</a:t>
            </a:r>
            <a:endPar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3" name="Content Placeholder 1">
            <a:extLst>
              <a:ext uri="{FF2B5EF4-FFF2-40B4-BE49-F238E27FC236}">
                <a16:creationId xmlns:a16="http://schemas.microsoft.com/office/drawing/2014/main" id="{EF22C498-65F1-4FFF-EA0E-EE85886761D3}"/>
              </a:ext>
            </a:extLst>
          </p:cNvPr>
          <p:cNvSpPr txBox="1">
            <a:spLocks/>
          </p:cNvSpPr>
          <p:nvPr/>
        </p:nvSpPr>
        <p:spPr>
          <a:xfrm>
            <a:off x="2420700" y="1362075"/>
            <a:ext cx="9236872" cy="5143500"/>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BE" sz="3500" b="1" dirty="0">
                <a:solidFill>
                  <a:schemeClr val="accent2"/>
                </a:solidFill>
              </a:rPr>
              <a:t>Prompts for </a:t>
            </a:r>
            <a:r>
              <a:rPr lang="fr-BE" sz="3500" b="1" dirty="0" err="1">
                <a:solidFill>
                  <a:schemeClr val="accent2"/>
                </a:solidFill>
              </a:rPr>
              <a:t>urban</a:t>
            </a:r>
            <a:r>
              <a:rPr lang="fr-BE" sz="3500" b="1" dirty="0">
                <a:solidFill>
                  <a:schemeClr val="accent2"/>
                </a:solidFill>
              </a:rPr>
              <a:t> </a:t>
            </a:r>
            <a:r>
              <a:rPr lang="fr-BE" sz="3500" b="1" dirty="0" err="1">
                <a:solidFill>
                  <a:schemeClr val="accent2"/>
                </a:solidFill>
              </a:rPr>
              <a:t>authorities</a:t>
            </a:r>
            <a:r>
              <a:rPr lang="fr-BE" sz="3500" b="1" dirty="0">
                <a:solidFill>
                  <a:schemeClr val="accent2"/>
                </a:solidFill>
              </a:rPr>
              <a:t>:</a:t>
            </a:r>
          </a:p>
          <a:p>
            <a:pPr marL="0" indent="0">
              <a:buFont typeface="Arial" panose="020B0604020202020204" pitchFamily="34" charset="0"/>
              <a:buNone/>
            </a:pPr>
            <a:endParaRPr lang="fr-BE" sz="900" b="1" dirty="0">
              <a:solidFill>
                <a:schemeClr val="accent1"/>
              </a:solidFill>
            </a:endParaRPr>
          </a:p>
          <a:p>
            <a:pPr algn="just">
              <a:lnSpc>
                <a:spcPct val="120000"/>
              </a:lnSpc>
            </a:pPr>
            <a:r>
              <a:rPr lang="en-US" b="1" i="0" dirty="0">
                <a:solidFill>
                  <a:srgbClr val="303030"/>
                </a:solidFill>
                <a:effectLst/>
                <a:latin typeface="Ubuntu" panose="020B0504030602030204" pitchFamily="34" charset="0"/>
              </a:rPr>
              <a:t>Ensuring better and adapted public services </a:t>
            </a:r>
            <a:r>
              <a:rPr lang="en-US" sz="2400" dirty="0">
                <a:solidFill>
                  <a:srgbClr val="303030"/>
                </a:solidFill>
                <a:latin typeface="Ubuntu" panose="020B0504030602030204" pitchFamily="34" charset="0"/>
              </a:rPr>
              <a:t>by optimizing public service delivery through innovative technological transformation (cost reduction, automation, acceleration, and simplification of administrative procedures).</a:t>
            </a:r>
            <a:endParaRPr lang="en-IE" sz="2400" dirty="0">
              <a:solidFill>
                <a:srgbClr val="303030"/>
              </a:solidFill>
              <a:latin typeface="Ubuntu" panose="020B0504030602030204" pitchFamily="34" charset="0"/>
            </a:endParaRPr>
          </a:p>
          <a:p>
            <a:pPr>
              <a:lnSpc>
                <a:spcPct val="120000"/>
              </a:lnSpc>
            </a:pPr>
            <a:r>
              <a:rPr lang="en-US" sz="2900" b="1" dirty="0">
                <a:solidFill>
                  <a:srgbClr val="303030"/>
                </a:solidFill>
                <a:latin typeface="Ubuntu" panose="020B0504030602030204" pitchFamily="34" charset="0"/>
              </a:rPr>
              <a:t>Consolidating the local governance, ensuring an effective participatory democracy and stimulate innovation and competitiveness </a:t>
            </a:r>
            <a:r>
              <a:rPr lang="en-US" sz="2400" dirty="0">
                <a:solidFill>
                  <a:srgbClr val="303030"/>
                </a:solidFill>
                <a:latin typeface="Ubuntu" panose="020B0504030602030204" pitchFamily="34" charset="0"/>
              </a:rPr>
              <a:t>by involving more local people, businesses, universities in the planning and design, with the aim to co-design and co-create the local solutions. The partnership with Universities and businesses should be developed to create and enhance innovation and smart specialization dynamics in the local economy.</a:t>
            </a:r>
          </a:p>
          <a:p>
            <a:pPr>
              <a:lnSpc>
                <a:spcPct val="120000"/>
              </a:lnSpc>
            </a:pPr>
            <a:r>
              <a:rPr lang="en-US" sz="2900" b="1" dirty="0">
                <a:solidFill>
                  <a:srgbClr val="303030"/>
                </a:solidFill>
                <a:latin typeface="Ubuntu" panose="020B0504030602030204" pitchFamily="34" charset="0"/>
              </a:rPr>
              <a:t>Mastering the digital transformation, local data collection and sharing while ensuring the highest standards for data privacy </a:t>
            </a:r>
            <a:r>
              <a:rPr lang="en-US" sz="2400" dirty="0">
                <a:solidFill>
                  <a:srgbClr val="303030"/>
                </a:solidFill>
                <a:latin typeface="Ubuntu" panose="020B0504030602030204" pitchFamily="34" charset="0"/>
              </a:rPr>
              <a:t>by innovative way of collect, use, store, and share sub-city-level data with increased granularity to provide better services for citizens and businesses. </a:t>
            </a:r>
          </a:p>
          <a:p>
            <a:pPr>
              <a:lnSpc>
                <a:spcPct val="120000"/>
              </a:lnSpc>
            </a:pPr>
            <a:r>
              <a:rPr lang="en-US" sz="2900" b="1" dirty="0">
                <a:solidFill>
                  <a:srgbClr val="303030"/>
                </a:solidFill>
                <a:latin typeface="Ubuntu" panose="020B0504030602030204" pitchFamily="34" charset="0"/>
              </a:rPr>
              <a:t>Perfecting the Spatial planning, land use and industrial zoning</a:t>
            </a:r>
            <a:r>
              <a:rPr lang="en-US" sz="2000" b="0" i="0" dirty="0">
                <a:solidFill>
                  <a:srgbClr val="303030"/>
                </a:solidFill>
                <a:effectLst/>
                <a:latin typeface="Ubuntu" panose="020B0504030602030204" pitchFamily="34" charset="0"/>
              </a:rPr>
              <a:t> </a:t>
            </a:r>
            <a:r>
              <a:rPr lang="en-US" sz="2400" dirty="0">
                <a:solidFill>
                  <a:srgbClr val="303030"/>
                </a:solidFill>
                <a:latin typeface="Ubuntu" panose="020B0504030602030204" pitchFamily="34" charset="0"/>
              </a:rPr>
              <a:t>by using technologies in the strategic and spatial planning, for ensuring harmonious and optimal urban and peri-urban development. </a:t>
            </a:r>
            <a:endParaRPr lang="en-IE" sz="2400" dirty="0">
              <a:solidFill>
                <a:srgbClr val="303030"/>
              </a:solidFill>
              <a:latin typeface="Ubuntu" panose="020B0504030602030204" pitchFamily="34" charset="0"/>
            </a:endParaRPr>
          </a:p>
        </p:txBody>
      </p:sp>
      <p:sp>
        <p:nvSpPr>
          <p:cNvPr id="4" name="TextBox 3">
            <a:extLst>
              <a:ext uri="{FF2B5EF4-FFF2-40B4-BE49-F238E27FC236}">
                <a16:creationId xmlns:a16="http://schemas.microsoft.com/office/drawing/2014/main" id="{5388B067-002C-9840-0DD8-165C2E5436D3}"/>
              </a:ext>
            </a:extLst>
          </p:cNvPr>
          <p:cNvSpPr txBox="1"/>
          <p:nvPr/>
        </p:nvSpPr>
        <p:spPr>
          <a:xfrm>
            <a:off x="7226094" y="6049237"/>
            <a:ext cx="4367493" cy="600164"/>
          </a:xfrm>
          <a:prstGeom prst="rect">
            <a:avLst/>
          </a:prstGeom>
          <a:noFill/>
        </p:spPr>
        <p:txBody>
          <a:bodyPr wrap="square" rtlCol="0">
            <a:spAutoFit/>
          </a:bodyPr>
          <a:lstStyle/>
          <a:p>
            <a:pPr marL="285750" indent="-285750">
              <a:buFont typeface="Wingdings" panose="05000000000000000000" pitchFamily="2" charset="2"/>
              <a:buChar char="ü"/>
            </a:pPr>
            <a:r>
              <a:rPr lang="fr-BE" sz="1100" b="1" dirty="0">
                <a:solidFill>
                  <a:schemeClr val="accent2"/>
                </a:solidFill>
              </a:rPr>
              <a:t>Prompts are indicative </a:t>
            </a:r>
          </a:p>
          <a:p>
            <a:pPr marL="285750" indent="-285750">
              <a:buFont typeface="Wingdings" panose="05000000000000000000" pitchFamily="2" charset="2"/>
              <a:buChar char="ü"/>
            </a:pPr>
            <a:r>
              <a:rPr lang="fr-BE" sz="1100" b="1" dirty="0">
                <a:solidFill>
                  <a:schemeClr val="accent2"/>
                </a:solidFill>
              </a:rPr>
              <a:t>Combination </a:t>
            </a:r>
            <a:r>
              <a:rPr lang="fr-BE" sz="1100" b="1" dirty="0" err="1">
                <a:solidFill>
                  <a:schemeClr val="accent2"/>
                </a:solidFill>
              </a:rPr>
              <a:t>is</a:t>
            </a:r>
            <a:r>
              <a:rPr lang="fr-BE" sz="1100" b="1" dirty="0">
                <a:solidFill>
                  <a:schemeClr val="accent2"/>
                </a:solidFill>
              </a:rPr>
              <a:t> </a:t>
            </a:r>
            <a:r>
              <a:rPr lang="fr-BE" sz="1100" b="1" dirty="0" err="1">
                <a:solidFill>
                  <a:schemeClr val="accent2"/>
                </a:solidFill>
              </a:rPr>
              <a:t>welcomed</a:t>
            </a:r>
            <a:r>
              <a:rPr lang="fr-BE" sz="1100" b="1" dirty="0">
                <a:solidFill>
                  <a:schemeClr val="accent2"/>
                </a:solidFill>
              </a:rPr>
              <a:t> (</a:t>
            </a:r>
            <a:r>
              <a:rPr lang="fr-BE" sz="1100" b="1" dirty="0" err="1">
                <a:solidFill>
                  <a:schemeClr val="accent2"/>
                </a:solidFill>
              </a:rPr>
              <a:t>integrated</a:t>
            </a:r>
            <a:r>
              <a:rPr lang="fr-BE" sz="1100" b="1" dirty="0">
                <a:solidFill>
                  <a:schemeClr val="accent2"/>
                </a:solidFill>
              </a:rPr>
              <a:t> </a:t>
            </a:r>
            <a:r>
              <a:rPr lang="fr-BE" sz="1100" b="1" dirty="0" err="1">
                <a:solidFill>
                  <a:schemeClr val="accent2"/>
                </a:solidFill>
              </a:rPr>
              <a:t>projects</a:t>
            </a:r>
            <a:r>
              <a:rPr lang="fr-BE" sz="1100" b="1" dirty="0">
                <a:solidFill>
                  <a:schemeClr val="accent2"/>
                </a:solidFill>
              </a:rPr>
              <a:t>)</a:t>
            </a:r>
          </a:p>
          <a:p>
            <a:pPr marL="285750" indent="-285750">
              <a:buFont typeface="Wingdings" panose="05000000000000000000" pitchFamily="2" charset="2"/>
              <a:buChar char="ü"/>
            </a:pPr>
            <a:r>
              <a:rPr lang="fr-BE" sz="1100" b="1" dirty="0">
                <a:solidFill>
                  <a:schemeClr val="accent2"/>
                </a:solidFill>
              </a:rPr>
              <a:t>EUI-IA </a:t>
            </a:r>
            <a:r>
              <a:rPr lang="fr-BE" sz="1100" b="1" dirty="0" err="1">
                <a:solidFill>
                  <a:schemeClr val="accent2"/>
                </a:solidFill>
              </a:rPr>
              <a:t>strategic</a:t>
            </a:r>
            <a:r>
              <a:rPr lang="fr-BE" sz="1100" b="1" dirty="0">
                <a:solidFill>
                  <a:schemeClr val="accent2"/>
                </a:solidFill>
              </a:rPr>
              <a:t> </a:t>
            </a:r>
            <a:r>
              <a:rPr lang="fr-BE" sz="1100" b="1" dirty="0" err="1">
                <a:solidFill>
                  <a:schemeClr val="accent2"/>
                </a:solidFill>
              </a:rPr>
              <a:t>assessment</a:t>
            </a:r>
            <a:r>
              <a:rPr lang="fr-BE" sz="1100" b="1" dirty="0">
                <a:solidFill>
                  <a:schemeClr val="accent2"/>
                </a:solidFill>
              </a:rPr>
              <a:t> </a:t>
            </a:r>
            <a:r>
              <a:rPr lang="fr-BE" sz="1100" b="1" dirty="0" err="1">
                <a:solidFill>
                  <a:schemeClr val="accent2"/>
                </a:solidFill>
              </a:rPr>
              <a:t>criteria</a:t>
            </a:r>
            <a:r>
              <a:rPr lang="fr-BE" sz="1100" b="1" dirty="0">
                <a:solidFill>
                  <a:schemeClr val="accent2"/>
                </a:solidFill>
              </a:rPr>
              <a:t> </a:t>
            </a:r>
            <a:r>
              <a:rPr lang="fr-BE" sz="1100" b="1" dirty="0" err="1">
                <a:solidFill>
                  <a:schemeClr val="accent2"/>
                </a:solidFill>
              </a:rPr>
              <a:t>also</a:t>
            </a:r>
            <a:r>
              <a:rPr lang="fr-BE" sz="1100" b="1" dirty="0">
                <a:solidFill>
                  <a:schemeClr val="accent2"/>
                </a:solidFill>
              </a:rPr>
              <a:t> </a:t>
            </a:r>
            <a:r>
              <a:rPr lang="fr-BE" sz="1100" b="1" dirty="0" err="1">
                <a:solidFill>
                  <a:schemeClr val="accent2"/>
                </a:solidFill>
              </a:rPr>
              <a:t>matter</a:t>
            </a:r>
            <a:endParaRPr lang="en-IE" sz="1100" b="1" dirty="0">
              <a:solidFill>
                <a:schemeClr val="accent2"/>
              </a:solidFill>
            </a:endParaRPr>
          </a:p>
        </p:txBody>
      </p:sp>
      <p:pic>
        <p:nvPicPr>
          <p:cNvPr id="5" name="Picture 4">
            <a:extLst>
              <a:ext uri="{FF2B5EF4-FFF2-40B4-BE49-F238E27FC236}">
                <a16:creationId xmlns:a16="http://schemas.microsoft.com/office/drawing/2014/main" id="{60B0C815-D249-1D18-D4EF-154A406C6F54}"/>
              </a:ext>
            </a:extLst>
          </p:cNvPr>
          <p:cNvPicPr>
            <a:picLocks noChangeAspect="1"/>
          </p:cNvPicPr>
          <p:nvPr/>
        </p:nvPicPr>
        <p:blipFill>
          <a:blip r:embed="rId3"/>
          <a:stretch>
            <a:fillRect/>
          </a:stretch>
        </p:blipFill>
        <p:spPr>
          <a:xfrm>
            <a:off x="6777114" y="6115304"/>
            <a:ext cx="448980" cy="448980"/>
          </a:xfrm>
          <a:prstGeom prst="rect">
            <a:avLst/>
          </a:prstGeom>
        </p:spPr>
      </p:pic>
    </p:spTree>
    <p:extLst>
      <p:ext uri="{BB962C8B-B14F-4D97-AF65-F5344CB8AC3E}">
        <p14:creationId xmlns:p14="http://schemas.microsoft.com/office/powerpoint/2010/main" val="28834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5A30EFCC-C867-FEAE-5D36-3CF6EABD87A2}"/>
              </a:ext>
            </a:extLst>
          </p:cNvPr>
          <p:cNvSpPr txBox="1">
            <a:spLocks/>
          </p:cNvSpPr>
          <p:nvPr/>
        </p:nvSpPr>
        <p:spPr>
          <a:xfrm>
            <a:off x="2484686" y="348751"/>
            <a:ext cx="9108901"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marL="0" indent="0" algn="r">
              <a:buNone/>
            </a:pPr>
            <a:r>
              <a:rPr lang="en-US" sz="2400" b="1" i="1" dirty="0">
                <a:solidFill>
                  <a:srgbClr val="002060"/>
                </a:solidFill>
              </a:rPr>
              <a:t>Technology in cities</a:t>
            </a:r>
            <a:endPar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3" name="Content Placeholder 1">
            <a:extLst>
              <a:ext uri="{FF2B5EF4-FFF2-40B4-BE49-F238E27FC236}">
                <a16:creationId xmlns:a16="http://schemas.microsoft.com/office/drawing/2014/main" id="{EF22C498-65F1-4FFF-EA0E-EE85886761D3}"/>
              </a:ext>
            </a:extLst>
          </p:cNvPr>
          <p:cNvSpPr txBox="1">
            <a:spLocks/>
          </p:cNvSpPr>
          <p:nvPr/>
        </p:nvSpPr>
        <p:spPr>
          <a:xfrm>
            <a:off x="2420700" y="1384663"/>
            <a:ext cx="9236872" cy="61047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2200" b="1" dirty="0">
                <a:solidFill>
                  <a:schemeClr val="accent2"/>
                </a:solidFill>
              </a:rPr>
              <a:t>Prompts for </a:t>
            </a:r>
            <a:r>
              <a:rPr lang="fr-BE" sz="2200" b="1" dirty="0" err="1">
                <a:solidFill>
                  <a:schemeClr val="accent2"/>
                </a:solidFill>
              </a:rPr>
              <a:t>urban</a:t>
            </a:r>
            <a:r>
              <a:rPr lang="fr-BE" sz="2200" b="1" dirty="0">
                <a:solidFill>
                  <a:schemeClr val="accent2"/>
                </a:solidFill>
              </a:rPr>
              <a:t> </a:t>
            </a:r>
            <a:r>
              <a:rPr lang="fr-BE" sz="2200" b="1" dirty="0" err="1">
                <a:solidFill>
                  <a:schemeClr val="accent2"/>
                </a:solidFill>
              </a:rPr>
              <a:t>authorities</a:t>
            </a:r>
            <a:r>
              <a:rPr lang="fr-BE" sz="2200" b="1" dirty="0">
                <a:solidFill>
                  <a:schemeClr val="accent2"/>
                </a:solidFill>
              </a:rPr>
              <a:t>:</a:t>
            </a:r>
          </a:p>
          <a:p>
            <a:pPr marL="0" indent="0">
              <a:buFont typeface="Arial" panose="020B0604020202020204" pitchFamily="34" charset="0"/>
              <a:buNone/>
            </a:pPr>
            <a:endParaRPr lang="fr-BE" sz="900" b="1" dirty="0">
              <a:solidFill>
                <a:schemeClr val="accent1"/>
              </a:solidFill>
            </a:endParaRPr>
          </a:p>
          <a:p>
            <a:pPr algn="just">
              <a:lnSpc>
                <a:spcPct val="100000"/>
              </a:lnSpc>
            </a:pPr>
            <a:r>
              <a:rPr lang="en-US" sz="1800" b="1" dirty="0">
                <a:solidFill>
                  <a:srgbClr val="303030"/>
                </a:solidFill>
                <a:latin typeface="Ubuntu" panose="020B0504030602030204" pitchFamily="34" charset="0"/>
              </a:rPr>
              <a:t>Ensuring better services, digital and physical accessibility, and inclusion of persons with disabilities and older population </a:t>
            </a:r>
            <a:r>
              <a:rPr lang="en-IE" sz="1500" dirty="0">
                <a:solidFill>
                  <a:srgbClr val="303030"/>
                </a:solidFill>
                <a:latin typeface="Ubuntu" panose="020B0504030602030204" pitchFamily="34" charset="0"/>
              </a:rPr>
              <a:t>by increasing their active participation in the local governance system and by collecting and analysing data on the local specific needs and experiences, in order to create/adjust local policy. Specific focus on measures for labour market inclusion, lifelong learning, and retaining talent.</a:t>
            </a:r>
          </a:p>
          <a:p>
            <a:pPr algn="just"/>
            <a:r>
              <a:rPr lang="en-GB" sz="1800" b="1" dirty="0">
                <a:solidFill>
                  <a:srgbClr val="303030"/>
                </a:solidFill>
                <a:latin typeface="Ubuntu" panose="020B0504030602030204" pitchFamily="34" charset="0"/>
              </a:rPr>
              <a:t>Safe, secure and resilient cities </a:t>
            </a:r>
            <a:r>
              <a:rPr lang="en-IE" sz="1500" dirty="0">
                <a:solidFill>
                  <a:srgbClr val="303030"/>
                </a:solidFill>
                <a:latin typeface="Ubuntu" panose="020B0504030602030204" pitchFamily="34" charset="0"/>
              </a:rPr>
              <a:t>by redesigning urban spaces for the citizens to be less exposed to climate change and other threats based on vulnerability assessment and scenarios, by proposing new innovative services, infrastructure and equipment contributing also to the resilience of critical infrastructures and public spaces.</a:t>
            </a:r>
          </a:p>
          <a:p>
            <a:pPr lvl="1" algn="just">
              <a:buFont typeface="Wingdings" panose="05000000000000000000" pitchFamily="2" charset="2"/>
              <a:buChar char="ü"/>
            </a:pPr>
            <a:r>
              <a:rPr lang="en-US" sz="1800" b="1" dirty="0">
                <a:solidFill>
                  <a:srgbClr val="303030"/>
                </a:solidFill>
                <a:latin typeface="Ubuntu" panose="020B0504030602030204" pitchFamily="34" charset="0"/>
              </a:rPr>
              <a:t>Strengthening prevention and mitigation of natural and man-made disasters</a:t>
            </a:r>
            <a:endParaRPr lang="en-IE" sz="1800" b="1" dirty="0">
              <a:solidFill>
                <a:srgbClr val="303030"/>
              </a:solidFill>
              <a:latin typeface="Ubuntu" panose="020B0504030602030204" pitchFamily="34" charset="0"/>
            </a:endParaRPr>
          </a:p>
          <a:p>
            <a:pPr lvl="1" algn="just">
              <a:buFont typeface="Wingdings" panose="05000000000000000000" pitchFamily="2" charset="2"/>
              <a:buChar char="ü"/>
            </a:pPr>
            <a:r>
              <a:rPr lang="en-US" sz="1800" b="1" dirty="0">
                <a:solidFill>
                  <a:srgbClr val="303030"/>
                </a:solidFill>
                <a:latin typeface="Ubuntu" panose="020B0504030602030204" pitchFamily="34" charset="0"/>
              </a:rPr>
              <a:t>Ensuring food security in urban and functional areas</a:t>
            </a:r>
            <a:endParaRPr lang="en-IE" sz="1800" b="1" dirty="0">
              <a:solidFill>
                <a:srgbClr val="303030"/>
              </a:solidFill>
              <a:latin typeface="Ubuntu" panose="020B0504030602030204" pitchFamily="34" charset="0"/>
            </a:endParaRPr>
          </a:p>
          <a:p>
            <a:pPr lvl="1" algn="just">
              <a:buFont typeface="Wingdings" panose="05000000000000000000" pitchFamily="2" charset="2"/>
              <a:buChar char="ü"/>
            </a:pPr>
            <a:r>
              <a:rPr lang="en-IE" sz="1800" b="1" dirty="0">
                <a:solidFill>
                  <a:srgbClr val="303030"/>
                </a:solidFill>
                <a:latin typeface="Ubuntu" panose="020B0504030602030204" pitchFamily="34" charset="0"/>
              </a:rPr>
              <a:t>Cybersecurity</a:t>
            </a:r>
            <a:endParaRPr lang="en-IE" sz="1800" dirty="0">
              <a:solidFill>
                <a:srgbClr val="303030"/>
              </a:solidFill>
              <a:latin typeface="Ubuntu" panose="020B0504030602030204" pitchFamily="34" charset="0"/>
            </a:endParaRPr>
          </a:p>
        </p:txBody>
      </p:sp>
      <p:sp>
        <p:nvSpPr>
          <p:cNvPr id="4" name="TextBox 3">
            <a:extLst>
              <a:ext uri="{FF2B5EF4-FFF2-40B4-BE49-F238E27FC236}">
                <a16:creationId xmlns:a16="http://schemas.microsoft.com/office/drawing/2014/main" id="{D1967CFF-EF99-255A-6986-94F15B834A40}"/>
              </a:ext>
            </a:extLst>
          </p:cNvPr>
          <p:cNvSpPr txBox="1"/>
          <p:nvPr/>
        </p:nvSpPr>
        <p:spPr>
          <a:xfrm>
            <a:off x="7215015" y="5739630"/>
            <a:ext cx="4367493" cy="600164"/>
          </a:xfrm>
          <a:prstGeom prst="rect">
            <a:avLst/>
          </a:prstGeom>
          <a:noFill/>
        </p:spPr>
        <p:txBody>
          <a:bodyPr wrap="square" rtlCol="0">
            <a:spAutoFit/>
          </a:bodyPr>
          <a:lstStyle/>
          <a:p>
            <a:pPr marL="285750" indent="-285750">
              <a:buFont typeface="Wingdings" panose="05000000000000000000" pitchFamily="2" charset="2"/>
              <a:buChar char="ü"/>
            </a:pPr>
            <a:r>
              <a:rPr lang="fr-BE" sz="1100" b="1" dirty="0">
                <a:solidFill>
                  <a:schemeClr val="accent2"/>
                </a:solidFill>
              </a:rPr>
              <a:t>Prompts are indicative </a:t>
            </a:r>
          </a:p>
          <a:p>
            <a:pPr marL="285750" indent="-285750">
              <a:buFont typeface="Wingdings" panose="05000000000000000000" pitchFamily="2" charset="2"/>
              <a:buChar char="ü"/>
            </a:pPr>
            <a:r>
              <a:rPr lang="fr-BE" sz="1100" b="1" dirty="0">
                <a:solidFill>
                  <a:schemeClr val="accent2"/>
                </a:solidFill>
              </a:rPr>
              <a:t>Combination </a:t>
            </a:r>
            <a:r>
              <a:rPr lang="fr-BE" sz="1100" b="1" dirty="0" err="1">
                <a:solidFill>
                  <a:schemeClr val="accent2"/>
                </a:solidFill>
              </a:rPr>
              <a:t>is</a:t>
            </a:r>
            <a:r>
              <a:rPr lang="fr-BE" sz="1100" b="1" dirty="0">
                <a:solidFill>
                  <a:schemeClr val="accent2"/>
                </a:solidFill>
              </a:rPr>
              <a:t> </a:t>
            </a:r>
            <a:r>
              <a:rPr lang="fr-BE" sz="1100" b="1" dirty="0" err="1">
                <a:solidFill>
                  <a:schemeClr val="accent2"/>
                </a:solidFill>
              </a:rPr>
              <a:t>welcomed</a:t>
            </a:r>
            <a:r>
              <a:rPr lang="fr-BE" sz="1100" b="1" dirty="0">
                <a:solidFill>
                  <a:schemeClr val="accent2"/>
                </a:solidFill>
              </a:rPr>
              <a:t> (</a:t>
            </a:r>
            <a:r>
              <a:rPr lang="fr-BE" sz="1100" b="1" dirty="0" err="1">
                <a:solidFill>
                  <a:schemeClr val="accent2"/>
                </a:solidFill>
              </a:rPr>
              <a:t>integrated</a:t>
            </a:r>
            <a:r>
              <a:rPr lang="fr-BE" sz="1100" b="1" dirty="0">
                <a:solidFill>
                  <a:schemeClr val="accent2"/>
                </a:solidFill>
              </a:rPr>
              <a:t> </a:t>
            </a:r>
            <a:r>
              <a:rPr lang="fr-BE" sz="1100" b="1" dirty="0" err="1">
                <a:solidFill>
                  <a:schemeClr val="accent2"/>
                </a:solidFill>
              </a:rPr>
              <a:t>projects</a:t>
            </a:r>
            <a:r>
              <a:rPr lang="fr-BE" sz="1100" b="1" dirty="0">
                <a:solidFill>
                  <a:schemeClr val="accent2"/>
                </a:solidFill>
              </a:rPr>
              <a:t>)</a:t>
            </a:r>
          </a:p>
          <a:p>
            <a:pPr marL="285750" indent="-285750">
              <a:buFont typeface="Wingdings" panose="05000000000000000000" pitchFamily="2" charset="2"/>
              <a:buChar char="ü"/>
            </a:pPr>
            <a:r>
              <a:rPr lang="fr-BE" sz="1100" b="1" dirty="0">
                <a:solidFill>
                  <a:schemeClr val="accent2"/>
                </a:solidFill>
              </a:rPr>
              <a:t>EUI-IA </a:t>
            </a:r>
            <a:r>
              <a:rPr lang="fr-BE" sz="1100" b="1" dirty="0" err="1">
                <a:solidFill>
                  <a:schemeClr val="accent2"/>
                </a:solidFill>
              </a:rPr>
              <a:t>strategic</a:t>
            </a:r>
            <a:r>
              <a:rPr lang="fr-BE" sz="1100" b="1" dirty="0">
                <a:solidFill>
                  <a:schemeClr val="accent2"/>
                </a:solidFill>
              </a:rPr>
              <a:t> </a:t>
            </a:r>
            <a:r>
              <a:rPr lang="fr-BE" sz="1100" b="1" dirty="0" err="1">
                <a:solidFill>
                  <a:schemeClr val="accent2"/>
                </a:solidFill>
              </a:rPr>
              <a:t>assessment</a:t>
            </a:r>
            <a:r>
              <a:rPr lang="fr-BE" sz="1100" b="1" dirty="0">
                <a:solidFill>
                  <a:schemeClr val="accent2"/>
                </a:solidFill>
              </a:rPr>
              <a:t> </a:t>
            </a:r>
            <a:r>
              <a:rPr lang="fr-BE" sz="1100" b="1" dirty="0" err="1">
                <a:solidFill>
                  <a:schemeClr val="accent2"/>
                </a:solidFill>
              </a:rPr>
              <a:t>criteria</a:t>
            </a:r>
            <a:r>
              <a:rPr lang="fr-BE" sz="1100" b="1" dirty="0">
                <a:solidFill>
                  <a:schemeClr val="accent2"/>
                </a:solidFill>
              </a:rPr>
              <a:t> </a:t>
            </a:r>
            <a:r>
              <a:rPr lang="fr-BE" sz="1100" b="1" dirty="0" err="1">
                <a:solidFill>
                  <a:schemeClr val="accent2"/>
                </a:solidFill>
              </a:rPr>
              <a:t>also</a:t>
            </a:r>
            <a:r>
              <a:rPr lang="fr-BE" sz="1100" b="1" dirty="0">
                <a:solidFill>
                  <a:schemeClr val="accent2"/>
                </a:solidFill>
              </a:rPr>
              <a:t> </a:t>
            </a:r>
            <a:r>
              <a:rPr lang="fr-BE" sz="1100" b="1" dirty="0" err="1">
                <a:solidFill>
                  <a:schemeClr val="accent2"/>
                </a:solidFill>
              </a:rPr>
              <a:t>matter</a:t>
            </a:r>
            <a:endParaRPr lang="en-IE" sz="1100" b="1" dirty="0">
              <a:solidFill>
                <a:schemeClr val="accent2"/>
              </a:solidFill>
            </a:endParaRPr>
          </a:p>
        </p:txBody>
      </p:sp>
      <p:pic>
        <p:nvPicPr>
          <p:cNvPr id="5" name="Picture 4">
            <a:extLst>
              <a:ext uri="{FF2B5EF4-FFF2-40B4-BE49-F238E27FC236}">
                <a16:creationId xmlns:a16="http://schemas.microsoft.com/office/drawing/2014/main" id="{41F857EF-FD3F-E989-77D5-0252FE5E60E4}"/>
              </a:ext>
            </a:extLst>
          </p:cNvPr>
          <p:cNvPicPr>
            <a:picLocks noChangeAspect="1"/>
          </p:cNvPicPr>
          <p:nvPr/>
        </p:nvPicPr>
        <p:blipFill>
          <a:blip r:embed="rId3"/>
          <a:stretch>
            <a:fillRect/>
          </a:stretch>
        </p:blipFill>
        <p:spPr>
          <a:xfrm>
            <a:off x="6766035" y="5815222"/>
            <a:ext cx="448980" cy="448980"/>
          </a:xfrm>
          <a:prstGeom prst="rect">
            <a:avLst/>
          </a:prstGeom>
        </p:spPr>
      </p:pic>
    </p:spTree>
    <p:extLst>
      <p:ext uri="{BB962C8B-B14F-4D97-AF65-F5344CB8AC3E}">
        <p14:creationId xmlns:p14="http://schemas.microsoft.com/office/powerpoint/2010/main" val="61404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954F5-4CDA-4F59-9C8D-2DA64E038816}"/>
              </a:ext>
            </a:extLst>
          </p:cNvPr>
          <p:cNvSpPr txBox="1">
            <a:spLocks noGrp="1"/>
          </p:cNvSpPr>
          <p:nvPr>
            <p:ph idx="1"/>
          </p:nvPr>
        </p:nvSpPr>
        <p:spPr>
          <a:xfrm>
            <a:off x="2109558" y="1102251"/>
            <a:ext cx="9827602" cy="5758949"/>
          </a:xfrm>
          <a:prstGeom prst="rect">
            <a:avLst/>
          </a:prstGeom>
          <a:noFill/>
          <a:ln w="28575">
            <a:solidFill>
              <a:schemeClr val="tx2"/>
            </a:solidFill>
          </a:ln>
        </p:spPr>
        <p:txBody>
          <a:bodyPr wrap="square" rIns="0" rtlCol="0">
            <a:spAutoFit/>
          </a:bodyPr>
          <a:lstStyle/>
          <a:p>
            <a:pPr marL="0" indent="0">
              <a:buNone/>
            </a:pPr>
            <a:r>
              <a:rPr lang="fr-BE" sz="2400" b="1" dirty="0">
                <a:solidFill>
                  <a:schemeClr val="accent2"/>
                </a:solidFill>
              </a:rPr>
              <a:t>Link </a:t>
            </a:r>
            <a:r>
              <a:rPr lang="fr-BE" sz="2400" b="1" dirty="0" err="1">
                <a:solidFill>
                  <a:schemeClr val="accent2"/>
                </a:solidFill>
              </a:rPr>
              <a:t>your</a:t>
            </a:r>
            <a:r>
              <a:rPr lang="fr-BE" sz="2400" b="1" dirty="0">
                <a:solidFill>
                  <a:schemeClr val="accent2"/>
                </a:solidFill>
              </a:rPr>
              <a:t> </a:t>
            </a:r>
            <a:r>
              <a:rPr lang="fr-BE" sz="2400" b="1" dirty="0" err="1">
                <a:solidFill>
                  <a:schemeClr val="accent2"/>
                </a:solidFill>
              </a:rPr>
              <a:t>proposal</a:t>
            </a:r>
            <a:r>
              <a:rPr lang="fr-BE" sz="2400" b="1" dirty="0">
                <a:solidFill>
                  <a:schemeClr val="accent2"/>
                </a:solidFill>
              </a:rPr>
              <a:t> </a:t>
            </a:r>
            <a:r>
              <a:rPr lang="fr-BE" sz="2400" b="1" dirty="0" err="1">
                <a:solidFill>
                  <a:schemeClr val="accent2"/>
                </a:solidFill>
              </a:rPr>
              <a:t>with</a:t>
            </a:r>
            <a:r>
              <a:rPr lang="fr-BE" sz="2400" b="1" dirty="0">
                <a:solidFill>
                  <a:schemeClr val="accent2"/>
                </a:solidFill>
              </a:rPr>
              <a:t> the « </a:t>
            </a:r>
            <a:r>
              <a:rPr lang="fr-BE" sz="2400" b="1" dirty="0" err="1">
                <a:solidFill>
                  <a:schemeClr val="accent2"/>
                </a:solidFill>
              </a:rPr>
              <a:t>Cohesion</a:t>
            </a:r>
            <a:r>
              <a:rPr lang="fr-BE" sz="2400" b="1" dirty="0">
                <a:solidFill>
                  <a:schemeClr val="accent2"/>
                </a:solidFill>
              </a:rPr>
              <a:t> </a:t>
            </a:r>
            <a:r>
              <a:rPr lang="fr-BE" sz="2400" b="1" dirty="0" err="1">
                <a:solidFill>
                  <a:schemeClr val="accent2"/>
                </a:solidFill>
              </a:rPr>
              <a:t>policy</a:t>
            </a:r>
            <a:r>
              <a:rPr lang="fr-BE" sz="2400" b="1" dirty="0">
                <a:solidFill>
                  <a:schemeClr val="accent2"/>
                </a:solidFill>
              </a:rPr>
              <a:t> </a:t>
            </a:r>
            <a:r>
              <a:rPr lang="fr-BE" sz="2400" b="1" dirty="0" err="1">
                <a:solidFill>
                  <a:schemeClr val="accent2"/>
                </a:solidFill>
              </a:rPr>
              <a:t>target</a:t>
            </a:r>
            <a:r>
              <a:rPr lang="fr-BE" sz="2400" b="1" dirty="0">
                <a:solidFill>
                  <a:schemeClr val="accent2"/>
                </a:solidFill>
              </a:rPr>
              <a:t> »</a:t>
            </a:r>
            <a:endParaRPr lang="en-IE" sz="1200" b="1" dirty="0">
              <a:solidFill>
                <a:schemeClr val="tx2"/>
              </a:solidFill>
              <a:latin typeface="Arial" panose="020B0604020202020204" pitchFamily="34" charset="0"/>
              <a:cs typeface="Arial" panose="020B0604020202020204" pitchFamily="34" charset="0"/>
            </a:endParaRPr>
          </a:p>
          <a:p>
            <a:pPr marL="0" indent="0" algn="ctr">
              <a:buNone/>
            </a:pPr>
            <a:r>
              <a:rPr lang="fr-BE" sz="1200" b="1" dirty="0">
                <a:solidFill>
                  <a:srgbClr val="C00000"/>
                </a:solidFill>
                <a:highlight>
                  <a:srgbClr val="00FF00"/>
                </a:highlight>
                <a:latin typeface="Arial" panose="020B0604020202020204" pitchFamily="34" charset="0"/>
                <a:cs typeface="Arial" panose="020B0604020202020204" pitchFamily="34" charset="0"/>
              </a:rPr>
              <a:t>The </a:t>
            </a:r>
            <a:r>
              <a:rPr lang="fr-BE" sz="1200" b="1" dirty="0" err="1">
                <a:solidFill>
                  <a:srgbClr val="C00000"/>
                </a:solidFill>
                <a:highlight>
                  <a:srgbClr val="00FF00"/>
                </a:highlight>
                <a:latin typeface="Arial" panose="020B0604020202020204" pitchFamily="34" charset="0"/>
                <a:cs typeface="Arial" panose="020B0604020202020204" pitchFamily="34" charset="0"/>
              </a:rPr>
              <a:t>list</a:t>
            </a:r>
            <a:r>
              <a:rPr lang="fr-BE" sz="1200" b="1" dirty="0">
                <a:solidFill>
                  <a:srgbClr val="C00000"/>
                </a:solidFill>
                <a:highlight>
                  <a:srgbClr val="00FF00"/>
                </a:highlight>
                <a:latin typeface="Arial" panose="020B0604020202020204" pitchFamily="34" charset="0"/>
                <a:cs typeface="Arial" panose="020B0604020202020204" pitchFamily="34" charset="0"/>
              </a:rPr>
              <a:t> of options </a:t>
            </a:r>
            <a:r>
              <a:rPr lang="fr-BE" sz="1200" b="1" dirty="0" err="1">
                <a:solidFill>
                  <a:srgbClr val="C00000"/>
                </a:solidFill>
                <a:highlight>
                  <a:srgbClr val="00FF00"/>
                </a:highlight>
                <a:latin typeface="Arial" panose="020B0604020202020204" pitchFamily="34" charset="0"/>
                <a:cs typeface="Arial" panose="020B0604020202020204" pitchFamily="34" charset="0"/>
              </a:rPr>
              <a:t>is</a:t>
            </a:r>
            <a:r>
              <a:rPr lang="fr-BE" sz="1200" b="1" dirty="0">
                <a:solidFill>
                  <a:srgbClr val="C00000"/>
                </a:solidFill>
                <a:highlight>
                  <a:srgbClr val="00FF00"/>
                </a:highlight>
                <a:latin typeface="Arial" panose="020B0604020202020204" pitchFamily="34" charset="0"/>
                <a:cs typeface="Arial" panose="020B0604020202020204" pitchFamily="34" charset="0"/>
              </a:rPr>
              <a:t> long, </a:t>
            </a:r>
            <a:r>
              <a:rPr lang="fr-BE" sz="1200" b="1" dirty="0" err="1">
                <a:solidFill>
                  <a:srgbClr val="C00000"/>
                </a:solidFill>
                <a:highlight>
                  <a:srgbClr val="00FF00"/>
                </a:highlight>
                <a:latin typeface="Arial" panose="020B0604020202020204" pitchFamily="34" charset="0"/>
                <a:cs typeface="Arial" panose="020B0604020202020204" pitchFamily="34" charset="0"/>
              </a:rPr>
              <a:t>be</a:t>
            </a:r>
            <a:r>
              <a:rPr lang="fr-BE" sz="1200" b="1" dirty="0">
                <a:solidFill>
                  <a:srgbClr val="C00000"/>
                </a:solidFill>
                <a:highlight>
                  <a:srgbClr val="00FF00"/>
                </a:highlight>
                <a:latin typeface="Arial" panose="020B0604020202020204" pitchFamily="34" charset="0"/>
                <a:cs typeface="Arial" panose="020B0604020202020204" pitchFamily="34" charset="0"/>
              </a:rPr>
              <a:t> </a:t>
            </a:r>
            <a:r>
              <a:rPr lang="fr-BE" sz="1200" b="1" dirty="0" err="1">
                <a:solidFill>
                  <a:srgbClr val="C00000"/>
                </a:solidFill>
                <a:highlight>
                  <a:srgbClr val="00FF00"/>
                </a:highlight>
                <a:latin typeface="Arial" panose="020B0604020202020204" pitchFamily="34" charset="0"/>
                <a:cs typeface="Arial" panose="020B0604020202020204" pitchFamily="34" charset="0"/>
              </a:rPr>
              <a:t>selective</a:t>
            </a:r>
            <a:r>
              <a:rPr lang="fr-BE" sz="1200" b="1" dirty="0">
                <a:solidFill>
                  <a:srgbClr val="C00000"/>
                </a:solidFill>
                <a:highlight>
                  <a:srgbClr val="00FF00"/>
                </a:highlight>
                <a:latin typeface="Arial" panose="020B0604020202020204" pitchFamily="34" charset="0"/>
                <a:cs typeface="Arial" panose="020B0604020202020204" pitchFamily="34" charset="0"/>
              </a:rPr>
              <a:t> and </a:t>
            </a:r>
            <a:r>
              <a:rPr lang="fr-BE" sz="1200" b="1" dirty="0" err="1">
                <a:solidFill>
                  <a:srgbClr val="C00000"/>
                </a:solidFill>
                <a:highlight>
                  <a:srgbClr val="00FF00"/>
                </a:highlight>
                <a:latin typeface="Arial" panose="020B0604020202020204" pitchFamily="34" charset="0"/>
                <a:cs typeface="Arial" panose="020B0604020202020204" pitchFamily="34" charset="0"/>
              </a:rPr>
              <a:t>specify</a:t>
            </a:r>
            <a:r>
              <a:rPr lang="fr-BE" sz="1200" b="1" dirty="0">
                <a:solidFill>
                  <a:srgbClr val="C00000"/>
                </a:solidFill>
                <a:highlight>
                  <a:srgbClr val="00FF00"/>
                </a:highlight>
                <a:latin typeface="Arial" panose="020B0604020202020204" pitchFamily="34" charset="0"/>
                <a:cs typeface="Arial" panose="020B0604020202020204" pitchFamily="34" charset="0"/>
              </a:rPr>
              <a:t> HOW </a:t>
            </a:r>
            <a:r>
              <a:rPr lang="fr-BE" sz="1200" b="1" dirty="0" err="1">
                <a:solidFill>
                  <a:srgbClr val="C00000"/>
                </a:solidFill>
                <a:highlight>
                  <a:srgbClr val="00FF00"/>
                </a:highlight>
                <a:latin typeface="Arial" panose="020B0604020202020204" pitchFamily="34" charset="0"/>
                <a:cs typeface="Arial" panose="020B0604020202020204" pitchFamily="34" charset="0"/>
              </a:rPr>
              <a:t>your</a:t>
            </a:r>
            <a:r>
              <a:rPr lang="fr-BE" sz="1200" b="1" dirty="0">
                <a:solidFill>
                  <a:srgbClr val="C00000"/>
                </a:solidFill>
                <a:highlight>
                  <a:srgbClr val="00FF00"/>
                </a:highlight>
                <a:latin typeface="Arial" panose="020B0604020202020204" pitchFamily="34" charset="0"/>
                <a:cs typeface="Arial" panose="020B0604020202020204" pitchFamily="34" charset="0"/>
              </a:rPr>
              <a:t> </a:t>
            </a:r>
            <a:r>
              <a:rPr lang="fr-BE" sz="1200" b="1" dirty="0" err="1">
                <a:solidFill>
                  <a:srgbClr val="C00000"/>
                </a:solidFill>
                <a:highlight>
                  <a:srgbClr val="00FF00"/>
                </a:highlight>
                <a:latin typeface="Arial" panose="020B0604020202020204" pitchFamily="34" charset="0"/>
                <a:cs typeface="Arial" panose="020B0604020202020204" pitchFamily="34" charset="0"/>
              </a:rPr>
              <a:t>proposal</a:t>
            </a:r>
            <a:r>
              <a:rPr lang="fr-BE" sz="1200" b="1" dirty="0">
                <a:solidFill>
                  <a:srgbClr val="C00000"/>
                </a:solidFill>
                <a:highlight>
                  <a:srgbClr val="00FF00"/>
                </a:highlight>
                <a:latin typeface="Arial" panose="020B0604020202020204" pitchFamily="34" charset="0"/>
                <a:cs typeface="Arial" panose="020B0604020202020204" pitchFamily="34" charset="0"/>
              </a:rPr>
              <a:t> </a:t>
            </a:r>
            <a:r>
              <a:rPr lang="fr-BE" sz="1200" b="1" dirty="0" err="1">
                <a:solidFill>
                  <a:srgbClr val="C00000"/>
                </a:solidFill>
                <a:highlight>
                  <a:srgbClr val="00FF00"/>
                </a:highlight>
                <a:latin typeface="Arial" panose="020B0604020202020204" pitchFamily="34" charset="0"/>
                <a:cs typeface="Arial" panose="020B0604020202020204" pitchFamily="34" charset="0"/>
              </a:rPr>
              <a:t>will</a:t>
            </a:r>
            <a:r>
              <a:rPr lang="fr-BE" sz="1200" b="1" dirty="0">
                <a:solidFill>
                  <a:srgbClr val="C00000"/>
                </a:solidFill>
                <a:highlight>
                  <a:srgbClr val="00FF00"/>
                </a:highlight>
                <a:latin typeface="Arial" panose="020B0604020202020204" pitchFamily="34" charset="0"/>
                <a:cs typeface="Arial" panose="020B0604020202020204" pitchFamily="34" charset="0"/>
              </a:rPr>
              <a:t> </a:t>
            </a:r>
            <a:r>
              <a:rPr lang="fr-BE" sz="1200" b="1" dirty="0" err="1">
                <a:solidFill>
                  <a:srgbClr val="C00000"/>
                </a:solidFill>
                <a:highlight>
                  <a:srgbClr val="00FF00"/>
                </a:highlight>
                <a:latin typeface="Arial" panose="020B0604020202020204" pitchFamily="34" charset="0"/>
                <a:cs typeface="Arial" panose="020B0604020202020204" pitchFamily="34" charset="0"/>
              </a:rPr>
              <a:t>contribute</a:t>
            </a:r>
            <a:r>
              <a:rPr lang="fr-BE" sz="1200" b="1" dirty="0">
                <a:solidFill>
                  <a:srgbClr val="C00000"/>
                </a:solidFill>
                <a:highlight>
                  <a:srgbClr val="00FF00"/>
                </a:highlight>
                <a:latin typeface="Arial" panose="020B0604020202020204" pitchFamily="34" charset="0"/>
                <a:cs typeface="Arial" panose="020B0604020202020204" pitchFamily="34" charset="0"/>
              </a:rPr>
              <a:t> to the objectives of </a:t>
            </a:r>
            <a:r>
              <a:rPr lang="fr-BE" sz="1200" b="1" dirty="0" err="1">
                <a:solidFill>
                  <a:srgbClr val="C00000"/>
                </a:solidFill>
                <a:highlight>
                  <a:srgbClr val="00FF00"/>
                </a:highlight>
                <a:latin typeface="Arial" panose="020B0604020202020204" pitchFamily="34" charset="0"/>
                <a:cs typeface="Arial" panose="020B0604020202020204" pitchFamily="34" charset="0"/>
              </a:rPr>
              <a:t>your</a:t>
            </a:r>
            <a:r>
              <a:rPr lang="fr-BE" sz="1200" b="1" dirty="0">
                <a:solidFill>
                  <a:srgbClr val="C00000"/>
                </a:solidFill>
                <a:highlight>
                  <a:srgbClr val="00FF00"/>
                </a:highlight>
                <a:latin typeface="Arial" panose="020B0604020202020204" pitchFamily="34" charset="0"/>
                <a:cs typeface="Arial" panose="020B0604020202020204" pitchFamily="34" charset="0"/>
              </a:rPr>
              <a:t> relevant Programme !</a:t>
            </a:r>
            <a:endParaRPr lang="en-US" sz="1200" b="1" i="0" dirty="0">
              <a:solidFill>
                <a:srgbClr val="303030"/>
              </a:solidFill>
              <a:effectLst/>
              <a:highlight>
                <a:srgbClr val="00FF00"/>
              </a:highlight>
              <a:latin typeface="Ubuntu" panose="020B0504030602030204" pitchFamily="34" charset="0"/>
            </a:endParaRP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1.1</a:t>
            </a:r>
            <a:r>
              <a:rPr lang="en-US" sz="1200" b="0" i="0" dirty="0">
                <a:solidFill>
                  <a:srgbClr val="303030"/>
                </a:solidFill>
                <a:effectLst/>
                <a:latin typeface="Ubuntu" panose="020B0504030602030204" pitchFamily="34" charset="0"/>
              </a:rPr>
              <a:t> for a more competitive and smarter Europe by “developing and enhancing research and innovation capacities and the uptake of advanced technologies”.</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1.2</a:t>
            </a:r>
            <a:r>
              <a:rPr lang="en-US" sz="1200" b="0" i="0" dirty="0">
                <a:solidFill>
                  <a:srgbClr val="303030"/>
                </a:solidFill>
                <a:effectLst/>
                <a:latin typeface="Ubuntu" panose="020B0504030602030204" pitchFamily="34" charset="0"/>
              </a:rPr>
              <a:t> for a more competitive and smarter Europe by “reaping the benefits of </a:t>
            </a:r>
            <a:r>
              <a:rPr lang="en-US" sz="1200" b="0" i="0" dirty="0" err="1">
                <a:solidFill>
                  <a:srgbClr val="303030"/>
                </a:solidFill>
                <a:effectLst/>
                <a:latin typeface="Ubuntu" panose="020B0504030602030204" pitchFamily="34" charset="0"/>
              </a:rPr>
              <a:t>digitisation</a:t>
            </a:r>
            <a:r>
              <a:rPr lang="en-US" sz="1200" b="0" i="0" dirty="0">
                <a:solidFill>
                  <a:srgbClr val="303030"/>
                </a:solidFill>
                <a:effectLst/>
                <a:latin typeface="Ubuntu" panose="020B0504030602030204" pitchFamily="34" charset="0"/>
              </a:rPr>
              <a:t> for citizens, companies, research </a:t>
            </a:r>
            <a:r>
              <a:rPr lang="en-US" sz="1200" b="0" i="0" dirty="0" err="1">
                <a:solidFill>
                  <a:srgbClr val="303030"/>
                </a:solidFill>
                <a:effectLst/>
                <a:latin typeface="Ubuntu" panose="020B0504030602030204" pitchFamily="34" charset="0"/>
              </a:rPr>
              <a:t>organisations</a:t>
            </a:r>
            <a:r>
              <a:rPr lang="en-US" sz="1200" b="0" i="0" dirty="0">
                <a:solidFill>
                  <a:srgbClr val="303030"/>
                </a:solidFill>
                <a:effectLst/>
                <a:latin typeface="Ubuntu" panose="020B0504030602030204" pitchFamily="34" charset="0"/>
              </a:rPr>
              <a:t> and public authorities”.</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1.4</a:t>
            </a:r>
            <a:r>
              <a:rPr lang="en-US" sz="1200" b="0" i="0" dirty="0">
                <a:solidFill>
                  <a:srgbClr val="303030"/>
                </a:solidFill>
                <a:effectLst/>
                <a:latin typeface="Ubuntu" panose="020B0504030602030204" pitchFamily="34" charset="0"/>
              </a:rPr>
              <a:t> for a more competitive and smarter Europe by “developing skills for smart </a:t>
            </a:r>
            <a:r>
              <a:rPr lang="en-US" sz="1200" b="0" i="0" dirty="0" err="1">
                <a:solidFill>
                  <a:srgbClr val="303030"/>
                </a:solidFill>
                <a:effectLst/>
                <a:latin typeface="Ubuntu" panose="020B0504030602030204" pitchFamily="34" charset="0"/>
              </a:rPr>
              <a:t>specialisation</a:t>
            </a:r>
            <a:r>
              <a:rPr lang="en-US" sz="1200" b="0" i="0" dirty="0">
                <a:solidFill>
                  <a:srgbClr val="303030"/>
                </a:solidFill>
                <a:effectLst/>
                <a:latin typeface="Ubuntu" panose="020B0504030602030204" pitchFamily="34" charset="0"/>
              </a:rPr>
              <a:t>, industrial transition and entrepreneurship”.</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1.5</a:t>
            </a:r>
            <a:r>
              <a:rPr lang="en-US" sz="1200" b="0" i="0" dirty="0">
                <a:solidFill>
                  <a:srgbClr val="303030"/>
                </a:solidFill>
                <a:effectLst/>
                <a:latin typeface="Ubuntu" panose="020B0504030602030204" pitchFamily="34" charset="0"/>
              </a:rPr>
              <a:t> for a more competitive and smarter Europe by “enhancing digital connectivity”.</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2.4</a:t>
            </a:r>
            <a:r>
              <a:rPr lang="en-US" sz="1200" b="0" i="0" dirty="0">
                <a:solidFill>
                  <a:srgbClr val="303030"/>
                </a:solidFill>
                <a:effectLst/>
                <a:latin typeface="Ubuntu" panose="020B0504030602030204" pitchFamily="34" charset="0"/>
              </a:rPr>
              <a:t> for a greener Europe by “promoting climate change adaptation and disaster risk prevention and resilience, taking into account eco-system based approaches”.</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4.1</a:t>
            </a:r>
            <a:r>
              <a:rPr lang="en-US" sz="1200" b="0" i="0" dirty="0">
                <a:solidFill>
                  <a:srgbClr val="303030"/>
                </a:solidFill>
                <a:effectLst/>
                <a:latin typeface="Ubuntu" panose="020B0504030602030204" pitchFamily="34" charset="0"/>
              </a:rPr>
              <a:t> for a more social and inclusive Europe by “enhancing the effectiveness and inclusiveness of </a:t>
            </a:r>
            <a:r>
              <a:rPr lang="en-US" sz="1200" b="0" i="0" dirty="0" err="1">
                <a:solidFill>
                  <a:srgbClr val="303030"/>
                </a:solidFill>
                <a:effectLst/>
                <a:latin typeface="Ubuntu" panose="020B0504030602030204" pitchFamily="34" charset="0"/>
              </a:rPr>
              <a:t>labour</a:t>
            </a:r>
            <a:r>
              <a:rPr lang="en-US" sz="1200" b="0" i="0" dirty="0">
                <a:solidFill>
                  <a:srgbClr val="303030"/>
                </a:solidFill>
                <a:effectLst/>
                <a:latin typeface="Ubuntu" panose="020B0504030602030204" pitchFamily="34" charset="0"/>
              </a:rPr>
              <a:t> markets and access to quality employment through developing social infrastructure and promoting social economy”.</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4.2 </a:t>
            </a:r>
            <a:r>
              <a:rPr lang="en-US" sz="1200" b="0" i="0" dirty="0">
                <a:solidFill>
                  <a:srgbClr val="303030"/>
                </a:solidFill>
                <a:effectLst/>
                <a:latin typeface="Ubuntu" panose="020B0504030602030204" pitchFamily="34" charset="0"/>
              </a:rPr>
              <a:t>for a more social and inclusive Europe by “improving equal access to inclusive and quality services in education, training and lifelong learning through developing accessible infrastructure, including by fostering resilience for distance and on-line education and training”.</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4.3</a:t>
            </a:r>
            <a:r>
              <a:rPr lang="en-US" sz="1200" b="0" i="0" dirty="0">
                <a:solidFill>
                  <a:srgbClr val="303030"/>
                </a:solidFill>
                <a:effectLst/>
                <a:latin typeface="Ubuntu" panose="020B0504030602030204" pitchFamily="34" charset="0"/>
              </a:rPr>
              <a:t> for a more social and inclusive Europe by “promoting the socioeconomic inclusion of </a:t>
            </a:r>
            <a:r>
              <a:rPr lang="en-US" sz="1200" b="0" i="0" dirty="0" err="1">
                <a:solidFill>
                  <a:srgbClr val="303030"/>
                </a:solidFill>
                <a:effectLst/>
                <a:latin typeface="Ubuntu" panose="020B0504030602030204" pitchFamily="34" charset="0"/>
              </a:rPr>
              <a:t>marginalised</a:t>
            </a:r>
            <a:r>
              <a:rPr lang="en-US" sz="1200" b="0" i="0" dirty="0">
                <a:solidFill>
                  <a:srgbClr val="303030"/>
                </a:solidFill>
                <a:effectLst/>
                <a:latin typeface="Ubuntu" panose="020B0504030602030204" pitchFamily="34" charset="0"/>
              </a:rPr>
              <a:t> communities, low-income households and disadvantaged groups, including people with special needs, through integrated actions, including housing and social services".</a:t>
            </a:r>
          </a:p>
          <a:p>
            <a:pPr algn="l">
              <a:buFont typeface="Arial" panose="020B0604020202020204" pitchFamily="34" charset="0"/>
              <a:buChar char="•"/>
            </a:pPr>
            <a:r>
              <a:rPr lang="en-US" sz="1200" b="1" i="0" dirty="0">
                <a:solidFill>
                  <a:srgbClr val="303030"/>
                </a:solidFill>
                <a:effectLst/>
                <a:latin typeface="Ubuntu" panose="020B0504030602030204" pitchFamily="34" charset="0"/>
              </a:rPr>
              <a:t>Specific objective 5.1</a:t>
            </a:r>
            <a:r>
              <a:rPr lang="en-US" sz="1200" b="0" i="0" dirty="0">
                <a:solidFill>
                  <a:srgbClr val="303030"/>
                </a:solidFill>
                <a:effectLst/>
                <a:latin typeface="Ubuntu" panose="020B0504030602030204" pitchFamily="34" charset="0"/>
              </a:rPr>
              <a:t> for a Europe closer to citizens by “fostering the integrated and inclusive social, economic and environmental development, culture, natural heritage, sustainable tourism and security in urban areas”.</a:t>
            </a:r>
          </a:p>
          <a:p>
            <a:pPr algn="l">
              <a:buFont typeface="Arial" panose="020B0604020202020204" pitchFamily="34" charset="0"/>
              <a:buChar char="•"/>
            </a:pPr>
            <a:r>
              <a:rPr lang="en-US" sz="1200" b="1" dirty="0">
                <a:solidFill>
                  <a:srgbClr val="00B050"/>
                </a:solidFill>
                <a:latin typeface="Ubuntu" panose="020B0504030602030204" pitchFamily="34" charset="0"/>
              </a:rPr>
              <a:t>EUR 15 billion for SUD in 121 programmes with investments planned under</a:t>
            </a:r>
            <a:r>
              <a:rPr lang="en-US" sz="1200" dirty="0">
                <a:solidFill>
                  <a:srgbClr val="00B050"/>
                </a:solidFill>
                <a:latin typeface="Ubuntu" panose="020B0504030602030204" pitchFamily="34" charset="0"/>
              </a:rPr>
              <a:t> </a:t>
            </a:r>
            <a:r>
              <a:rPr lang="en-US" sz="1200" b="1" dirty="0">
                <a:solidFill>
                  <a:srgbClr val="00B050"/>
                </a:solidFill>
                <a:latin typeface="Ubuntu" panose="020B0504030602030204" pitchFamily="34" charset="0"/>
              </a:rPr>
              <a:t>the 9th specific objectives.</a:t>
            </a:r>
            <a:endParaRPr lang="en-US" sz="1200" b="1" i="0" dirty="0">
              <a:solidFill>
                <a:srgbClr val="00B050"/>
              </a:solidFill>
              <a:effectLst/>
              <a:latin typeface="Ubuntu" panose="020B0504030602030204" pitchFamily="34" charset="0"/>
            </a:endParaRPr>
          </a:p>
          <a:p>
            <a:pPr marL="0" marR="644525" lvl="0" indent="0" algn="r">
              <a:lnSpc>
                <a:spcPct val="112000"/>
              </a:lnSpc>
              <a:spcBef>
                <a:spcPts val="600"/>
              </a:spcBef>
              <a:spcAft>
                <a:spcPts val="1035"/>
              </a:spcAft>
              <a:buNone/>
            </a:pPr>
            <a:r>
              <a:rPr lang="en-IE" sz="1000"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2" action="ppaction://hlinkfile">
                  <a:extLst>
                    <a:ext uri="{A12FA001-AC4F-418D-AE19-62706E023703}">
                      <ahyp:hlinkClr xmlns:ahyp="http://schemas.microsoft.com/office/drawing/2018/hyperlinkcolor" val="tx"/>
                    </a:ext>
                  </a:extLst>
                </a:hlinkClick>
              </a:rPr>
              <a:t>References: ERDF Regulation – Article 3</a:t>
            </a:r>
            <a:endParaRPr lang="en-IE" sz="1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ZoneTexte 2">
            <a:extLst>
              <a:ext uri="{FF2B5EF4-FFF2-40B4-BE49-F238E27FC236}">
                <a16:creationId xmlns:a16="http://schemas.microsoft.com/office/drawing/2014/main" id="{9DEC4B9D-A21F-4353-8CEA-9A9AB24E140F}"/>
              </a:ext>
            </a:extLst>
          </p:cNvPr>
          <p:cNvSpPr txBox="1">
            <a:spLocks/>
          </p:cNvSpPr>
          <p:nvPr/>
        </p:nvSpPr>
        <p:spPr>
          <a:xfrm>
            <a:off x="2042820" y="216880"/>
            <a:ext cx="9961079"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marL="0" indent="0" algn="r">
              <a:buNone/>
            </a:pPr>
            <a:r>
              <a:rPr lang="en-US" sz="2400" b="1" i="1" dirty="0">
                <a:solidFill>
                  <a:srgbClr val="002060"/>
                </a:solidFill>
              </a:rPr>
              <a:t>Technology in cities</a:t>
            </a:r>
            <a:endPar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34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a:extLst>
              <a:ext uri="{FF2B5EF4-FFF2-40B4-BE49-F238E27FC236}">
                <a16:creationId xmlns:a16="http://schemas.microsoft.com/office/drawing/2014/main" id="{539C0FA7-7179-BD2D-D9F0-CB38277A25A7}"/>
              </a:ext>
            </a:extLst>
          </p:cNvPr>
          <p:cNvSpPr txBox="1">
            <a:spLocks/>
          </p:cNvSpPr>
          <p:nvPr/>
        </p:nvSpPr>
        <p:spPr>
          <a:xfrm>
            <a:off x="166277" y="174728"/>
            <a:ext cx="6305544" cy="13460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marL="0" indent="0">
              <a:buNone/>
            </a:pPr>
            <a:r>
              <a:rPr lang="en-US" sz="2400" b="1" i="1" dirty="0">
                <a:solidFill>
                  <a:srgbClr val="002060"/>
                </a:solidFill>
              </a:rPr>
              <a:t>Technology in cities</a:t>
            </a:r>
            <a:endPar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63AAEFC7-42FD-EA1E-D0D8-D15CDA00796E}"/>
              </a:ext>
            </a:extLst>
          </p:cNvPr>
          <p:cNvPicPr>
            <a:picLocks noChangeAspect="1"/>
          </p:cNvPicPr>
          <p:nvPr/>
        </p:nvPicPr>
        <p:blipFill>
          <a:blip r:embed="rId2"/>
          <a:stretch>
            <a:fillRect/>
          </a:stretch>
        </p:blipFill>
        <p:spPr>
          <a:xfrm>
            <a:off x="314063" y="3394338"/>
            <a:ext cx="554139" cy="554139"/>
          </a:xfrm>
          <a:prstGeom prst="rect">
            <a:avLst/>
          </a:prstGeom>
        </p:spPr>
      </p:pic>
      <p:sp>
        <p:nvSpPr>
          <p:cNvPr id="10" name="TextBox 9">
            <a:extLst>
              <a:ext uri="{FF2B5EF4-FFF2-40B4-BE49-F238E27FC236}">
                <a16:creationId xmlns:a16="http://schemas.microsoft.com/office/drawing/2014/main" id="{B6F00696-CFAD-3C1F-C54D-C2EEFFDBEFB7}"/>
              </a:ext>
            </a:extLst>
          </p:cNvPr>
          <p:cNvSpPr txBox="1"/>
          <p:nvPr/>
        </p:nvSpPr>
        <p:spPr>
          <a:xfrm>
            <a:off x="193495" y="2491960"/>
            <a:ext cx="7734261" cy="2062103"/>
          </a:xfrm>
          <a:prstGeom prst="rect">
            <a:avLst/>
          </a:prstGeom>
          <a:noFill/>
        </p:spPr>
        <p:txBody>
          <a:bodyPr wrap="square">
            <a:spAutoFit/>
          </a:bodyPr>
          <a:lstStyle/>
          <a:p>
            <a:r>
              <a:rPr lang="fr-BE" sz="2400" b="1" dirty="0">
                <a:solidFill>
                  <a:schemeClr val="accent2"/>
                </a:solidFill>
              </a:rPr>
              <a:t>Information on </a:t>
            </a:r>
            <a:r>
              <a:rPr lang="fr-BE" sz="2400" b="1" dirty="0" err="1">
                <a:solidFill>
                  <a:schemeClr val="accent2"/>
                </a:solidFill>
              </a:rPr>
              <a:t>Cohesion</a:t>
            </a:r>
            <a:r>
              <a:rPr lang="fr-BE" sz="2400" b="1" dirty="0">
                <a:solidFill>
                  <a:schemeClr val="accent2"/>
                </a:solidFill>
              </a:rPr>
              <a:t> </a:t>
            </a:r>
            <a:r>
              <a:rPr lang="fr-BE" sz="2400" b="1" dirty="0" err="1">
                <a:solidFill>
                  <a:schemeClr val="accent2"/>
                </a:solidFill>
              </a:rPr>
              <a:t>policy</a:t>
            </a:r>
            <a:r>
              <a:rPr lang="fr-BE" sz="2400" b="1" dirty="0">
                <a:solidFill>
                  <a:schemeClr val="accent2"/>
                </a:solidFill>
              </a:rPr>
              <a:t> in </a:t>
            </a:r>
            <a:r>
              <a:rPr lang="fr-BE" sz="2400" b="1" dirty="0" err="1">
                <a:solidFill>
                  <a:schemeClr val="accent2"/>
                </a:solidFill>
              </a:rPr>
              <a:t>your</a:t>
            </a:r>
            <a:r>
              <a:rPr lang="fr-BE" sz="2400" b="1" dirty="0">
                <a:solidFill>
                  <a:schemeClr val="accent2"/>
                </a:solidFill>
              </a:rPr>
              <a:t> country? </a:t>
            </a:r>
          </a:p>
          <a:p>
            <a:endParaRPr lang="fr-BE" sz="1400" b="1" dirty="0">
              <a:solidFill>
                <a:schemeClr val="accent2"/>
              </a:solidFill>
            </a:endParaRPr>
          </a:p>
          <a:p>
            <a:pPr marL="742950" lvl="1" indent="-285750">
              <a:buFont typeface="Arial" panose="020B0604020202020204" pitchFamily="34" charset="0"/>
              <a:buChar char="•"/>
            </a:pPr>
            <a:r>
              <a:rPr lang="fr-BE" b="1" dirty="0">
                <a:solidFill>
                  <a:schemeClr val="accent2"/>
                </a:solidFill>
              </a:rPr>
              <a:t>National single </a:t>
            </a:r>
            <a:r>
              <a:rPr lang="fr-BE" b="1" dirty="0" err="1">
                <a:solidFill>
                  <a:schemeClr val="accent2"/>
                </a:solidFill>
              </a:rPr>
              <a:t>portals</a:t>
            </a:r>
            <a:r>
              <a:rPr lang="fr-BE" b="1" dirty="0">
                <a:solidFill>
                  <a:schemeClr val="accent2"/>
                </a:solidFill>
              </a:rPr>
              <a:t>: </a:t>
            </a:r>
            <a:r>
              <a:rPr lang="en-IE" dirty="0">
                <a:hlinkClick r:id="rId3"/>
              </a:rPr>
              <a:t>National single portals - European Commission (europa.eu)</a:t>
            </a:r>
            <a:endParaRPr lang="en-IE" dirty="0"/>
          </a:p>
          <a:p>
            <a:pPr lvl="1"/>
            <a:endParaRPr lang="fr-BE" b="1" dirty="0">
              <a:solidFill>
                <a:schemeClr val="accent2"/>
              </a:solidFill>
            </a:endParaRPr>
          </a:p>
          <a:p>
            <a:pPr marL="742950" lvl="1" indent="-285750">
              <a:buFont typeface="Arial" panose="020B0604020202020204" pitchFamily="34" charset="0"/>
              <a:buChar char="•"/>
            </a:pPr>
            <a:r>
              <a:rPr lang="fr-BE" b="1" dirty="0" err="1">
                <a:solidFill>
                  <a:schemeClr val="accent2"/>
                </a:solidFill>
              </a:rPr>
              <a:t>Inforegio</a:t>
            </a:r>
            <a:r>
              <a:rPr lang="fr-BE" b="1" dirty="0">
                <a:solidFill>
                  <a:schemeClr val="accent2"/>
                </a:solidFill>
              </a:rPr>
              <a:t> – </a:t>
            </a:r>
            <a:r>
              <a:rPr lang="fr-BE" b="1" dirty="0" err="1">
                <a:solidFill>
                  <a:schemeClr val="accent2"/>
                </a:solidFill>
              </a:rPr>
              <a:t>summary</a:t>
            </a:r>
            <a:r>
              <a:rPr lang="fr-BE" b="1" dirty="0">
                <a:solidFill>
                  <a:schemeClr val="accent2"/>
                </a:solidFill>
              </a:rPr>
              <a:t> of programmes:</a:t>
            </a:r>
          </a:p>
          <a:p>
            <a:pPr lvl="1"/>
            <a:r>
              <a:rPr lang="en-IE" dirty="0" err="1">
                <a:hlinkClick r:id="rId4"/>
              </a:rPr>
              <a:t>Inforegio</a:t>
            </a:r>
            <a:r>
              <a:rPr lang="en-IE" dirty="0">
                <a:hlinkClick r:id="rId4"/>
              </a:rPr>
              <a:t> - Programmes (europa.eu)</a:t>
            </a:r>
            <a:endParaRPr lang="en-IE" b="1" dirty="0">
              <a:solidFill>
                <a:schemeClr val="accent2"/>
              </a:solidFill>
            </a:endParaRPr>
          </a:p>
        </p:txBody>
      </p:sp>
      <p:pic>
        <p:nvPicPr>
          <p:cNvPr id="19" name="Picture 18">
            <a:extLst>
              <a:ext uri="{FF2B5EF4-FFF2-40B4-BE49-F238E27FC236}">
                <a16:creationId xmlns:a16="http://schemas.microsoft.com/office/drawing/2014/main" id="{60715FAA-8896-36AB-4DF3-AE5327E72324}"/>
              </a:ext>
            </a:extLst>
          </p:cNvPr>
          <p:cNvPicPr>
            <a:picLocks noChangeAspect="1"/>
          </p:cNvPicPr>
          <p:nvPr/>
        </p:nvPicPr>
        <p:blipFill>
          <a:blip r:embed="rId5"/>
          <a:stretch>
            <a:fillRect/>
          </a:stretch>
        </p:blipFill>
        <p:spPr>
          <a:xfrm>
            <a:off x="7710541" y="0"/>
            <a:ext cx="4459004" cy="6858000"/>
          </a:xfrm>
          <a:prstGeom prst="rect">
            <a:avLst/>
          </a:prstGeom>
        </p:spPr>
      </p:pic>
      <p:pic>
        <p:nvPicPr>
          <p:cNvPr id="21" name="Picture 20">
            <a:extLst>
              <a:ext uri="{FF2B5EF4-FFF2-40B4-BE49-F238E27FC236}">
                <a16:creationId xmlns:a16="http://schemas.microsoft.com/office/drawing/2014/main" id="{8FF97975-AC1B-8367-FB6F-74792241E49F}"/>
              </a:ext>
            </a:extLst>
          </p:cNvPr>
          <p:cNvPicPr>
            <a:picLocks noChangeAspect="1"/>
          </p:cNvPicPr>
          <p:nvPr/>
        </p:nvPicPr>
        <p:blipFill>
          <a:blip r:embed="rId6"/>
          <a:stretch>
            <a:fillRect/>
          </a:stretch>
        </p:blipFill>
        <p:spPr>
          <a:xfrm>
            <a:off x="11150355" y="5926588"/>
            <a:ext cx="848100" cy="848100"/>
          </a:xfrm>
          <a:prstGeom prst="rect">
            <a:avLst/>
          </a:prstGeom>
        </p:spPr>
      </p:pic>
      <p:sp>
        <p:nvSpPr>
          <p:cNvPr id="22" name="Rectangle 21">
            <a:extLst>
              <a:ext uri="{FF2B5EF4-FFF2-40B4-BE49-F238E27FC236}">
                <a16:creationId xmlns:a16="http://schemas.microsoft.com/office/drawing/2014/main" id="{BF30F0B8-D324-7D1A-E58D-2FAF2C41EB05}"/>
              </a:ext>
            </a:extLst>
          </p:cNvPr>
          <p:cNvSpPr/>
          <p:nvPr/>
        </p:nvSpPr>
        <p:spPr>
          <a:xfrm>
            <a:off x="10866295" y="3045035"/>
            <a:ext cx="1303249" cy="90344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AC771461-CF60-6DE7-B901-38E3B8E95DE0}"/>
              </a:ext>
            </a:extLst>
          </p:cNvPr>
          <p:cNvSpPr/>
          <p:nvPr/>
        </p:nvSpPr>
        <p:spPr>
          <a:xfrm>
            <a:off x="8559570" y="4644499"/>
            <a:ext cx="1074198" cy="2914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DB7FCB02-42BC-1B12-68B8-081F59604E48}"/>
              </a:ext>
            </a:extLst>
          </p:cNvPr>
          <p:cNvSpPr txBox="1"/>
          <p:nvPr/>
        </p:nvSpPr>
        <p:spPr>
          <a:xfrm>
            <a:off x="292959" y="4696286"/>
            <a:ext cx="5992427" cy="307777"/>
          </a:xfrm>
          <a:prstGeom prst="rect">
            <a:avLst/>
          </a:prstGeom>
          <a:noFill/>
        </p:spPr>
        <p:txBody>
          <a:bodyPr wrap="square" rtlCol="0">
            <a:spAutoFit/>
          </a:bodyPr>
          <a:lstStyle/>
          <a:p>
            <a:r>
              <a:rPr lang="fr-BE" sz="1400" b="1" i="1" dirty="0">
                <a:solidFill>
                  <a:srgbClr val="C00000"/>
                </a:solidFill>
              </a:rPr>
              <a:t>Example: Brussels Capital </a:t>
            </a:r>
            <a:r>
              <a:rPr lang="fr-BE" sz="1400" b="1" i="1" dirty="0" err="1">
                <a:solidFill>
                  <a:srgbClr val="C00000"/>
                </a:solidFill>
              </a:rPr>
              <a:t>Region</a:t>
            </a:r>
            <a:r>
              <a:rPr lang="fr-BE" sz="1400" b="1" i="1" dirty="0">
                <a:solidFill>
                  <a:srgbClr val="C00000"/>
                </a:solidFill>
              </a:rPr>
              <a:t> ERDF programme 2021-27</a:t>
            </a:r>
            <a:endParaRPr lang="en-IE" sz="1400" b="1" i="1" dirty="0">
              <a:solidFill>
                <a:srgbClr val="C00000"/>
              </a:solidFill>
            </a:endParaRPr>
          </a:p>
        </p:txBody>
      </p:sp>
      <p:sp>
        <p:nvSpPr>
          <p:cNvPr id="26" name="Arrow: Right 25">
            <a:extLst>
              <a:ext uri="{FF2B5EF4-FFF2-40B4-BE49-F238E27FC236}">
                <a16:creationId xmlns:a16="http://schemas.microsoft.com/office/drawing/2014/main" id="{01D2D66B-8104-7754-0DDA-73155C7614D1}"/>
              </a:ext>
            </a:extLst>
          </p:cNvPr>
          <p:cNvSpPr/>
          <p:nvPr/>
        </p:nvSpPr>
        <p:spPr>
          <a:xfrm>
            <a:off x="6063455" y="4714043"/>
            <a:ext cx="1105565" cy="257452"/>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7951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A95BCB5-B688-4A2A-8D08-EBBB46AD9DE5}"/>
              </a:ext>
            </a:extLst>
          </p:cNvPr>
          <p:cNvSpPr txBox="1"/>
          <p:nvPr/>
        </p:nvSpPr>
        <p:spPr>
          <a:xfrm>
            <a:off x="3047301" y="398285"/>
            <a:ext cx="9016068" cy="830997"/>
          </a:xfrm>
          <a:prstGeom prst="rect">
            <a:avLst/>
          </a:prstGeom>
          <a:noFill/>
        </p:spPr>
        <p:txBody>
          <a:bodyPr wrap="square">
            <a:spAutoFit/>
          </a:bodyPr>
          <a:lstStyle/>
          <a:p>
            <a:pPr marL="0" indent="0" algn="r">
              <a:buFont typeface="Arial" panose="020B0604020202020204" pitchFamily="34" charset="0"/>
              <a:buNone/>
            </a:pP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EUI-</a:t>
            </a:r>
            <a:r>
              <a:rPr lang="fr-BE" sz="2400" b="1" dirty="0">
                <a:solidFill>
                  <a:schemeClr val="tx2"/>
                </a:solidFill>
                <a:latin typeface="Ubuntu" panose="020B0504030602030204" pitchFamily="34" charset="0"/>
                <a:ea typeface="Tahoma" panose="020B0604030504040204" pitchFamily="34" charset="0"/>
                <a:cs typeface="Tahoma" panose="020B0604030504040204" pitchFamily="34" charset="0"/>
              </a:rPr>
              <a:t>INNOVATIVE ACTIONS</a:t>
            </a:r>
            <a:r>
              <a:rPr lang="fr-BE" sz="2400" b="1" dirty="0">
                <a:solidFill>
                  <a:schemeClr val="accent2"/>
                </a:solidFill>
                <a:latin typeface="Ubuntu" panose="020B0504030602030204" pitchFamily="34" charset="0"/>
                <a:ea typeface="Tahoma" panose="020B0604030504040204" pitchFamily="34" charset="0"/>
                <a:cs typeface="Tahoma" panose="020B0604030504040204" pitchFamily="34" charset="0"/>
              </a:rPr>
              <a:t> CALL 3</a:t>
            </a:r>
          </a:p>
          <a:p>
            <a:pPr algn="r"/>
            <a:r>
              <a:rPr lang="en-US" sz="2400" b="1" i="1" dirty="0">
                <a:solidFill>
                  <a:srgbClr val="002060"/>
                </a:solidFill>
              </a:rPr>
              <a:t>Technology in cities</a:t>
            </a:r>
            <a:endParaRPr lang="en-IE" sz="2400" dirty="0"/>
          </a:p>
        </p:txBody>
      </p:sp>
      <p:sp>
        <p:nvSpPr>
          <p:cNvPr id="8" name="TextBox 7">
            <a:extLst>
              <a:ext uri="{FF2B5EF4-FFF2-40B4-BE49-F238E27FC236}">
                <a16:creationId xmlns:a16="http://schemas.microsoft.com/office/drawing/2014/main" id="{44C5E2A2-39E1-475D-BED0-C43CCA7E76B3}"/>
              </a:ext>
            </a:extLst>
          </p:cNvPr>
          <p:cNvSpPr txBox="1"/>
          <p:nvPr/>
        </p:nvSpPr>
        <p:spPr>
          <a:xfrm>
            <a:off x="1929469" y="1537633"/>
            <a:ext cx="10262531" cy="4462760"/>
          </a:xfrm>
          <a:prstGeom prst="rect">
            <a:avLst/>
          </a:prstGeom>
          <a:noFill/>
        </p:spPr>
        <p:txBody>
          <a:bodyPr wrap="square" rtlCol="0">
            <a:spAutoFit/>
          </a:bodyPr>
          <a:lstStyle/>
          <a:p>
            <a:r>
              <a:rPr lang="fr-BE" sz="2400" b="1" dirty="0">
                <a:solidFill>
                  <a:schemeClr val="accent2"/>
                </a:solidFill>
              </a:rPr>
              <a:t>A </a:t>
            </a:r>
            <a:r>
              <a:rPr lang="fr-BE" sz="2400" b="1" dirty="0" err="1">
                <a:solidFill>
                  <a:schemeClr val="accent2"/>
                </a:solidFill>
              </a:rPr>
              <a:t>list</a:t>
            </a:r>
            <a:r>
              <a:rPr lang="fr-BE" sz="2400" b="1" dirty="0">
                <a:solidFill>
                  <a:schemeClr val="accent2"/>
                </a:solidFill>
              </a:rPr>
              <a:t> of </a:t>
            </a:r>
            <a:r>
              <a:rPr lang="fr-BE" sz="2400" b="1" dirty="0" err="1">
                <a:solidFill>
                  <a:schemeClr val="accent2"/>
                </a:solidFill>
              </a:rPr>
              <a:t>indicators</a:t>
            </a:r>
            <a:r>
              <a:rPr lang="fr-BE" sz="2400" b="1" dirty="0">
                <a:solidFill>
                  <a:schemeClr val="accent2"/>
                </a:solidFill>
              </a:rPr>
              <a:t> </a:t>
            </a:r>
            <a:r>
              <a:rPr lang="fr-BE" sz="2400" b="1" dirty="0" err="1">
                <a:solidFill>
                  <a:schemeClr val="accent2"/>
                </a:solidFill>
              </a:rPr>
              <a:t>inspired</a:t>
            </a:r>
            <a:r>
              <a:rPr lang="fr-BE" sz="2400" b="1" dirty="0">
                <a:solidFill>
                  <a:schemeClr val="accent2"/>
                </a:solidFill>
              </a:rPr>
              <a:t> </a:t>
            </a:r>
            <a:r>
              <a:rPr lang="fr-BE" sz="2400" b="1" dirty="0" err="1">
                <a:solidFill>
                  <a:schemeClr val="accent2"/>
                </a:solidFill>
              </a:rPr>
              <a:t>from</a:t>
            </a:r>
            <a:r>
              <a:rPr lang="fr-BE" sz="2400" b="1" dirty="0">
                <a:solidFill>
                  <a:schemeClr val="accent2"/>
                </a:solidFill>
              </a:rPr>
              <a:t> </a:t>
            </a:r>
            <a:r>
              <a:rPr lang="fr-BE" sz="2400" b="1" dirty="0" err="1">
                <a:solidFill>
                  <a:schemeClr val="tx2"/>
                </a:solidFill>
              </a:rPr>
              <a:t>Cohesion</a:t>
            </a:r>
            <a:r>
              <a:rPr lang="fr-BE" sz="2400" b="1" dirty="0">
                <a:solidFill>
                  <a:schemeClr val="tx2"/>
                </a:solidFill>
              </a:rPr>
              <a:t> </a:t>
            </a:r>
            <a:r>
              <a:rPr lang="fr-BE" sz="2400" b="1" dirty="0" err="1">
                <a:solidFill>
                  <a:schemeClr val="tx2"/>
                </a:solidFill>
              </a:rPr>
              <a:t>policy</a:t>
            </a:r>
            <a:r>
              <a:rPr lang="fr-BE" sz="2400" b="1" dirty="0">
                <a:solidFill>
                  <a:schemeClr val="tx2"/>
                </a:solidFill>
              </a:rPr>
              <a:t> </a:t>
            </a:r>
            <a:r>
              <a:rPr lang="fr-BE" sz="2400" b="1" dirty="0">
                <a:solidFill>
                  <a:schemeClr val="accent2"/>
                </a:solidFill>
              </a:rPr>
              <a:t>to capture </a:t>
            </a:r>
            <a:r>
              <a:rPr lang="fr-BE" sz="2400" b="1" dirty="0" err="1">
                <a:solidFill>
                  <a:schemeClr val="accent2"/>
                </a:solidFill>
              </a:rPr>
              <a:t>some</a:t>
            </a:r>
            <a:r>
              <a:rPr lang="fr-BE" sz="2400" b="1" dirty="0">
                <a:solidFill>
                  <a:schemeClr val="accent2"/>
                </a:solidFill>
              </a:rPr>
              <a:t> of the multiple dimensions of a </a:t>
            </a:r>
            <a:r>
              <a:rPr lang="fr-BE" sz="2400" b="1" dirty="0" err="1">
                <a:solidFill>
                  <a:srgbClr val="002060"/>
                </a:solidFill>
              </a:rPr>
              <a:t>technological</a:t>
            </a:r>
            <a:r>
              <a:rPr lang="fr-BE" sz="2400" b="1" dirty="0">
                <a:solidFill>
                  <a:srgbClr val="002060"/>
                </a:solidFill>
              </a:rPr>
              <a:t> « upgrade »</a:t>
            </a:r>
          </a:p>
          <a:p>
            <a:endParaRPr lang="fr-BE" dirty="0"/>
          </a:p>
          <a:p>
            <a:r>
              <a:rPr lang="fr-BE" b="1" dirty="0"/>
              <a:t>Output </a:t>
            </a:r>
            <a:r>
              <a:rPr lang="fr-BE" b="1" dirty="0" err="1"/>
              <a:t>indicators</a:t>
            </a:r>
            <a:r>
              <a:rPr lang="fr-BE" b="1" dirty="0"/>
              <a:t> (</a:t>
            </a:r>
            <a:r>
              <a:rPr lang="fr-BE" b="1" dirty="0" err="1"/>
              <a:t>examples</a:t>
            </a:r>
            <a:r>
              <a:rPr lang="fr-BE" b="1" dirty="0"/>
              <a:t>):</a:t>
            </a:r>
          </a:p>
          <a:p>
            <a:pPr marL="285750" indent="-285750">
              <a:buFont typeface="Arial" panose="020B0604020202020204" pitchFamily="34" charset="0"/>
              <a:buChar char="•"/>
            </a:pPr>
            <a:r>
              <a:rPr lang="en-US" sz="1600" b="0" i="0" dirty="0">
                <a:solidFill>
                  <a:srgbClr val="303030"/>
                </a:solidFill>
                <a:effectLst/>
                <a:latin typeface="Ubuntu" panose="020B0504030602030204" pitchFamily="34" charset="0"/>
              </a:rPr>
              <a:t>New products and services created (</a:t>
            </a:r>
            <a:r>
              <a:rPr lang="en-US" sz="1600" b="0" i="1" dirty="0">
                <a:solidFill>
                  <a:srgbClr val="303030"/>
                </a:solidFill>
                <a:effectLst/>
                <a:latin typeface="Ubuntu" panose="020B0504030602030204" pitchFamily="34" charset="0"/>
              </a:rPr>
              <a:t>measurement unit</a:t>
            </a:r>
            <a:r>
              <a:rPr lang="en-US" sz="1600" b="0" i="0" dirty="0">
                <a:solidFill>
                  <a:srgbClr val="303030"/>
                </a:solidFill>
                <a:effectLst/>
                <a:latin typeface="Ubuntu" panose="020B0504030602030204" pitchFamily="34" charset="0"/>
              </a:rPr>
              <a:t>: new products/services). </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People supported (trained, upskilled, accompanied or assisted); </a:t>
            </a:r>
            <a:r>
              <a:rPr lang="en-GB" sz="1600" dirty="0">
                <a:latin typeface="Arial" panose="020B0604020202020204" pitchFamily="34" charset="0"/>
                <a:ea typeface="Times New Roman" panose="02020603050405020304" pitchFamily="18" charset="0"/>
                <a:cs typeface="Arial" panose="020B0604020202020204" pitchFamily="34" charset="0"/>
              </a:rPr>
              <a:t>(</a:t>
            </a:r>
            <a:r>
              <a:rPr lang="en-GB" sz="1600" i="1" dirty="0">
                <a:latin typeface="Arial" panose="020B0604020202020204" pitchFamily="34" charset="0"/>
                <a:ea typeface="Times New Roman" panose="02020603050405020304" pitchFamily="18" charset="0"/>
                <a:cs typeface="Arial" panose="020B0604020202020204" pitchFamily="34" charset="0"/>
              </a:rPr>
              <a:t>measurement unit</a:t>
            </a:r>
            <a:r>
              <a:rPr lang="en-GB" sz="1600" dirty="0">
                <a:latin typeface="Arial" panose="020B0604020202020204" pitchFamily="34" charset="0"/>
                <a:ea typeface="Times New Roman" panose="02020603050405020304" pitchFamily="18" charset="0"/>
                <a:cs typeface="Arial" panose="020B0604020202020204" pitchFamily="34" charset="0"/>
              </a:rPr>
              <a:t>: persons)</a:t>
            </a:r>
            <a:endParaRPr lang="en-IE" sz="16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0" i="0" dirty="0">
                <a:solidFill>
                  <a:srgbClr val="303030"/>
                </a:solidFill>
                <a:effectLst/>
                <a:latin typeface="Ubuntu" panose="020B0504030602030204" pitchFamily="34" charset="0"/>
              </a:rPr>
              <a:t>Population covered by projects in the framework of integrated actions for socio-economic inclusion of </a:t>
            </a:r>
            <a:r>
              <a:rPr lang="en-US" sz="1600" b="0" i="0" dirty="0" err="1">
                <a:solidFill>
                  <a:srgbClr val="303030"/>
                </a:solidFill>
                <a:effectLst/>
                <a:latin typeface="Ubuntu" panose="020B0504030602030204" pitchFamily="34" charset="0"/>
              </a:rPr>
              <a:t>marginalised</a:t>
            </a:r>
            <a:r>
              <a:rPr lang="en-US" sz="1600" b="0" i="0" dirty="0">
                <a:solidFill>
                  <a:srgbClr val="303030"/>
                </a:solidFill>
                <a:effectLst/>
                <a:latin typeface="Ubuntu" panose="020B0504030602030204" pitchFamily="34" charset="0"/>
              </a:rPr>
              <a:t> communities, low-income households and disadvantaged groups (</a:t>
            </a:r>
            <a:r>
              <a:rPr lang="en-US" sz="1600" b="0" i="1" dirty="0">
                <a:solidFill>
                  <a:srgbClr val="303030"/>
                </a:solidFill>
                <a:effectLst/>
                <a:latin typeface="Ubuntu" panose="020B0504030602030204" pitchFamily="34" charset="0"/>
              </a:rPr>
              <a:t>measurement unit</a:t>
            </a:r>
            <a:r>
              <a:rPr lang="en-US" sz="1600" b="0" i="0" dirty="0">
                <a:solidFill>
                  <a:srgbClr val="303030"/>
                </a:solidFill>
                <a:effectLst/>
                <a:latin typeface="Ubuntu" panose="020B0504030602030204" pitchFamily="34" charset="0"/>
              </a:rPr>
              <a:t>: persons).</a:t>
            </a:r>
          </a:p>
          <a:p>
            <a:r>
              <a:rPr lang="fr-BE" b="1" dirty="0" err="1"/>
              <a:t>Result</a:t>
            </a:r>
            <a:r>
              <a:rPr lang="fr-BE" b="1" dirty="0"/>
              <a:t> </a:t>
            </a:r>
            <a:r>
              <a:rPr lang="fr-BE" b="1" dirty="0" err="1"/>
              <a:t>indicators</a:t>
            </a:r>
            <a:r>
              <a:rPr lang="fr-BE" b="1" dirty="0"/>
              <a:t> (exemples):</a:t>
            </a:r>
          </a:p>
          <a:p>
            <a:pPr marL="285750" indent="-285750">
              <a:buFont typeface="Arial" panose="020B0604020202020204" pitchFamily="34" charset="0"/>
              <a:buChar char="•"/>
            </a:pPr>
            <a:r>
              <a:rPr lang="en-US" sz="1600" b="0" i="0" dirty="0">
                <a:solidFill>
                  <a:srgbClr val="303030"/>
                </a:solidFill>
                <a:effectLst/>
                <a:latin typeface="Ubuntu" panose="020B0504030602030204" pitchFamily="34" charset="0"/>
              </a:rPr>
              <a:t>Users of new and upgraded digital services, products and processes (measurement unit: users/year).</a:t>
            </a: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Jobs created in supported entities (</a:t>
            </a:r>
            <a:r>
              <a:rPr lang="en-GB" sz="1600" i="1" dirty="0">
                <a:effectLst/>
                <a:latin typeface="Arial" panose="020B0604020202020204" pitchFamily="34" charset="0"/>
                <a:ea typeface="Calibri" panose="020F0502020204030204" pitchFamily="34" charset="0"/>
                <a:cs typeface="Arial" panose="020B0604020202020204" pitchFamily="34" charset="0"/>
              </a:rPr>
              <a:t>measurement unit</a:t>
            </a:r>
            <a:r>
              <a:rPr lang="en-GB" sz="1600" dirty="0">
                <a:effectLst/>
                <a:latin typeface="Arial" panose="020B0604020202020204" pitchFamily="34" charset="0"/>
                <a:ea typeface="Calibri" panose="020F0502020204030204" pitchFamily="34" charset="0"/>
                <a:cs typeface="Arial" panose="020B0604020202020204" pitchFamily="34" charset="0"/>
              </a:rPr>
              <a:t>: annual FTEs)</a:t>
            </a:r>
          </a:p>
          <a:p>
            <a:pPr marL="285750" indent="-285750">
              <a:buFont typeface="Arial" panose="020B0604020202020204" pitchFamily="34" charset="0"/>
              <a:buChar char="•"/>
            </a:pPr>
            <a:r>
              <a:rPr lang="en-US" sz="1600" b="0" i="0" dirty="0">
                <a:solidFill>
                  <a:srgbClr val="303030"/>
                </a:solidFill>
                <a:effectLst/>
                <a:latin typeface="Ubuntu" panose="020B0504030602030204" pitchFamily="34" charset="0"/>
              </a:rPr>
              <a:t>Annual users of new or </a:t>
            </a:r>
            <a:r>
              <a:rPr lang="en-US" sz="1600" b="0" i="0" dirty="0" err="1">
                <a:solidFill>
                  <a:srgbClr val="303030"/>
                </a:solidFill>
                <a:effectLst/>
                <a:latin typeface="Ubuntu" panose="020B0504030602030204" pitchFamily="34" charset="0"/>
              </a:rPr>
              <a:t>modernised</a:t>
            </a:r>
            <a:r>
              <a:rPr lang="en-US" sz="1600" b="0" i="0" dirty="0">
                <a:solidFill>
                  <a:srgbClr val="303030"/>
                </a:solidFill>
                <a:effectLst/>
                <a:latin typeface="Ubuntu" panose="020B0504030602030204" pitchFamily="34" charset="0"/>
              </a:rPr>
              <a:t> health and/or social care facilities (measurement unit: users/year).</a:t>
            </a:r>
          </a:p>
          <a:p>
            <a:endParaRPr lang="fr-BE" dirty="0"/>
          </a:p>
          <a:p>
            <a:pPr algn="r"/>
            <a:r>
              <a:rPr lang="fr-BE" dirty="0"/>
              <a:t>…NOT binding but </a:t>
            </a:r>
            <a:r>
              <a:rPr lang="fr-BE" u="sng" dirty="0"/>
              <a:t>to </a:t>
            </a:r>
            <a:r>
              <a:rPr lang="fr-BE" u="sng" dirty="0" err="1"/>
              <a:t>be</a:t>
            </a:r>
            <a:r>
              <a:rPr lang="fr-BE" u="sng" dirty="0"/>
              <a:t> </a:t>
            </a:r>
            <a:r>
              <a:rPr lang="fr-BE" u="sng" dirty="0" err="1"/>
              <a:t>used</a:t>
            </a:r>
            <a:r>
              <a:rPr lang="fr-BE" u="sng" dirty="0"/>
              <a:t> </a:t>
            </a:r>
            <a:r>
              <a:rPr lang="fr-BE" u="sng" dirty="0" err="1"/>
              <a:t>when</a:t>
            </a:r>
            <a:r>
              <a:rPr lang="fr-BE" u="sng" dirty="0"/>
              <a:t> relevant to </a:t>
            </a:r>
            <a:r>
              <a:rPr lang="fr-BE" u="sng" dirty="0" err="1"/>
              <a:t>complete</a:t>
            </a:r>
            <a:r>
              <a:rPr lang="fr-BE" u="sng" dirty="0"/>
              <a:t> </a:t>
            </a:r>
            <a:r>
              <a:rPr lang="fr-BE" dirty="0" err="1"/>
              <a:t>your</a:t>
            </a:r>
            <a:r>
              <a:rPr lang="fr-BE" dirty="0"/>
              <a:t> </a:t>
            </a:r>
            <a:r>
              <a:rPr lang="fr-BE" dirty="0" err="1"/>
              <a:t>project</a:t>
            </a:r>
            <a:r>
              <a:rPr lang="fr-BE" dirty="0"/>
              <a:t> </a:t>
            </a:r>
            <a:r>
              <a:rPr lang="fr-BE" dirty="0" err="1"/>
              <a:t>proposals</a:t>
            </a:r>
            <a:r>
              <a:rPr lang="fr-BE" dirty="0"/>
              <a:t>’ </a:t>
            </a:r>
            <a:r>
              <a:rPr lang="fr-BE" dirty="0" err="1"/>
              <a:t>specific</a:t>
            </a:r>
            <a:r>
              <a:rPr lang="fr-BE" dirty="0"/>
              <a:t> </a:t>
            </a:r>
            <a:r>
              <a:rPr lang="fr-BE" dirty="0" err="1"/>
              <a:t>indicators</a:t>
            </a:r>
            <a:r>
              <a:rPr lang="fr-BE" dirty="0"/>
              <a:t> </a:t>
            </a:r>
          </a:p>
          <a:p>
            <a:endParaRPr lang="en-IE" dirty="0"/>
          </a:p>
        </p:txBody>
      </p:sp>
    </p:spTree>
    <p:extLst>
      <p:ext uri="{BB962C8B-B14F-4D97-AF65-F5344CB8AC3E}">
        <p14:creationId xmlns:p14="http://schemas.microsoft.com/office/powerpoint/2010/main" val="185706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96C0-9F67-D485-F413-B65D9F709F7A}"/>
              </a:ext>
            </a:extLst>
          </p:cNvPr>
          <p:cNvSpPr>
            <a:spLocks noGrp="1"/>
          </p:cNvSpPr>
          <p:nvPr>
            <p:ph type="title"/>
          </p:nvPr>
        </p:nvSpPr>
        <p:spPr>
          <a:xfrm>
            <a:off x="175469" y="121845"/>
            <a:ext cx="10515600" cy="949310"/>
          </a:xfrm>
        </p:spPr>
        <p:txBody>
          <a:bodyPr/>
          <a:lstStyle/>
          <a:p>
            <a:pPr marL="0" indent="0" algn="ctr"/>
            <a: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t>‘</a:t>
            </a:r>
            <a:r>
              <a:rPr lang="fr-BE" sz="2800" b="1" dirty="0" err="1">
                <a:solidFill>
                  <a:schemeClr val="tx1"/>
                </a:solidFill>
                <a:latin typeface="Ubuntu" panose="020B0504030602030204" pitchFamily="34" charset="0"/>
                <a:ea typeface="Tahoma" panose="020B0604030504040204" pitchFamily="34" charset="0"/>
                <a:cs typeface="Tahoma" panose="020B0604030504040204" pitchFamily="34" charset="0"/>
              </a:rPr>
              <a:t>Technology</a:t>
            </a:r>
            <a: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t> in </a:t>
            </a:r>
            <a:r>
              <a:rPr lang="fr-BE" sz="2800" b="1" dirty="0" err="1">
                <a:solidFill>
                  <a:schemeClr val="tx1"/>
                </a:solidFill>
                <a:latin typeface="Ubuntu" panose="020B0504030602030204" pitchFamily="34" charset="0"/>
                <a:ea typeface="Tahoma" panose="020B0604030504040204" pitchFamily="34" charset="0"/>
                <a:cs typeface="Tahoma" panose="020B0604030504040204" pitchFamily="34" charset="0"/>
              </a:rPr>
              <a:t>cities</a:t>
            </a:r>
            <a: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t>’</a:t>
            </a:r>
            <a:b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br>
            <a:r>
              <a:rPr lang="fr-BE" sz="2800" b="1" dirty="0" err="1">
                <a:solidFill>
                  <a:schemeClr val="tx1"/>
                </a:solidFill>
                <a:latin typeface="Ubuntu" panose="020B0504030602030204" pitchFamily="34" charset="0"/>
                <a:ea typeface="Tahoma" panose="020B0604030504040204" pitchFamily="34" charset="0"/>
                <a:cs typeface="Tahoma" panose="020B0604030504040204" pitchFamily="34" charset="0"/>
              </a:rPr>
              <a:t>Examples</a:t>
            </a:r>
            <a: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t> of relevant </a:t>
            </a:r>
            <a:r>
              <a:rPr lang="fr-BE" sz="2800" b="1" dirty="0" err="1">
                <a:solidFill>
                  <a:schemeClr val="tx1"/>
                </a:solidFill>
                <a:latin typeface="Ubuntu" panose="020B0504030602030204" pitchFamily="34" charset="0"/>
                <a:ea typeface="Tahoma" panose="020B0604030504040204" pitchFamily="34" charset="0"/>
                <a:cs typeface="Tahoma" panose="020B0604030504040204" pitchFamily="34" charset="0"/>
              </a:rPr>
              <a:t>knowledge</a:t>
            </a:r>
            <a:r>
              <a:rPr lang="fr-BE" sz="2800" b="1" dirty="0">
                <a:solidFill>
                  <a:schemeClr val="tx1"/>
                </a:solidFill>
                <a:latin typeface="Ubuntu" panose="020B0504030602030204" pitchFamily="34" charset="0"/>
                <a:ea typeface="Tahoma" panose="020B0604030504040204" pitchFamily="34" charset="0"/>
                <a:cs typeface="Tahoma" panose="020B0604030504040204" pitchFamily="34" charset="0"/>
              </a:rPr>
              <a:t> sources</a:t>
            </a:r>
            <a:endParaRPr lang="en-IE" dirty="0"/>
          </a:p>
        </p:txBody>
      </p:sp>
      <p:sp>
        <p:nvSpPr>
          <p:cNvPr id="3" name="TextBox 2">
            <a:extLst>
              <a:ext uri="{FF2B5EF4-FFF2-40B4-BE49-F238E27FC236}">
                <a16:creationId xmlns:a16="http://schemas.microsoft.com/office/drawing/2014/main" id="{6E846D3B-7390-DC99-FCE2-4E06FE3C5925}"/>
              </a:ext>
            </a:extLst>
          </p:cNvPr>
          <p:cNvSpPr txBox="1"/>
          <p:nvPr/>
        </p:nvSpPr>
        <p:spPr>
          <a:xfrm>
            <a:off x="102066" y="1300293"/>
            <a:ext cx="11987867" cy="5443029"/>
          </a:xfrm>
          <a:prstGeom prst="rect">
            <a:avLst/>
          </a:prstGeom>
          <a:noFill/>
        </p:spPr>
        <p:txBody>
          <a:bodyPr wrap="square" rtlCol="0">
            <a:spAutoFit/>
          </a:bodyPr>
          <a:lstStyle/>
          <a:p>
            <a:r>
              <a:rPr lang="en-US" sz="1200" b="1" dirty="0">
                <a:solidFill>
                  <a:srgbClr val="002060"/>
                </a:solidFill>
              </a:rPr>
              <a:t>Ninth report on economic, social and territorial cohesion</a:t>
            </a:r>
          </a:p>
          <a:p>
            <a:r>
              <a:rPr lang="en-US" sz="1200" dirty="0" err="1">
                <a:hlinkClick r:id="rId2"/>
              </a:rPr>
              <a:t>Inforegio</a:t>
            </a:r>
            <a:r>
              <a:rPr lang="en-US" sz="1200" dirty="0">
                <a:hlinkClick r:id="rId2"/>
              </a:rPr>
              <a:t> - Ninth Report on Economic, Social and Territorial Cohesion (europa.eu)</a:t>
            </a:r>
            <a:endParaRPr lang="en-US" sz="1200" dirty="0"/>
          </a:p>
          <a:p>
            <a:endParaRPr lang="en-US" sz="1200" dirty="0"/>
          </a:p>
          <a:p>
            <a:r>
              <a:rPr lang="en-IE" sz="1200" b="1" dirty="0">
                <a:solidFill>
                  <a:srgbClr val="002060"/>
                </a:solidFill>
              </a:rPr>
              <a:t>European Commission Report “The future of cities: opportunities, challenges and way forward”</a:t>
            </a:r>
          </a:p>
          <a:p>
            <a:r>
              <a:rPr lang="en-IE" sz="1200" dirty="0">
                <a:hlinkClick r:id="rId3"/>
              </a:rPr>
              <a:t>the-future-of-cities_online.pdf</a:t>
            </a:r>
            <a:endParaRPr lang="en-IE" sz="1200" dirty="0"/>
          </a:p>
          <a:p>
            <a:endParaRPr lang="en-IE" sz="700" dirty="0"/>
          </a:p>
          <a:p>
            <a:r>
              <a:rPr lang="en-US" sz="1200" b="1" dirty="0">
                <a:solidFill>
                  <a:srgbClr val="002060"/>
                </a:solidFill>
              </a:rPr>
              <a:t>Urban Agenda for EU - Partnership on Digital Transition</a:t>
            </a:r>
          </a:p>
          <a:p>
            <a:r>
              <a:rPr lang="en-IE" sz="1200" dirty="0">
                <a:hlinkClick r:id="rId4"/>
              </a:rPr>
              <a:t>Digital Transition | UAEU (urban-initiative.eu)</a:t>
            </a:r>
            <a:endParaRPr lang="en-US" sz="1200" dirty="0"/>
          </a:p>
          <a:p>
            <a:endParaRPr lang="en-US" sz="700" b="1" dirty="0">
              <a:solidFill>
                <a:srgbClr val="002060"/>
              </a:solidFill>
            </a:endParaRPr>
          </a:p>
          <a:p>
            <a:r>
              <a:rPr lang="en-US" sz="1200" b="1" dirty="0">
                <a:solidFill>
                  <a:srgbClr val="002060"/>
                </a:solidFill>
              </a:rPr>
              <a:t>Urban Innovative Actions – Digital Transition</a:t>
            </a:r>
          </a:p>
          <a:p>
            <a:r>
              <a:rPr lang="en-IE" sz="1200" dirty="0">
                <a:hlinkClick r:id="rId5"/>
              </a:rPr>
              <a:t>Digital transition | UIA - Urban Innovative Actions (uia-initiative.eu)</a:t>
            </a:r>
            <a:endParaRPr lang="en-US" sz="1200" b="1" dirty="0">
              <a:solidFill>
                <a:srgbClr val="002060"/>
              </a:solidFill>
            </a:endParaRPr>
          </a:p>
          <a:p>
            <a:endParaRPr lang="en-US" sz="1200" b="1" dirty="0">
              <a:solidFill>
                <a:srgbClr val="002060"/>
              </a:solidFill>
            </a:endParaRPr>
          </a:p>
          <a:p>
            <a:pPr lvl="0">
              <a:lnSpc>
                <a:spcPct val="90000"/>
              </a:lnSpc>
              <a:defRPr/>
            </a:pPr>
            <a:r>
              <a:rPr lang="en-US" sz="1300" b="1" i="0" dirty="0">
                <a:solidFill>
                  <a:srgbClr val="002060"/>
                </a:solidFill>
                <a:effectLst/>
                <a:latin typeface="+mj-lt"/>
              </a:rPr>
              <a:t>Urban Data Platform Plus</a:t>
            </a:r>
            <a:r>
              <a:rPr lang="en-US" sz="1300" b="0" i="0" dirty="0">
                <a:solidFill>
                  <a:srgbClr val="002060"/>
                </a:solidFill>
                <a:effectLst/>
                <a:latin typeface="+mj-lt"/>
              </a:rPr>
              <a:t> (dashboards, strategies, reports and tools to </a:t>
            </a:r>
            <a:r>
              <a:rPr lang="en-US" sz="1300" b="0" i="0" dirty="0" err="1">
                <a:solidFill>
                  <a:srgbClr val="002060"/>
                </a:solidFill>
                <a:effectLst/>
                <a:latin typeface="+mj-lt"/>
              </a:rPr>
              <a:t>analyse</a:t>
            </a:r>
            <a:r>
              <a:rPr lang="en-US" sz="1300" b="0" i="0" dirty="0">
                <a:solidFill>
                  <a:srgbClr val="002060"/>
                </a:solidFill>
                <a:effectLst/>
                <a:latin typeface="+mj-lt"/>
              </a:rPr>
              <a:t> urban and territorial trends – JRC-REGIO).</a:t>
            </a:r>
            <a:endParaRPr lang="en-GB" sz="1300" b="1" dirty="0">
              <a:solidFill>
                <a:srgbClr val="002060"/>
              </a:solidFill>
              <a:latin typeface="+mj-lt"/>
            </a:endParaRPr>
          </a:p>
          <a:p>
            <a:r>
              <a:rPr lang="en-IE" sz="1300" dirty="0">
                <a:hlinkClick r:id="rId6"/>
              </a:rPr>
              <a:t>Urban Data Platform Plus (europa.eu)</a:t>
            </a:r>
            <a:endParaRPr lang="en-IE" sz="1300" dirty="0"/>
          </a:p>
          <a:p>
            <a:endParaRPr lang="en-IE" sz="800" dirty="0"/>
          </a:p>
          <a:p>
            <a:r>
              <a:rPr lang="en-IE" sz="1300" b="1" dirty="0">
                <a:solidFill>
                  <a:srgbClr val="002060"/>
                </a:solidFill>
              </a:rPr>
              <a:t>A Europe fit for the digital age</a:t>
            </a:r>
          </a:p>
          <a:p>
            <a:r>
              <a:rPr lang="en-US" sz="1400" dirty="0">
                <a:hlinkClick r:id="rId7"/>
              </a:rPr>
              <a:t>A Europe fit for the digital age - European Commission (europa.eu)</a:t>
            </a:r>
            <a:r>
              <a:rPr lang="en-US" sz="1400" dirty="0"/>
              <a:t>; </a:t>
            </a:r>
            <a:r>
              <a:rPr lang="en-IE" sz="1400" dirty="0">
                <a:hlinkClick r:id="rId8"/>
              </a:rPr>
              <a:t>Excellence and trust in artificial intelligence - European Commission (europa.eu)</a:t>
            </a:r>
            <a:endParaRPr lang="en-IE" sz="1300" b="1" dirty="0">
              <a:solidFill>
                <a:srgbClr val="002060"/>
              </a:solidFill>
            </a:endParaRPr>
          </a:p>
          <a:p>
            <a:endParaRPr lang="en-IE" sz="1300" b="1" dirty="0">
              <a:solidFill>
                <a:srgbClr val="002060"/>
              </a:solidFill>
            </a:endParaRPr>
          </a:p>
          <a:p>
            <a:r>
              <a:rPr lang="en-IE" sz="1300" b="1" dirty="0">
                <a:solidFill>
                  <a:srgbClr val="002060"/>
                </a:solidFill>
              </a:rPr>
              <a:t>The New European Innovation Agenda</a:t>
            </a:r>
          </a:p>
          <a:p>
            <a:r>
              <a:rPr lang="en-IE" sz="1400" dirty="0">
                <a:hlinkClick r:id="rId9"/>
              </a:rPr>
              <a:t>The New European Innovation Agenda - European Commission (europa.eu)</a:t>
            </a:r>
            <a:endParaRPr lang="en-IE" sz="1300" b="1" dirty="0">
              <a:solidFill>
                <a:srgbClr val="002060"/>
              </a:solidFill>
            </a:endParaRPr>
          </a:p>
          <a:p>
            <a:endParaRPr lang="en-IE" sz="1300" b="1" dirty="0">
              <a:solidFill>
                <a:srgbClr val="002060"/>
              </a:solidFill>
            </a:endParaRPr>
          </a:p>
          <a:p>
            <a:r>
              <a:rPr lang="en-IE" sz="1300" b="1" dirty="0">
                <a:solidFill>
                  <a:srgbClr val="002060"/>
                </a:solidFill>
              </a:rPr>
              <a:t>The Digital Europe Programme</a:t>
            </a:r>
          </a:p>
          <a:p>
            <a:r>
              <a:rPr lang="en-IE" sz="1400" dirty="0">
                <a:hlinkClick r:id="rId10"/>
              </a:rPr>
              <a:t>The Digital Europe Programme | Shaping Europe’s digital future (europa.eu)</a:t>
            </a:r>
            <a:endParaRPr lang="en-IE" sz="1400" dirty="0"/>
          </a:p>
          <a:p>
            <a:endParaRPr lang="en-IE" sz="1400" dirty="0"/>
          </a:p>
          <a:p>
            <a:r>
              <a:rPr lang="en-US" sz="1300" b="1" dirty="0">
                <a:solidFill>
                  <a:srgbClr val="002060"/>
                </a:solidFill>
              </a:rPr>
              <a:t>Programme summaries by country and managing authority contact details </a:t>
            </a:r>
          </a:p>
          <a:p>
            <a:r>
              <a:rPr lang="en-IE" sz="1400" dirty="0" err="1">
                <a:hlinkClick r:id="rId11"/>
              </a:rPr>
              <a:t>Inforegio</a:t>
            </a:r>
            <a:r>
              <a:rPr lang="en-IE" sz="1400" dirty="0">
                <a:hlinkClick r:id="rId11"/>
              </a:rPr>
              <a:t> - Programmes (europa.eu)</a:t>
            </a:r>
            <a:endParaRPr lang="en-IE" sz="1300" dirty="0"/>
          </a:p>
          <a:p>
            <a:endParaRPr lang="en-IE" sz="800" dirty="0"/>
          </a:p>
          <a:p>
            <a:endParaRPr lang="en-IE" sz="800" b="1" dirty="0">
              <a:solidFill>
                <a:srgbClr val="002060"/>
              </a:solidFill>
            </a:endParaRPr>
          </a:p>
          <a:p>
            <a:endParaRPr lang="en-IE" sz="1600" dirty="0"/>
          </a:p>
        </p:txBody>
      </p:sp>
    </p:spTree>
    <p:extLst>
      <p:ext uri="{BB962C8B-B14F-4D97-AF65-F5344CB8AC3E}">
        <p14:creationId xmlns:p14="http://schemas.microsoft.com/office/powerpoint/2010/main" val="92964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5478DA-61C4-A747-78F1-0CD2D573C833}"/>
              </a:ext>
            </a:extLst>
          </p:cNvPr>
          <p:cNvSpPr txBox="1"/>
          <p:nvPr/>
        </p:nvSpPr>
        <p:spPr>
          <a:xfrm>
            <a:off x="3101268" y="1428808"/>
            <a:ext cx="5545583" cy="3046988"/>
          </a:xfrm>
          <a:prstGeom prst="rect">
            <a:avLst/>
          </a:prstGeom>
          <a:noFill/>
        </p:spPr>
        <p:txBody>
          <a:bodyPr wrap="square" rtlCol="0">
            <a:spAutoFit/>
          </a:bodyPr>
          <a:lstStyle/>
          <a:p>
            <a:pPr algn="ctr"/>
            <a:r>
              <a:rPr lang="fr-FR" sz="3200" b="1" dirty="0" err="1">
                <a:solidFill>
                  <a:schemeClr val="accent2"/>
                </a:solidFill>
                <a:latin typeface="Tahoma" panose="020B0604030504040204" pitchFamily="34" charset="0"/>
                <a:ea typeface="Tahoma" panose="020B0604030504040204" pitchFamily="34" charset="0"/>
                <a:cs typeface="Tahoma" panose="020B0604030504040204" pitchFamily="34" charset="0"/>
              </a:rPr>
              <a:t>Thank</a:t>
            </a:r>
            <a:r>
              <a:rPr lang="fr-FR" sz="32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fr-FR" sz="3200" b="1" dirty="0" err="1">
                <a:solidFill>
                  <a:schemeClr val="accent2"/>
                </a:solidFill>
                <a:latin typeface="Tahoma" panose="020B0604030504040204" pitchFamily="34" charset="0"/>
                <a:ea typeface="Tahoma" panose="020B0604030504040204" pitchFamily="34" charset="0"/>
                <a:cs typeface="Tahoma" panose="020B0604030504040204" pitchFamily="34" charset="0"/>
              </a:rPr>
              <a:t>you</a:t>
            </a:r>
            <a:r>
              <a:rPr lang="fr-FR" sz="3200" b="1" dirty="0">
                <a:solidFill>
                  <a:schemeClr val="accent2"/>
                </a:solidFill>
                <a:latin typeface="Tahoma" panose="020B0604030504040204" pitchFamily="34" charset="0"/>
                <a:ea typeface="Tahoma" panose="020B0604030504040204" pitchFamily="34" charset="0"/>
                <a:cs typeface="Tahoma" panose="020B0604030504040204" pitchFamily="34" charset="0"/>
              </a:rPr>
              <a:t> for </a:t>
            </a:r>
            <a:r>
              <a:rPr lang="fr-FR" sz="3200" b="1" dirty="0" err="1">
                <a:solidFill>
                  <a:schemeClr val="accent2"/>
                </a:solidFill>
                <a:latin typeface="Tahoma" panose="020B0604030504040204" pitchFamily="34" charset="0"/>
                <a:ea typeface="Tahoma" panose="020B0604030504040204" pitchFamily="34" charset="0"/>
                <a:cs typeface="Tahoma" panose="020B0604030504040204" pitchFamily="34" charset="0"/>
              </a:rPr>
              <a:t>your</a:t>
            </a:r>
            <a:r>
              <a:rPr lang="fr-FR" sz="3200" b="1" dirty="0">
                <a:solidFill>
                  <a:schemeClr val="accent2"/>
                </a:solidFill>
                <a:latin typeface="Tahoma" panose="020B0604030504040204" pitchFamily="34" charset="0"/>
                <a:ea typeface="Tahoma" panose="020B0604030504040204" pitchFamily="34" charset="0"/>
                <a:cs typeface="Tahoma" panose="020B0604030504040204" pitchFamily="34" charset="0"/>
              </a:rPr>
              <a:t> attention!</a:t>
            </a:r>
          </a:p>
          <a:p>
            <a:pPr algn="ctr"/>
            <a:endParaRPr lang="fr-FR" sz="3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gn="ctr"/>
            <a:r>
              <a:rPr lang="fr-FR" sz="3200" b="1" dirty="0">
                <a:solidFill>
                  <a:schemeClr val="tx2"/>
                </a:solidFill>
                <a:latin typeface="Tahoma" panose="020B0604030504040204" pitchFamily="34" charset="0"/>
                <a:ea typeface="Tahoma" panose="020B0604030504040204" pitchFamily="34" charset="0"/>
                <a:cs typeface="Tahoma" panose="020B0604030504040204" pitchFamily="34" charset="0"/>
              </a:rPr>
              <a:t>More information at:</a:t>
            </a:r>
          </a:p>
          <a:p>
            <a:pPr algn="ctr"/>
            <a:r>
              <a:rPr lang="en-US" sz="3200" dirty="0">
                <a:hlinkClick r:id="rId2"/>
              </a:rPr>
              <a:t>Technology in cities | EUI (urban-initiative.eu)</a:t>
            </a:r>
            <a:endParaRPr lang="fr-FR" sz="32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8058542"/>
      </p:ext>
    </p:extLst>
  </p:cSld>
  <p:clrMapOvr>
    <a:masterClrMapping/>
  </p:clrMapOvr>
</p:sld>
</file>

<file path=ppt/theme/theme1.xml><?xml version="1.0" encoding="utf-8"?>
<a:theme xmlns:a="http://schemas.openxmlformats.org/drawingml/2006/main" name="EUI - TITLE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UI CONTENT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EA98F323F4FBAFDDB6B5EDCE67E" ma:contentTypeVersion="13" ma:contentTypeDescription="Create a new document." ma:contentTypeScope="" ma:versionID="afea342db6ff0fa3ce44acd501fb9a29">
  <xsd:schema xmlns:xsd="http://www.w3.org/2001/XMLSchema" xmlns:xs="http://www.w3.org/2001/XMLSchema" xmlns:p="http://schemas.microsoft.com/office/2006/metadata/properties" xmlns:ns2="c1635b89-5155-404d-b0f5-d29c82bc56bd" xmlns:ns3="77d780aa-9dd9-4db0-b75f-9abbf29291a2" targetNamespace="http://schemas.microsoft.com/office/2006/metadata/properties" ma:root="true" ma:fieldsID="a4791f2dea85cfb74553fa9dc36fc218" ns2:_="" ns3:_="">
    <xsd:import namespace="c1635b89-5155-404d-b0f5-d29c82bc56bd"/>
    <xsd:import namespace="77d780aa-9dd9-4db0-b75f-9abbf29291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35b89-5155-404d-b0f5-d29c82bc56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f51f3e-ff50-4c60-991e-e03690284d6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780aa-9dd9-4db0-b75f-9abbf29291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7253b14-9d84-4667-94bb-5e0f9a48a3ae}" ma:internalName="TaxCatchAll" ma:showField="CatchAllData" ma:web="77d780aa-9dd9-4db0-b75f-9abbf29291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635b89-5155-404d-b0f5-d29c82bc56bd">
      <Terms xmlns="http://schemas.microsoft.com/office/infopath/2007/PartnerControls"/>
    </lcf76f155ced4ddcb4097134ff3c332f>
    <TaxCatchAll xmlns="77d780aa-9dd9-4db0-b75f-9abbf29291a2" xsi:nil="true"/>
  </documentManagement>
</p:properties>
</file>

<file path=customXml/itemProps1.xml><?xml version="1.0" encoding="utf-8"?>
<ds:datastoreItem xmlns:ds="http://schemas.openxmlformats.org/officeDocument/2006/customXml" ds:itemID="{B3A1409A-D7A2-4E14-AB2E-4BB87C2977AF}">
  <ds:schemaRefs>
    <ds:schemaRef ds:uri="77d780aa-9dd9-4db0-b75f-9abbf29291a2"/>
    <ds:schemaRef ds:uri="c1635b89-5155-404d-b0f5-d29c82bc56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03F8DD-3EBE-4C19-A23F-13E37C5122D5}">
  <ds:schemaRefs>
    <ds:schemaRef ds:uri="http://schemas.microsoft.com/sharepoint/v3/contenttype/forms"/>
  </ds:schemaRefs>
</ds:datastoreItem>
</file>

<file path=customXml/itemProps3.xml><?xml version="1.0" encoding="utf-8"?>
<ds:datastoreItem xmlns:ds="http://schemas.openxmlformats.org/officeDocument/2006/customXml" ds:itemID="{6DD09BC1-3E7D-43B3-B1F4-3D65D165CE4E}">
  <ds:schemaRefs>
    <ds:schemaRef ds:uri="c1635b89-5155-404d-b0f5-d29c82bc56bd"/>
    <ds:schemaRef ds:uri="http://schemas.microsoft.com/office/2006/metadata/properties"/>
    <ds:schemaRef ds:uri="http://schemas.microsoft.com/office/2006/documentManagement/types"/>
    <ds:schemaRef ds:uri="http://purl.org/dc/elements/1.1/"/>
    <ds:schemaRef ds:uri="http://purl.org/dc/dcmitype/"/>
    <ds:schemaRef ds:uri="77d780aa-9dd9-4db0-b75f-9abbf29291a2"/>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9094</TotalTime>
  <Words>1256</Words>
  <Application>Microsoft Office PowerPoint</Application>
  <PresentationFormat>Widescreen</PresentationFormat>
  <Paragraphs>116</Paragraphs>
  <Slides>9</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Tahoma</vt:lpstr>
      <vt:lpstr>Ubuntu</vt:lpstr>
      <vt:lpstr>Wingdings</vt:lpstr>
      <vt:lpstr>EUI - TITLE SLIDES</vt:lpstr>
      <vt:lpstr>EUI CONTENT SLIDES</vt:lpstr>
      <vt:lpstr>1_Conception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in cities’ Examples of relevant knowledge 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Bacho</dc:creator>
  <cp:lastModifiedBy>ONACA Gabriel - Calin (REGIO)</cp:lastModifiedBy>
  <cp:revision>19</cp:revision>
  <cp:lastPrinted>2024-05-22T14:48:22Z</cp:lastPrinted>
  <dcterms:created xsi:type="dcterms:W3CDTF">2022-05-24T09:16:31Z</dcterms:created>
  <dcterms:modified xsi:type="dcterms:W3CDTF">2024-05-22T17:12:04Z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0x0101005F827EA98F323F4FBAFDDB6B5EDCE67E</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2023-06-13T15:49:18Z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6ae54357-4bd8-48c2-8a5f-d77f38b9c8ac</vt:lpwstr>
  </property>
  <property fmtid="{D5CDD505-2E9C-101B-9397-08002B2CF9AE}" pid="10" name="MSIP_Label_6bd9ddd1-4d20-43f6-abfa-fc3c07406f94_ContentBits">
    <vt:lpwstr>0</vt:lpwstr>
  </property>
</Properties>
</file>