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50" r:id="rId4"/>
    <p:sldMasterId id="2147483656" r:id="rId5"/>
  </p:sldMasterIdLst>
  <p:notesMasterIdLst>
    <p:notesMasterId r:id="rId59"/>
  </p:notesMasterIdLst>
  <p:handoutMasterIdLst>
    <p:handoutMasterId r:id="rId60"/>
  </p:handoutMasterIdLst>
  <p:sldIdLst>
    <p:sldId id="295" r:id="rId6"/>
    <p:sldId id="880" r:id="rId7"/>
    <p:sldId id="852" r:id="rId8"/>
    <p:sldId id="898" r:id="rId9"/>
    <p:sldId id="582" r:id="rId10"/>
    <p:sldId id="882" r:id="rId11"/>
    <p:sldId id="900" r:id="rId12"/>
    <p:sldId id="899" r:id="rId13"/>
    <p:sldId id="883" r:id="rId14"/>
    <p:sldId id="262" r:id="rId15"/>
    <p:sldId id="584" r:id="rId16"/>
    <p:sldId id="585" r:id="rId17"/>
    <p:sldId id="586" r:id="rId18"/>
    <p:sldId id="575" r:id="rId19"/>
    <p:sldId id="860" r:id="rId20"/>
    <p:sldId id="838" r:id="rId21"/>
    <p:sldId id="897" r:id="rId22"/>
    <p:sldId id="359" r:id="rId23"/>
    <p:sldId id="885" r:id="rId24"/>
    <p:sldId id="370" r:id="rId25"/>
    <p:sldId id="886" r:id="rId26"/>
    <p:sldId id="374" r:id="rId27"/>
    <p:sldId id="887" r:id="rId28"/>
    <p:sldId id="372" r:id="rId29"/>
    <p:sldId id="895" r:id="rId30"/>
    <p:sldId id="862" r:id="rId31"/>
    <p:sldId id="839" r:id="rId32"/>
    <p:sldId id="587" r:id="rId33"/>
    <p:sldId id="315" r:id="rId34"/>
    <p:sldId id="853" r:id="rId35"/>
    <p:sldId id="864" r:id="rId36"/>
    <p:sldId id="896" r:id="rId37"/>
    <p:sldId id="836" r:id="rId38"/>
    <p:sldId id="589" r:id="rId39"/>
    <p:sldId id="867" r:id="rId40"/>
    <p:sldId id="889" r:id="rId41"/>
    <p:sldId id="871" r:id="rId42"/>
    <p:sldId id="890" r:id="rId43"/>
    <p:sldId id="873" r:id="rId44"/>
    <p:sldId id="874" r:id="rId45"/>
    <p:sldId id="856" r:id="rId46"/>
    <p:sldId id="394" r:id="rId47"/>
    <p:sldId id="875" r:id="rId48"/>
    <p:sldId id="876" r:id="rId49"/>
    <p:sldId id="311" r:id="rId50"/>
    <p:sldId id="398" r:id="rId51"/>
    <p:sldId id="877" r:id="rId52"/>
    <p:sldId id="878" r:id="rId53"/>
    <p:sldId id="879" r:id="rId54"/>
    <p:sldId id="892" r:id="rId55"/>
    <p:sldId id="894" r:id="rId56"/>
    <p:sldId id="884" r:id="rId57"/>
    <p:sldId id="891" r:id="rId58"/>
  </p:sldIdLst>
  <p:sldSz cx="12192000" cy="6858000"/>
  <p:notesSz cx="6799263" cy="9929813"/>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32B7DA59-4A04-94CD-388E-F787D1FB0988}" name="DELL'OSSO Christine (JRC)" initials="D(" userId="S::christine.dell'osso@ec.europa.eu::bcbf9a2f-1239-4714-8c94-7c4a06cd5a28" providerId="AD"/>
  <p188:author id="{78921C5F-6A6E-E16C-4074-8DF7C282487E}" name="GRAUSOVA Miroslava (JRC-EXT)" initials="G(" userId="S::miroslava.grausova@ext.ec.europa.eu::45d890c5-6bd5-4aeb-8d89-ed3da7f185b4" providerId="AD"/>
  <p188:author id="{9DB59260-1660-211B-9BD4-A7C3C88675BC}" name="Agnieszka Siluszek" initials="AS" userId="S::Agnieszka@urban-initiative.eu::93d114c6-b4a0-494b-8bec-96075ca9b7f8" providerId="AD"/>
  <p188:author id="{DC2F86A0-ABB3-705A-1407-9CA152D14513}" name="Agnieszka Siluszek" initials="AS" userId="S::Agnieszka@urban-initiative.eu::4eeefd14-b4e0-4681-8ff2-8ffeb75e57d8"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CAF96"/>
    <a:srgbClr val="4D4D4D"/>
    <a:srgbClr val="0C114D"/>
    <a:srgbClr val="181818"/>
    <a:srgbClr val="AAE2FF"/>
    <a:srgbClr val="E1E0DA"/>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98F4C15-B89B-477F-9FB8-B1850A938928}" v="74" dt="2024-04-18T07:40:53.971"/>
    <p1510:client id="{514A86B9-92C9-DA4B-9757-18501580938C}" v="203" dt="2024-04-18T10:53:23.111"/>
    <p1510:client id="{86E1DB15-AC6A-4D70-8AF0-10125CE04825}" v="5" dt="2024-04-18T09:04:01.266"/>
    <p1510:client id="{AF208057-000C-59CE-08E9-4F701C25FB2C}" v="182" dt="2024-04-17T11:30:16.275"/>
  </p1510:revLst>
</p1510:revInfo>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DCAF9ED-07DC-4A11-8D7F-57B35C25682E}" styleName="Style moyen 1 - Accentuation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 styleId="{FABFCF23-3B69-468F-B69F-88F6DE6A72F2}" styleName="Style moyen 1 - Accentuation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 styleId="{72833802-FEF1-4C79-8D5D-14CF1EAF98D9}" styleName="Style léger 2 - Accentuation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21E4AEA4-8DFA-4A89-87EB-49C32662AFE0}" styleName="Style moyen 2 - Accentuation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87974" autoAdjust="0"/>
  </p:normalViewPr>
  <p:slideViewPr>
    <p:cSldViewPr snapToGrid="0">
      <p:cViewPr varScale="1">
        <p:scale>
          <a:sx n="72" d="100"/>
          <a:sy n="72" d="100"/>
        </p:scale>
        <p:origin x="1075" y="67"/>
      </p:cViewPr>
      <p:guideLst/>
    </p:cSldViewPr>
  </p:slideViewPr>
  <p:notesTextViewPr>
    <p:cViewPr>
      <p:scale>
        <a:sx n="1" d="1"/>
        <a:sy n="1" d="1"/>
      </p:scale>
      <p:origin x="0" y="0"/>
    </p:cViewPr>
  </p:notesTextViewPr>
  <p:notesViewPr>
    <p:cSldViewPr snapToGrid="0">
      <p:cViewPr varScale="1">
        <p:scale>
          <a:sx n="66" d="100"/>
          <a:sy n="66" d="100"/>
        </p:scale>
        <p:origin x="0" y="0"/>
      </p:cViewPr>
      <p:guideLst/>
    </p:cSldViewPr>
  </p:notes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1.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slide" Target="slides/slide37.xml"/><Relationship Id="rId47" Type="http://schemas.openxmlformats.org/officeDocument/2006/relationships/slide" Target="slides/slide42.xml"/><Relationship Id="rId50" Type="http://schemas.openxmlformats.org/officeDocument/2006/relationships/slide" Target="slides/slide45.xml"/><Relationship Id="rId55" Type="http://schemas.openxmlformats.org/officeDocument/2006/relationships/slide" Target="slides/slide50.xml"/><Relationship Id="rId63" Type="http://schemas.openxmlformats.org/officeDocument/2006/relationships/theme" Target="theme/theme1.xml"/><Relationship Id="rId7" Type="http://schemas.openxmlformats.org/officeDocument/2006/relationships/slide" Target="slides/slide2.xml"/><Relationship Id="rId2" Type="http://schemas.openxmlformats.org/officeDocument/2006/relationships/customXml" Target="../customXml/item2.xml"/><Relationship Id="rId16" Type="http://schemas.openxmlformats.org/officeDocument/2006/relationships/slide" Target="slides/slide11.xml"/><Relationship Id="rId29" Type="http://schemas.openxmlformats.org/officeDocument/2006/relationships/slide" Target="slides/slide24.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slide" Target="slides/slide35.xml"/><Relationship Id="rId45" Type="http://schemas.openxmlformats.org/officeDocument/2006/relationships/slide" Target="slides/slide40.xml"/><Relationship Id="rId53" Type="http://schemas.openxmlformats.org/officeDocument/2006/relationships/slide" Target="slides/slide48.xml"/><Relationship Id="rId58" Type="http://schemas.openxmlformats.org/officeDocument/2006/relationships/slide" Target="slides/slide53.xml"/><Relationship Id="rId66" Type="http://schemas.microsoft.com/office/2015/10/relationships/revisionInfo" Target="revisionInfo.xml"/><Relationship Id="rId5" Type="http://schemas.openxmlformats.org/officeDocument/2006/relationships/slideMaster" Target="slideMasters/slideMaster2.xml"/><Relationship Id="rId61" Type="http://schemas.openxmlformats.org/officeDocument/2006/relationships/presProps" Target="presProps.xml"/><Relationship Id="rId19" Type="http://schemas.openxmlformats.org/officeDocument/2006/relationships/slide" Target="slides/slide1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slide" Target="slides/slide38.xml"/><Relationship Id="rId48" Type="http://schemas.openxmlformats.org/officeDocument/2006/relationships/slide" Target="slides/slide43.xml"/><Relationship Id="rId56" Type="http://schemas.openxmlformats.org/officeDocument/2006/relationships/slide" Target="slides/slide51.xml"/><Relationship Id="rId64" Type="http://schemas.openxmlformats.org/officeDocument/2006/relationships/tableStyles" Target="tableStyles.xml"/><Relationship Id="rId8" Type="http://schemas.openxmlformats.org/officeDocument/2006/relationships/slide" Target="slides/slide3.xml"/><Relationship Id="rId51" Type="http://schemas.openxmlformats.org/officeDocument/2006/relationships/slide" Target="slides/slide46.xml"/><Relationship Id="rId3" Type="http://schemas.openxmlformats.org/officeDocument/2006/relationships/customXml" Target="../customXml/item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slide" Target="slides/slide41.xml"/><Relationship Id="rId59" Type="http://schemas.openxmlformats.org/officeDocument/2006/relationships/notesMaster" Target="notesMasters/notesMaster1.xml"/><Relationship Id="rId67" Type="http://schemas.microsoft.com/office/2018/10/relationships/authors" Target="authors.xml"/><Relationship Id="rId20" Type="http://schemas.openxmlformats.org/officeDocument/2006/relationships/slide" Target="slides/slide15.xml"/><Relationship Id="rId41" Type="http://schemas.openxmlformats.org/officeDocument/2006/relationships/slide" Target="slides/slide36.xml"/><Relationship Id="rId54" Type="http://schemas.openxmlformats.org/officeDocument/2006/relationships/slide" Target="slides/slide49.xml"/><Relationship Id="rId62"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1.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49" Type="http://schemas.openxmlformats.org/officeDocument/2006/relationships/slide" Target="slides/slide44.xml"/><Relationship Id="rId57" Type="http://schemas.openxmlformats.org/officeDocument/2006/relationships/slide" Target="slides/slide52.xml"/><Relationship Id="rId10" Type="http://schemas.openxmlformats.org/officeDocument/2006/relationships/slide" Target="slides/slide5.xml"/><Relationship Id="rId31" Type="http://schemas.openxmlformats.org/officeDocument/2006/relationships/slide" Target="slides/slide26.xml"/><Relationship Id="rId44" Type="http://schemas.openxmlformats.org/officeDocument/2006/relationships/slide" Target="slides/slide39.xml"/><Relationship Id="rId52" Type="http://schemas.openxmlformats.org/officeDocument/2006/relationships/slide" Target="slides/slide47.xml"/><Relationship Id="rId60" Type="http://schemas.openxmlformats.org/officeDocument/2006/relationships/handoutMaster" Target="handoutMasters/handoutMaster1.xml"/><Relationship Id="rId65" Type="http://schemas.microsoft.com/office/2016/11/relationships/changesInfo" Target="changesInfos/changesInfo1.xml"/><Relationship Id="rId4" Type="http://schemas.openxmlformats.org/officeDocument/2006/relationships/slideMaster" Target="slideMasters/slideMaster1.xml"/><Relationship Id="rId9" Type="http://schemas.openxmlformats.org/officeDocument/2006/relationships/slide" Target="slides/slide4.xml"/><Relationship Id="rId13" Type="http://schemas.openxmlformats.org/officeDocument/2006/relationships/slide" Target="slides/slide8.xml"/><Relationship Id="rId18" Type="http://schemas.openxmlformats.org/officeDocument/2006/relationships/slide" Target="slides/slide13.xml"/><Relationship Id="rId39" Type="http://schemas.openxmlformats.org/officeDocument/2006/relationships/slide" Target="slides/slide34.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OHAMED ROBLEH Raissa" userId="S::rmohamedrobleh@sprb.brussels::8b197fcc-4651-4d87-bf2d-4c117875e8ac" providerId="AD" clId="Web-{514A86B9-92C9-DA4B-9757-18501580938C}"/>
    <pc:docChg chg="addSld modSld">
      <pc:chgData name="MOHAMED ROBLEH Raissa" userId="S::rmohamedrobleh@sprb.brussels::8b197fcc-4651-4d87-bf2d-4c117875e8ac" providerId="AD" clId="Web-{514A86B9-92C9-DA4B-9757-18501580938C}" dt="2024-04-18T10:53:23.111" v="126" actId="20577"/>
      <pc:docMkLst>
        <pc:docMk/>
      </pc:docMkLst>
      <pc:sldChg chg="modSp">
        <pc:chgData name="MOHAMED ROBLEH Raissa" userId="S::rmohamedrobleh@sprb.brussels::8b197fcc-4651-4d87-bf2d-4c117875e8ac" providerId="AD" clId="Web-{514A86B9-92C9-DA4B-9757-18501580938C}" dt="2024-04-18T10:47:26.022" v="2" actId="20577"/>
        <pc:sldMkLst>
          <pc:docMk/>
          <pc:sldMk cId="2555085752" sldId="882"/>
        </pc:sldMkLst>
        <pc:spChg chg="mod">
          <ac:chgData name="MOHAMED ROBLEH Raissa" userId="S::rmohamedrobleh@sprb.brussels::8b197fcc-4651-4d87-bf2d-4c117875e8ac" providerId="AD" clId="Web-{514A86B9-92C9-DA4B-9757-18501580938C}" dt="2024-04-18T10:47:26.022" v="2" actId="20577"/>
          <ac:spMkLst>
            <pc:docMk/>
            <pc:sldMk cId="2555085752" sldId="882"/>
            <ac:spMk id="9" creationId="{E5601006-DCE5-ADE7-4E94-15089FAEFC16}"/>
          </ac:spMkLst>
        </pc:spChg>
      </pc:sldChg>
      <pc:sldChg chg="new">
        <pc:chgData name="MOHAMED ROBLEH Raissa" userId="S::rmohamedrobleh@sprb.brussels::8b197fcc-4651-4d87-bf2d-4c117875e8ac" providerId="AD" clId="Web-{514A86B9-92C9-DA4B-9757-18501580938C}" dt="2024-04-18T10:47:21.662" v="0"/>
        <pc:sldMkLst>
          <pc:docMk/>
          <pc:sldMk cId="3680612625" sldId="899"/>
        </pc:sldMkLst>
      </pc:sldChg>
      <pc:sldChg chg="addSp modSp new">
        <pc:chgData name="MOHAMED ROBLEH Raissa" userId="S::rmohamedrobleh@sprb.brussels::8b197fcc-4651-4d87-bf2d-4c117875e8ac" providerId="AD" clId="Web-{514A86B9-92C9-DA4B-9757-18501580938C}" dt="2024-04-18T10:53:23.111" v="126" actId="20577"/>
        <pc:sldMkLst>
          <pc:docMk/>
          <pc:sldMk cId="1859592859" sldId="900"/>
        </pc:sldMkLst>
        <pc:spChg chg="add mod">
          <ac:chgData name="MOHAMED ROBLEH Raissa" userId="S::rmohamedrobleh@sprb.brussels::8b197fcc-4651-4d87-bf2d-4c117875e8ac" providerId="AD" clId="Web-{514A86B9-92C9-DA4B-9757-18501580938C}" dt="2024-04-18T10:53:23.111" v="126" actId="20577"/>
          <ac:spMkLst>
            <pc:docMk/>
            <pc:sldMk cId="1859592859" sldId="900"/>
            <ac:spMk id="2" creationId="{A735BA2C-AAA6-215C-6EA7-7FAAC6D198E7}"/>
          </ac:spMkLst>
        </pc:spChg>
      </pc:sldChg>
    </pc:docChg>
  </pc:docChgLst>
  <pc:docChgLst>
    <pc:chgData name="Massart Fabian" userId="ad30496e-4b95-4fc4-a471-481070cc7ba5" providerId="ADAL" clId="{86E1DB15-AC6A-4D70-8AF0-10125CE04825}"/>
    <pc:docChg chg="undo custSel addSld modSld">
      <pc:chgData name="Massart Fabian" userId="ad30496e-4b95-4fc4-a471-481070cc7ba5" providerId="ADAL" clId="{86E1DB15-AC6A-4D70-8AF0-10125CE04825}" dt="2024-04-18T09:04:01.266" v="34"/>
      <pc:docMkLst>
        <pc:docMk/>
      </pc:docMkLst>
      <pc:sldChg chg="modSp mod">
        <pc:chgData name="Massart Fabian" userId="ad30496e-4b95-4fc4-a471-481070cc7ba5" providerId="ADAL" clId="{86E1DB15-AC6A-4D70-8AF0-10125CE04825}" dt="2024-04-18T08:40:02.203" v="33" actId="20577"/>
        <pc:sldMkLst>
          <pc:docMk/>
          <pc:sldMk cId="1989000932" sldId="891"/>
        </pc:sldMkLst>
        <pc:spChg chg="mod">
          <ac:chgData name="Massart Fabian" userId="ad30496e-4b95-4fc4-a471-481070cc7ba5" providerId="ADAL" clId="{86E1DB15-AC6A-4D70-8AF0-10125CE04825}" dt="2024-04-18T08:40:02.203" v="33" actId="20577"/>
          <ac:spMkLst>
            <pc:docMk/>
            <pc:sldMk cId="1989000932" sldId="891"/>
            <ac:spMk id="9" creationId="{98FF13B6-A04B-3FB8-9AB2-78915202A710}"/>
          </ac:spMkLst>
        </pc:spChg>
      </pc:sldChg>
      <pc:sldChg chg="modAnim">
        <pc:chgData name="Massart Fabian" userId="ad30496e-4b95-4fc4-a471-481070cc7ba5" providerId="ADAL" clId="{86E1DB15-AC6A-4D70-8AF0-10125CE04825}" dt="2024-04-18T09:04:01.266" v="34"/>
        <pc:sldMkLst>
          <pc:docMk/>
          <pc:sldMk cId="2715185774" sldId="895"/>
        </pc:sldMkLst>
      </pc:sldChg>
      <pc:sldChg chg="addSp modSp new mod modClrScheme chgLayout">
        <pc:chgData name="Massart Fabian" userId="ad30496e-4b95-4fc4-a471-481070cc7ba5" providerId="ADAL" clId="{86E1DB15-AC6A-4D70-8AF0-10125CE04825}" dt="2024-04-18T08:37:42.352" v="32" actId="113"/>
        <pc:sldMkLst>
          <pc:docMk/>
          <pc:sldMk cId="2181321470" sldId="898"/>
        </pc:sldMkLst>
        <pc:spChg chg="add mod">
          <ac:chgData name="Massart Fabian" userId="ad30496e-4b95-4fc4-a471-481070cc7ba5" providerId="ADAL" clId="{86E1DB15-AC6A-4D70-8AF0-10125CE04825}" dt="2024-04-18T08:35:54.550" v="16" actId="20577"/>
          <ac:spMkLst>
            <pc:docMk/>
            <pc:sldMk cId="2181321470" sldId="898"/>
            <ac:spMk id="2" creationId="{E7406BCB-E90C-3308-CBBB-FD3312C6A4BE}"/>
          </ac:spMkLst>
        </pc:spChg>
        <pc:spChg chg="add mod">
          <ac:chgData name="Massart Fabian" userId="ad30496e-4b95-4fc4-a471-481070cc7ba5" providerId="ADAL" clId="{86E1DB15-AC6A-4D70-8AF0-10125CE04825}" dt="2024-04-18T08:37:42.352" v="32" actId="113"/>
          <ac:spMkLst>
            <pc:docMk/>
            <pc:sldMk cId="2181321470" sldId="898"/>
            <ac:spMk id="3" creationId="{EECA651F-413C-8C1E-8681-F63EE474C46F}"/>
          </ac:spMkLst>
        </pc:spChg>
      </pc:sldChg>
    </pc:docChg>
  </pc:docChgLst>
  <pc:docChgLst>
    <pc:chgData name="Joachim Vercruysse" userId="f3b3f89d-f9ff-4e9e-a4a4-6b9c52c2c084" providerId="ADAL" clId="{21AA7120-4DF4-41C7-952F-CFDDC57DE084}"/>
    <pc:docChg chg="modSld">
      <pc:chgData name="Joachim Vercruysse" userId="f3b3f89d-f9ff-4e9e-a4a4-6b9c52c2c084" providerId="ADAL" clId="{21AA7120-4DF4-41C7-952F-CFDDC57DE084}" dt="2024-04-18T08:53:11.804" v="0"/>
      <pc:docMkLst>
        <pc:docMk/>
      </pc:docMkLst>
      <pc:sldChg chg="modNotesTx">
        <pc:chgData name="Joachim Vercruysse" userId="f3b3f89d-f9ff-4e9e-a4a4-6b9c52c2c084" providerId="ADAL" clId="{21AA7120-4DF4-41C7-952F-CFDDC57DE084}" dt="2024-04-18T08:53:11.804" v="0"/>
        <pc:sldMkLst>
          <pc:docMk/>
          <pc:sldMk cId="1839083076" sldId="852"/>
        </pc:sldMkLst>
      </pc:sldChg>
    </pc:docChg>
  </pc:docChgLst>
</pc:chgInfo>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2384C60C-24A4-46C4-9C3C-E590716DB482}" type="doc">
      <dgm:prSet loTypeId="urn:microsoft.com/office/officeart/2005/8/layout/StepDownProcess" loCatId="process" qsTypeId="urn:microsoft.com/office/officeart/2005/8/quickstyle/simple1" qsCatId="simple" csTypeId="urn:microsoft.com/office/officeart/2005/8/colors/accent1_2" csCatId="accent1" phldr="1"/>
      <dgm:spPr/>
    </dgm:pt>
    <dgm:pt modelId="{D3C28A5C-B64F-4B37-B973-C0E6E9BA9B1F}">
      <dgm:prSet phldrT="[Text]" custT="1"/>
      <dgm:spPr/>
      <dgm:t>
        <a:bodyPr/>
        <a:lstStyle/>
        <a:p>
          <a:r>
            <a:rPr lang="en-GB" sz="1600" b="0">
              <a:latin typeface="Ubuntu"/>
            </a:rPr>
            <a:t>Eligibility check</a:t>
          </a:r>
        </a:p>
      </dgm:t>
    </dgm:pt>
    <dgm:pt modelId="{318D65EB-1E34-466A-923C-953BA9892798}" type="parTrans" cxnId="{E3C0046E-154D-405D-8BA9-A0A84F9C163D}">
      <dgm:prSet/>
      <dgm:spPr/>
      <dgm:t>
        <a:bodyPr/>
        <a:lstStyle/>
        <a:p>
          <a:endParaRPr lang="en-GB">
            <a:latin typeface="Ubuntu Light" panose="020B0304030602030204" pitchFamily="34" charset="0"/>
          </a:endParaRPr>
        </a:p>
      </dgm:t>
    </dgm:pt>
    <dgm:pt modelId="{1B800219-211E-4EFA-AF20-0510F20F13A4}" type="sibTrans" cxnId="{E3C0046E-154D-405D-8BA9-A0A84F9C163D}">
      <dgm:prSet/>
      <dgm:spPr/>
      <dgm:t>
        <a:bodyPr/>
        <a:lstStyle/>
        <a:p>
          <a:endParaRPr lang="en-GB">
            <a:latin typeface="Ubuntu Light" panose="020B0304030602030204" pitchFamily="34" charset="0"/>
          </a:endParaRPr>
        </a:p>
      </dgm:t>
    </dgm:pt>
    <dgm:pt modelId="{41EA5379-DE6F-4BBB-A183-4E124EB82791}">
      <dgm:prSet phldrT="[Text]" custT="1"/>
      <dgm:spPr/>
      <dgm:t>
        <a:bodyPr/>
        <a:lstStyle/>
        <a:p>
          <a:r>
            <a:rPr lang="en-GB" sz="1600" b="0">
              <a:latin typeface="Ubuntu"/>
            </a:rPr>
            <a:t>Strategic assessment</a:t>
          </a:r>
        </a:p>
      </dgm:t>
    </dgm:pt>
    <dgm:pt modelId="{54CE2388-005B-48BE-8960-CEFB54D04A2F}" type="parTrans" cxnId="{E356238F-D3B8-4ED5-B86B-CE173BDF2707}">
      <dgm:prSet/>
      <dgm:spPr/>
      <dgm:t>
        <a:bodyPr/>
        <a:lstStyle/>
        <a:p>
          <a:endParaRPr lang="en-GB">
            <a:latin typeface="Ubuntu Light" panose="020B0304030602030204" pitchFamily="34" charset="0"/>
          </a:endParaRPr>
        </a:p>
      </dgm:t>
    </dgm:pt>
    <dgm:pt modelId="{0533153F-BE64-4674-BD79-78E9DD302506}" type="sibTrans" cxnId="{E356238F-D3B8-4ED5-B86B-CE173BDF2707}">
      <dgm:prSet/>
      <dgm:spPr/>
      <dgm:t>
        <a:bodyPr/>
        <a:lstStyle/>
        <a:p>
          <a:endParaRPr lang="en-GB">
            <a:latin typeface="Ubuntu Light" panose="020B0304030602030204" pitchFamily="34" charset="0"/>
          </a:endParaRPr>
        </a:p>
      </dgm:t>
    </dgm:pt>
    <dgm:pt modelId="{CCEE8EC6-5D0C-42D2-9C2C-79C059E175D0}">
      <dgm:prSet phldrT="[Text]" custT="1"/>
      <dgm:spPr/>
      <dgm:t>
        <a:bodyPr/>
        <a:lstStyle/>
        <a:p>
          <a:pPr rtl="0"/>
          <a:r>
            <a:rPr lang="en-GB" sz="1600" b="0">
              <a:latin typeface="Ubuntu"/>
            </a:rPr>
            <a:t>Operational assessment </a:t>
          </a:r>
        </a:p>
      </dgm:t>
    </dgm:pt>
    <dgm:pt modelId="{1F57EFB0-A0F5-44BA-A350-BFF207F3DEE6}" type="parTrans" cxnId="{CFB5F4E4-1B17-4883-8BAA-EF625D26079F}">
      <dgm:prSet/>
      <dgm:spPr/>
      <dgm:t>
        <a:bodyPr/>
        <a:lstStyle/>
        <a:p>
          <a:endParaRPr lang="en-GB">
            <a:latin typeface="Ubuntu Light" panose="020B0304030602030204" pitchFamily="34" charset="0"/>
          </a:endParaRPr>
        </a:p>
      </dgm:t>
    </dgm:pt>
    <dgm:pt modelId="{40DA4634-0470-4312-B85B-67833CC276A4}" type="sibTrans" cxnId="{CFB5F4E4-1B17-4883-8BAA-EF625D26079F}">
      <dgm:prSet/>
      <dgm:spPr/>
      <dgm:t>
        <a:bodyPr/>
        <a:lstStyle/>
        <a:p>
          <a:endParaRPr lang="en-GB">
            <a:latin typeface="Ubuntu Light" panose="020B0304030602030204" pitchFamily="34" charset="0"/>
          </a:endParaRPr>
        </a:p>
      </dgm:t>
    </dgm:pt>
    <dgm:pt modelId="{46C184F1-3DB2-442E-A4B3-FF86F026A54C}">
      <dgm:prSet phldrT="[Text]" custT="1"/>
      <dgm:spPr/>
      <dgm:t>
        <a:bodyPr/>
        <a:lstStyle/>
        <a:p>
          <a:r>
            <a:rPr lang="en-GB" sz="1400" b="0">
              <a:latin typeface="Ubuntu"/>
            </a:rPr>
            <a:t>10 eligibility requirements are checked</a:t>
          </a:r>
        </a:p>
      </dgm:t>
    </dgm:pt>
    <dgm:pt modelId="{9A717077-E781-444D-9D1C-D9FF4CE0666D}" type="parTrans" cxnId="{CA8E1F06-3C78-4C54-81FF-116EF706F1F8}">
      <dgm:prSet/>
      <dgm:spPr/>
      <dgm:t>
        <a:bodyPr/>
        <a:lstStyle/>
        <a:p>
          <a:endParaRPr lang="en-GB">
            <a:latin typeface="Ubuntu Light" panose="020B0304030602030204" pitchFamily="34" charset="0"/>
          </a:endParaRPr>
        </a:p>
      </dgm:t>
    </dgm:pt>
    <dgm:pt modelId="{D181B09F-F3BB-4E6A-B354-4A4A4C52A6A1}" type="sibTrans" cxnId="{CA8E1F06-3C78-4C54-81FF-116EF706F1F8}">
      <dgm:prSet/>
      <dgm:spPr/>
      <dgm:t>
        <a:bodyPr/>
        <a:lstStyle/>
        <a:p>
          <a:endParaRPr lang="en-GB">
            <a:latin typeface="Ubuntu Light" panose="020B0304030602030204" pitchFamily="34" charset="0"/>
          </a:endParaRPr>
        </a:p>
      </dgm:t>
    </dgm:pt>
    <dgm:pt modelId="{8C4ACAF9-8D3E-47C4-9379-B8EB5B06E5C3}">
      <dgm:prSet phldrT="[Text]" custT="1"/>
      <dgm:spPr/>
      <dgm:t>
        <a:bodyPr/>
        <a:lstStyle/>
        <a:p>
          <a:r>
            <a:rPr lang="en-GB" sz="1400" b="0">
              <a:latin typeface="Ubuntu"/>
            </a:rPr>
            <a:t>70% of the score</a:t>
          </a:r>
        </a:p>
      </dgm:t>
    </dgm:pt>
    <dgm:pt modelId="{CF400264-85E6-4344-A692-38EE99C2C721}" type="parTrans" cxnId="{981D4DB8-F04C-416C-A59D-F60906E17E58}">
      <dgm:prSet/>
      <dgm:spPr/>
      <dgm:t>
        <a:bodyPr/>
        <a:lstStyle/>
        <a:p>
          <a:endParaRPr lang="en-GB"/>
        </a:p>
      </dgm:t>
    </dgm:pt>
    <dgm:pt modelId="{E950009F-5FF1-429A-A5A9-A427A3CDA720}" type="sibTrans" cxnId="{981D4DB8-F04C-416C-A59D-F60906E17E58}">
      <dgm:prSet/>
      <dgm:spPr/>
      <dgm:t>
        <a:bodyPr/>
        <a:lstStyle/>
        <a:p>
          <a:endParaRPr lang="en-GB"/>
        </a:p>
      </dgm:t>
    </dgm:pt>
    <dgm:pt modelId="{29C7E236-0C3D-439A-A600-2160DCA0B321}">
      <dgm:prSet phldrT="[Text]" custT="1"/>
      <dgm:spPr/>
      <dgm:t>
        <a:bodyPr/>
        <a:lstStyle/>
        <a:p>
          <a:r>
            <a:rPr lang="en-GB" sz="1400" b="0">
              <a:latin typeface="Ubuntu"/>
            </a:rPr>
            <a:t>30% of the score</a:t>
          </a:r>
        </a:p>
      </dgm:t>
    </dgm:pt>
    <dgm:pt modelId="{15BE0D7F-CC92-4E1E-BFFA-942C41298958}" type="parTrans" cxnId="{1A5B4EBC-0B84-40C3-92E9-1D784FD88F4B}">
      <dgm:prSet/>
      <dgm:spPr/>
      <dgm:t>
        <a:bodyPr/>
        <a:lstStyle/>
        <a:p>
          <a:endParaRPr lang="en-GB"/>
        </a:p>
      </dgm:t>
    </dgm:pt>
    <dgm:pt modelId="{6686793C-BD0A-44AC-91F5-88E6B9FDF81B}" type="sibTrans" cxnId="{1A5B4EBC-0B84-40C3-92E9-1D784FD88F4B}">
      <dgm:prSet/>
      <dgm:spPr/>
      <dgm:t>
        <a:bodyPr/>
        <a:lstStyle/>
        <a:p>
          <a:endParaRPr lang="en-GB"/>
        </a:p>
      </dgm:t>
    </dgm:pt>
    <dgm:pt modelId="{C5A7D64E-72E7-41D1-9A41-496F6514DC15}">
      <dgm:prSet phldrT="[Text]" custT="1"/>
      <dgm:spPr/>
      <dgm:t>
        <a:bodyPr/>
        <a:lstStyle/>
        <a:p>
          <a:r>
            <a:rPr lang="en-GB" sz="1600" b="0">
              <a:latin typeface="Ubuntu"/>
            </a:rPr>
            <a:t>Approval</a:t>
          </a:r>
        </a:p>
      </dgm:t>
    </dgm:pt>
    <dgm:pt modelId="{35CCA2FA-123E-4B64-B649-028805BFBB94}" type="parTrans" cxnId="{F5074FED-B2ED-4049-8506-556416F6FD33}">
      <dgm:prSet/>
      <dgm:spPr/>
      <dgm:t>
        <a:bodyPr/>
        <a:lstStyle/>
        <a:p>
          <a:endParaRPr lang="en-GB"/>
        </a:p>
      </dgm:t>
    </dgm:pt>
    <dgm:pt modelId="{516D6FD4-E19B-4619-A804-39B894112DFD}" type="sibTrans" cxnId="{F5074FED-B2ED-4049-8506-556416F6FD33}">
      <dgm:prSet/>
      <dgm:spPr/>
      <dgm:t>
        <a:bodyPr/>
        <a:lstStyle/>
        <a:p>
          <a:endParaRPr lang="en-GB"/>
        </a:p>
      </dgm:t>
    </dgm:pt>
    <dgm:pt modelId="{F37AEE35-618F-44AE-98E0-B5892E8FB250}">
      <dgm:prSet phldrT="[Text]" custT="1"/>
      <dgm:spPr/>
      <dgm:t>
        <a:bodyPr/>
        <a:lstStyle/>
        <a:p>
          <a:r>
            <a:rPr lang="en-GB" sz="1400" b="0">
              <a:latin typeface="Ubuntu"/>
            </a:rPr>
            <a:t>Yes/no answer</a:t>
          </a:r>
        </a:p>
      </dgm:t>
    </dgm:pt>
    <dgm:pt modelId="{7D4E3C80-7DF0-4746-A893-8EDA6EF8A10E}" type="parTrans" cxnId="{BDADEA9A-B210-4E9E-8224-ED225B90912D}">
      <dgm:prSet/>
      <dgm:spPr/>
      <dgm:t>
        <a:bodyPr/>
        <a:lstStyle/>
        <a:p>
          <a:endParaRPr lang="en-GB"/>
        </a:p>
      </dgm:t>
    </dgm:pt>
    <dgm:pt modelId="{65772313-7842-451F-89CD-3931E82DD1B2}" type="sibTrans" cxnId="{BDADEA9A-B210-4E9E-8224-ED225B90912D}">
      <dgm:prSet/>
      <dgm:spPr/>
      <dgm:t>
        <a:bodyPr/>
        <a:lstStyle/>
        <a:p>
          <a:endParaRPr lang="en-GB"/>
        </a:p>
      </dgm:t>
    </dgm:pt>
    <dgm:pt modelId="{342088DF-9973-4F88-B9DD-664F1B558153}">
      <dgm:prSet phldrT="[Text]" custT="1"/>
      <dgm:spPr/>
      <dgm:t>
        <a:bodyPr/>
        <a:lstStyle/>
        <a:p>
          <a:pPr rtl="0"/>
          <a:endParaRPr lang="en-GB" sz="1400" b="0">
            <a:latin typeface="Ubuntu"/>
          </a:endParaRPr>
        </a:p>
      </dgm:t>
    </dgm:pt>
    <dgm:pt modelId="{636B8045-B72C-417F-A6D6-A568AF595A6C}" type="parTrans" cxnId="{F2153EB9-29AF-42C9-8D73-84678F1E871E}">
      <dgm:prSet/>
      <dgm:spPr/>
      <dgm:t>
        <a:bodyPr/>
        <a:lstStyle/>
        <a:p>
          <a:endParaRPr lang="en-GB"/>
        </a:p>
      </dgm:t>
    </dgm:pt>
    <dgm:pt modelId="{2EEBC1F7-0075-4E05-A1D4-755E1ACF4F7E}" type="sibTrans" cxnId="{F2153EB9-29AF-42C9-8D73-84678F1E871E}">
      <dgm:prSet/>
      <dgm:spPr/>
      <dgm:t>
        <a:bodyPr/>
        <a:lstStyle/>
        <a:p>
          <a:endParaRPr lang="en-GB"/>
        </a:p>
      </dgm:t>
    </dgm:pt>
    <dgm:pt modelId="{46B40C3F-07F9-417C-9876-3B1A47D6555E}" type="pres">
      <dgm:prSet presAssocID="{2384C60C-24A4-46C4-9C3C-E590716DB482}" presName="rootnode" presStyleCnt="0">
        <dgm:presLayoutVars>
          <dgm:chMax/>
          <dgm:chPref/>
          <dgm:dir/>
          <dgm:animLvl val="lvl"/>
        </dgm:presLayoutVars>
      </dgm:prSet>
      <dgm:spPr/>
    </dgm:pt>
    <dgm:pt modelId="{2490BE2B-3BA3-42FC-A4A7-AED46770C2C5}" type="pres">
      <dgm:prSet presAssocID="{D3C28A5C-B64F-4B37-B973-C0E6E9BA9B1F}" presName="composite" presStyleCnt="0"/>
      <dgm:spPr/>
    </dgm:pt>
    <dgm:pt modelId="{8D072374-20F8-4174-9D0F-C1D85469986E}" type="pres">
      <dgm:prSet presAssocID="{D3C28A5C-B64F-4B37-B973-C0E6E9BA9B1F}" presName="bentUpArrow1" presStyleLbl="alignImgPlace1" presStyleIdx="0" presStyleCnt="3"/>
      <dgm:spPr/>
    </dgm:pt>
    <dgm:pt modelId="{1DFFB50E-8A16-48B9-96D7-4D4CC374EEA7}" type="pres">
      <dgm:prSet presAssocID="{D3C28A5C-B64F-4B37-B973-C0E6E9BA9B1F}" presName="ParentText" presStyleLbl="node1" presStyleIdx="0" presStyleCnt="4">
        <dgm:presLayoutVars>
          <dgm:chMax val="1"/>
          <dgm:chPref val="1"/>
          <dgm:bulletEnabled val="1"/>
        </dgm:presLayoutVars>
      </dgm:prSet>
      <dgm:spPr/>
    </dgm:pt>
    <dgm:pt modelId="{2DA430D1-1987-4C24-97D0-0D9B8743C48E}" type="pres">
      <dgm:prSet presAssocID="{D3C28A5C-B64F-4B37-B973-C0E6E9BA9B1F}" presName="ChildText" presStyleLbl="revTx" presStyleIdx="0" presStyleCnt="3" custScaleX="227580" custLinFactNeighborX="75985">
        <dgm:presLayoutVars>
          <dgm:chMax val="0"/>
          <dgm:chPref val="0"/>
          <dgm:bulletEnabled val="1"/>
        </dgm:presLayoutVars>
      </dgm:prSet>
      <dgm:spPr/>
    </dgm:pt>
    <dgm:pt modelId="{557151CC-E660-40B2-B7ED-59234DD47871}" type="pres">
      <dgm:prSet presAssocID="{1B800219-211E-4EFA-AF20-0510F20F13A4}" presName="sibTrans" presStyleCnt="0"/>
      <dgm:spPr/>
    </dgm:pt>
    <dgm:pt modelId="{28027687-C902-4D7D-B548-E2A61817530B}" type="pres">
      <dgm:prSet presAssocID="{41EA5379-DE6F-4BBB-A183-4E124EB82791}" presName="composite" presStyleCnt="0"/>
      <dgm:spPr/>
    </dgm:pt>
    <dgm:pt modelId="{85743E53-D98F-4D8C-A762-57619E04699B}" type="pres">
      <dgm:prSet presAssocID="{41EA5379-DE6F-4BBB-A183-4E124EB82791}" presName="bentUpArrow1" presStyleLbl="alignImgPlace1" presStyleIdx="1" presStyleCnt="3"/>
      <dgm:spPr/>
    </dgm:pt>
    <dgm:pt modelId="{C66D156F-4992-49EE-BC17-F8EB6E31CC14}" type="pres">
      <dgm:prSet presAssocID="{41EA5379-DE6F-4BBB-A183-4E124EB82791}" presName="ParentText" presStyleLbl="node1" presStyleIdx="1" presStyleCnt="4">
        <dgm:presLayoutVars>
          <dgm:chMax val="1"/>
          <dgm:chPref val="1"/>
          <dgm:bulletEnabled val="1"/>
        </dgm:presLayoutVars>
      </dgm:prSet>
      <dgm:spPr/>
    </dgm:pt>
    <dgm:pt modelId="{69EC847E-A3B8-4646-A0AA-229CEE44B3F3}" type="pres">
      <dgm:prSet presAssocID="{41EA5379-DE6F-4BBB-A183-4E124EB82791}" presName="ChildText" presStyleLbl="revTx" presStyleIdx="1" presStyleCnt="3" custScaleX="227580" custLinFactNeighborX="75985">
        <dgm:presLayoutVars>
          <dgm:chMax val="0"/>
          <dgm:chPref val="0"/>
          <dgm:bulletEnabled val="1"/>
        </dgm:presLayoutVars>
      </dgm:prSet>
      <dgm:spPr/>
    </dgm:pt>
    <dgm:pt modelId="{8E012DAC-C46C-46EF-B568-65B05ECA38C7}" type="pres">
      <dgm:prSet presAssocID="{0533153F-BE64-4674-BD79-78E9DD302506}" presName="sibTrans" presStyleCnt="0"/>
      <dgm:spPr/>
    </dgm:pt>
    <dgm:pt modelId="{80DA8941-EB16-48C1-9DC0-3E6AA2F007A8}" type="pres">
      <dgm:prSet presAssocID="{CCEE8EC6-5D0C-42D2-9C2C-79C059E175D0}" presName="composite" presStyleCnt="0"/>
      <dgm:spPr/>
    </dgm:pt>
    <dgm:pt modelId="{FBB15DE3-885F-4831-B0BB-8EAAEEA0EB7B}" type="pres">
      <dgm:prSet presAssocID="{CCEE8EC6-5D0C-42D2-9C2C-79C059E175D0}" presName="bentUpArrow1" presStyleLbl="alignImgPlace1" presStyleIdx="2" presStyleCnt="3"/>
      <dgm:spPr/>
    </dgm:pt>
    <dgm:pt modelId="{6A357B7D-7D7C-4F4B-886C-297E614CBE8A}" type="pres">
      <dgm:prSet presAssocID="{CCEE8EC6-5D0C-42D2-9C2C-79C059E175D0}" presName="ParentText" presStyleLbl="node1" presStyleIdx="2" presStyleCnt="4">
        <dgm:presLayoutVars>
          <dgm:chMax val="1"/>
          <dgm:chPref val="1"/>
          <dgm:bulletEnabled val="1"/>
        </dgm:presLayoutVars>
      </dgm:prSet>
      <dgm:spPr/>
    </dgm:pt>
    <dgm:pt modelId="{789D3278-034D-4773-8884-395EFDEE83E4}" type="pres">
      <dgm:prSet presAssocID="{CCEE8EC6-5D0C-42D2-9C2C-79C059E175D0}" presName="ChildText" presStyleLbl="revTx" presStyleIdx="2" presStyleCnt="3" custScaleX="227580" custLinFactNeighborX="75985">
        <dgm:presLayoutVars>
          <dgm:chMax val="0"/>
          <dgm:chPref val="0"/>
          <dgm:bulletEnabled val="1"/>
        </dgm:presLayoutVars>
      </dgm:prSet>
      <dgm:spPr/>
    </dgm:pt>
    <dgm:pt modelId="{EF02EA0B-617C-462C-9C6E-C3FDE1F72992}" type="pres">
      <dgm:prSet presAssocID="{40DA4634-0470-4312-B85B-67833CC276A4}" presName="sibTrans" presStyleCnt="0"/>
      <dgm:spPr/>
    </dgm:pt>
    <dgm:pt modelId="{4D818D5D-D139-4763-A2D3-0B53AB178C51}" type="pres">
      <dgm:prSet presAssocID="{C5A7D64E-72E7-41D1-9A41-496F6514DC15}" presName="composite" presStyleCnt="0"/>
      <dgm:spPr/>
    </dgm:pt>
    <dgm:pt modelId="{30DA7B08-51E3-44A9-A15C-9FBC863087C0}" type="pres">
      <dgm:prSet presAssocID="{C5A7D64E-72E7-41D1-9A41-496F6514DC15}" presName="ParentText" presStyleLbl="node1" presStyleIdx="3" presStyleCnt="4">
        <dgm:presLayoutVars>
          <dgm:chMax val="1"/>
          <dgm:chPref val="1"/>
          <dgm:bulletEnabled val="1"/>
        </dgm:presLayoutVars>
      </dgm:prSet>
      <dgm:spPr/>
    </dgm:pt>
  </dgm:ptLst>
  <dgm:cxnLst>
    <dgm:cxn modelId="{CA8E1F06-3C78-4C54-81FF-116EF706F1F8}" srcId="{D3C28A5C-B64F-4B37-B973-C0E6E9BA9B1F}" destId="{46C184F1-3DB2-442E-A4B3-FF86F026A54C}" srcOrd="0" destOrd="0" parTransId="{9A717077-E781-444D-9D1C-D9FF4CE0666D}" sibTransId="{D181B09F-F3BB-4E6A-B354-4A4A4C52A6A1}"/>
    <dgm:cxn modelId="{0F245940-9B53-4827-9685-C6DF9ACC0D9F}" type="presOf" srcId="{29C7E236-0C3D-439A-A600-2160DCA0B321}" destId="{789D3278-034D-4773-8884-395EFDEE83E4}" srcOrd="0" destOrd="0" presId="urn:microsoft.com/office/officeart/2005/8/layout/StepDownProcess"/>
    <dgm:cxn modelId="{155F4E6B-EAE6-49EB-9027-DFCC25F9B0B1}" type="presOf" srcId="{2384C60C-24A4-46C4-9C3C-E590716DB482}" destId="{46B40C3F-07F9-417C-9876-3B1A47D6555E}" srcOrd="0" destOrd="0" presId="urn:microsoft.com/office/officeart/2005/8/layout/StepDownProcess"/>
    <dgm:cxn modelId="{E3C0046E-154D-405D-8BA9-A0A84F9C163D}" srcId="{2384C60C-24A4-46C4-9C3C-E590716DB482}" destId="{D3C28A5C-B64F-4B37-B973-C0E6E9BA9B1F}" srcOrd="0" destOrd="0" parTransId="{318D65EB-1E34-466A-923C-953BA9892798}" sibTransId="{1B800219-211E-4EFA-AF20-0510F20F13A4}"/>
    <dgm:cxn modelId="{E327D97E-68AF-4079-B17C-758EBFFE885A}" type="presOf" srcId="{F37AEE35-618F-44AE-98E0-B5892E8FB250}" destId="{2DA430D1-1987-4C24-97D0-0D9B8743C48E}" srcOrd="0" destOrd="1" presId="urn:microsoft.com/office/officeart/2005/8/layout/StepDownProcess"/>
    <dgm:cxn modelId="{E356238F-D3B8-4ED5-B86B-CE173BDF2707}" srcId="{2384C60C-24A4-46C4-9C3C-E590716DB482}" destId="{41EA5379-DE6F-4BBB-A183-4E124EB82791}" srcOrd="1" destOrd="0" parTransId="{54CE2388-005B-48BE-8960-CEFB54D04A2F}" sibTransId="{0533153F-BE64-4674-BD79-78E9DD302506}"/>
    <dgm:cxn modelId="{BDADEA9A-B210-4E9E-8224-ED225B90912D}" srcId="{D3C28A5C-B64F-4B37-B973-C0E6E9BA9B1F}" destId="{F37AEE35-618F-44AE-98E0-B5892E8FB250}" srcOrd="1" destOrd="0" parTransId="{7D4E3C80-7DF0-4746-A893-8EDA6EF8A10E}" sibTransId="{65772313-7842-451F-89CD-3931E82DD1B2}"/>
    <dgm:cxn modelId="{981D4DB8-F04C-416C-A59D-F60906E17E58}" srcId="{41EA5379-DE6F-4BBB-A183-4E124EB82791}" destId="{8C4ACAF9-8D3E-47C4-9379-B8EB5B06E5C3}" srcOrd="0" destOrd="0" parTransId="{CF400264-85E6-4344-A692-38EE99C2C721}" sibTransId="{E950009F-5FF1-429A-A5A9-A427A3CDA720}"/>
    <dgm:cxn modelId="{F2153EB9-29AF-42C9-8D73-84678F1E871E}" srcId="{41EA5379-DE6F-4BBB-A183-4E124EB82791}" destId="{342088DF-9973-4F88-B9DD-664F1B558153}" srcOrd="1" destOrd="0" parTransId="{636B8045-B72C-417F-A6D6-A568AF595A6C}" sibTransId="{2EEBC1F7-0075-4E05-A1D4-755E1ACF4F7E}"/>
    <dgm:cxn modelId="{794C25BA-8C47-42AD-A3EF-B034A9A70578}" type="presOf" srcId="{8C4ACAF9-8D3E-47C4-9379-B8EB5B06E5C3}" destId="{69EC847E-A3B8-4646-A0AA-229CEE44B3F3}" srcOrd="0" destOrd="0" presId="urn:microsoft.com/office/officeart/2005/8/layout/StepDownProcess"/>
    <dgm:cxn modelId="{1A5B4EBC-0B84-40C3-92E9-1D784FD88F4B}" srcId="{CCEE8EC6-5D0C-42D2-9C2C-79C059E175D0}" destId="{29C7E236-0C3D-439A-A600-2160DCA0B321}" srcOrd="0" destOrd="0" parTransId="{15BE0D7F-CC92-4E1E-BFFA-942C41298958}" sibTransId="{6686793C-BD0A-44AC-91F5-88E6B9FDF81B}"/>
    <dgm:cxn modelId="{21F402C2-ECCC-48A3-B570-AA15A4EE80ED}" type="presOf" srcId="{41EA5379-DE6F-4BBB-A183-4E124EB82791}" destId="{C66D156F-4992-49EE-BC17-F8EB6E31CC14}" srcOrd="0" destOrd="0" presId="urn:microsoft.com/office/officeart/2005/8/layout/StepDownProcess"/>
    <dgm:cxn modelId="{6AD55FC9-C95E-45CD-A20A-E274E51D6665}" type="presOf" srcId="{342088DF-9973-4F88-B9DD-664F1B558153}" destId="{69EC847E-A3B8-4646-A0AA-229CEE44B3F3}" srcOrd="0" destOrd="1" presId="urn:microsoft.com/office/officeart/2005/8/layout/StepDownProcess"/>
    <dgm:cxn modelId="{963C9CD2-B019-486F-8076-4727B239305B}" type="presOf" srcId="{46C184F1-3DB2-442E-A4B3-FF86F026A54C}" destId="{2DA430D1-1987-4C24-97D0-0D9B8743C48E}" srcOrd="0" destOrd="0" presId="urn:microsoft.com/office/officeart/2005/8/layout/StepDownProcess"/>
    <dgm:cxn modelId="{CFB5F4E4-1B17-4883-8BAA-EF625D26079F}" srcId="{2384C60C-24A4-46C4-9C3C-E590716DB482}" destId="{CCEE8EC6-5D0C-42D2-9C2C-79C059E175D0}" srcOrd="2" destOrd="0" parTransId="{1F57EFB0-A0F5-44BA-A350-BFF207F3DEE6}" sibTransId="{40DA4634-0470-4312-B85B-67833CC276A4}"/>
    <dgm:cxn modelId="{F5074FED-B2ED-4049-8506-556416F6FD33}" srcId="{2384C60C-24A4-46C4-9C3C-E590716DB482}" destId="{C5A7D64E-72E7-41D1-9A41-496F6514DC15}" srcOrd="3" destOrd="0" parTransId="{35CCA2FA-123E-4B64-B649-028805BFBB94}" sibTransId="{516D6FD4-E19B-4619-A804-39B894112DFD}"/>
    <dgm:cxn modelId="{D1273EF2-F7EC-4755-872E-8A99845C6D0C}" type="presOf" srcId="{CCEE8EC6-5D0C-42D2-9C2C-79C059E175D0}" destId="{6A357B7D-7D7C-4F4B-886C-297E614CBE8A}" srcOrd="0" destOrd="0" presId="urn:microsoft.com/office/officeart/2005/8/layout/StepDownProcess"/>
    <dgm:cxn modelId="{7E74C1FE-133D-4E09-B448-04E021B880E7}" type="presOf" srcId="{D3C28A5C-B64F-4B37-B973-C0E6E9BA9B1F}" destId="{1DFFB50E-8A16-48B9-96D7-4D4CC374EEA7}" srcOrd="0" destOrd="0" presId="urn:microsoft.com/office/officeart/2005/8/layout/StepDownProcess"/>
    <dgm:cxn modelId="{FC0C7EFF-39D4-4551-B21A-BE1A1019BF49}" type="presOf" srcId="{C5A7D64E-72E7-41D1-9A41-496F6514DC15}" destId="{30DA7B08-51E3-44A9-A15C-9FBC863087C0}" srcOrd="0" destOrd="0" presId="urn:microsoft.com/office/officeart/2005/8/layout/StepDownProcess"/>
    <dgm:cxn modelId="{B9029851-C5F3-41D1-B5FA-158A82B97BD3}" type="presParOf" srcId="{46B40C3F-07F9-417C-9876-3B1A47D6555E}" destId="{2490BE2B-3BA3-42FC-A4A7-AED46770C2C5}" srcOrd="0" destOrd="0" presId="urn:microsoft.com/office/officeart/2005/8/layout/StepDownProcess"/>
    <dgm:cxn modelId="{BDDA843F-F8AE-4CA7-9EC5-4921243E02A3}" type="presParOf" srcId="{2490BE2B-3BA3-42FC-A4A7-AED46770C2C5}" destId="{8D072374-20F8-4174-9D0F-C1D85469986E}" srcOrd="0" destOrd="0" presId="urn:microsoft.com/office/officeart/2005/8/layout/StepDownProcess"/>
    <dgm:cxn modelId="{EF2B3686-D5B2-43B5-B630-8DF550CF8DB2}" type="presParOf" srcId="{2490BE2B-3BA3-42FC-A4A7-AED46770C2C5}" destId="{1DFFB50E-8A16-48B9-96D7-4D4CC374EEA7}" srcOrd="1" destOrd="0" presId="urn:microsoft.com/office/officeart/2005/8/layout/StepDownProcess"/>
    <dgm:cxn modelId="{31FF991B-64E1-46DD-8E83-492C2D4D90CE}" type="presParOf" srcId="{2490BE2B-3BA3-42FC-A4A7-AED46770C2C5}" destId="{2DA430D1-1987-4C24-97D0-0D9B8743C48E}" srcOrd="2" destOrd="0" presId="urn:microsoft.com/office/officeart/2005/8/layout/StepDownProcess"/>
    <dgm:cxn modelId="{9366FBAF-9FF9-4F71-AC53-E8EB4AB2C679}" type="presParOf" srcId="{46B40C3F-07F9-417C-9876-3B1A47D6555E}" destId="{557151CC-E660-40B2-B7ED-59234DD47871}" srcOrd="1" destOrd="0" presId="urn:microsoft.com/office/officeart/2005/8/layout/StepDownProcess"/>
    <dgm:cxn modelId="{748E01B7-C614-4B6E-8A65-729BE8C0215B}" type="presParOf" srcId="{46B40C3F-07F9-417C-9876-3B1A47D6555E}" destId="{28027687-C902-4D7D-B548-E2A61817530B}" srcOrd="2" destOrd="0" presId="urn:microsoft.com/office/officeart/2005/8/layout/StepDownProcess"/>
    <dgm:cxn modelId="{B95D5D82-3546-4D05-A94C-8A025237AE63}" type="presParOf" srcId="{28027687-C902-4D7D-B548-E2A61817530B}" destId="{85743E53-D98F-4D8C-A762-57619E04699B}" srcOrd="0" destOrd="0" presId="urn:microsoft.com/office/officeart/2005/8/layout/StepDownProcess"/>
    <dgm:cxn modelId="{F312EC27-3A06-4E64-A1A0-00905CDD4F4E}" type="presParOf" srcId="{28027687-C902-4D7D-B548-E2A61817530B}" destId="{C66D156F-4992-49EE-BC17-F8EB6E31CC14}" srcOrd="1" destOrd="0" presId="urn:microsoft.com/office/officeart/2005/8/layout/StepDownProcess"/>
    <dgm:cxn modelId="{576D0CCF-866C-4C07-B7A5-183029ACC52A}" type="presParOf" srcId="{28027687-C902-4D7D-B548-E2A61817530B}" destId="{69EC847E-A3B8-4646-A0AA-229CEE44B3F3}" srcOrd="2" destOrd="0" presId="urn:microsoft.com/office/officeart/2005/8/layout/StepDownProcess"/>
    <dgm:cxn modelId="{ACFC77D2-025A-482A-97AB-8668CB36C816}" type="presParOf" srcId="{46B40C3F-07F9-417C-9876-3B1A47D6555E}" destId="{8E012DAC-C46C-46EF-B568-65B05ECA38C7}" srcOrd="3" destOrd="0" presId="urn:microsoft.com/office/officeart/2005/8/layout/StepDownProcess"/>
    <dgm:cxn modelId="{6FC21AD6-9D78-4BA0-9D6F-6542A9E576DD}" type="presParOf" srcId="{46B40C3F-07F9-417C-9876-3B1A47D6555E}" destId="{80DA8941-EB16-48C1-9DC0-3E6AA2F007A8}" srcOrd="4" destOrd="0" presId="urn:microsoft.com/office/officeart/2005/8/layout/StepDownProcess"/>
    <dgm:cxn modelId="{D8395DB2-7A08-4290-9FA2-1E02C249E388}" type="presParOf" srcId="{80DA8941-EB16-48C1-9DC0-3E6AA2F007A8}" destId="{FBB15DE3-885F-4831-B0BB-8EAAEEA0EB7B}" srcOrd="0" destOrd="0" presId="urn:microsoft.com/office/officeart/2005/8/layout/StepDownProcess"/>
    <dgm:cxn modelId="{8C653B32-6696-41B5-B6D5-A7D433408264}" type="presParOf" srcId="{80DA8941-EB16-48C1-9DC0-3E6AA2F007A8}" destId="{6A357B7D-7D7C-4F4B-886C-297E614CBE8A}" srcOrd="1" destOrd="0" presId="urn:microsoft.com/office/officeart/2005/8/layout/StepDownProcess"/>
    <dgm:cxn modelId="{4A1820BD-9239-48DA-8DB1-F7C6A169E488}" type="presParOf" srcId="{80DA8941-EB16-48C1-9DC0-3E6AA2F007A8}" destId="{789D3278-034D-4773-8884-395EFDEE83E4}" srcOrd="2" destOrd="0" presId="urn:microsoft.com/office/officeart/2005/8/layout/StepDownProcess"/>
    <dgm:cxn modelId="{B7E03EE9-2B6C-41C2-8676-ABCAB13A5CCA}" type="presParOf" srcId="{46B40C3F-07F9-417C-9876-3B1A47D6555E}" destId="{EF02EA0B-617C-462C-9C6E-C3FDE1F72992}" srcOrd="5" destOrd="0" presId="urn:microsoft.com/office/officeart/2005/8/layout/StepDownProcess"/>
    <dgm:cxn modelId="{8D4F60B8-8D1D-4625-B343-8D36A62779D6}" type="presParOf" srcId="{46B40C3F-07F9-417C-9876-3B1A47D6555E}" destId="{4D818D5D-D139-4763-A2D3-0B53AB178C51}" srcOrd="6" destOrd="0" presId="urn:microsoft.com/office/officeart/2005/8/layout/StepDownProcess"/>
    <dgm:cxn modelId="{2B1E4A33-E907-4F95-9895-CDF6C6EA44D6}" type="presParOf" srcId="{4D818D5D-D139-4763-A2D3-0B53AB178C51}" destId="{30DA7B08-51E3-44A9-A15C-9FBC863087C0}" srcOrd="0" destOrd="0" presId="urn:microsoft.com/office/officeart/2005/8/layout/StepDownProcess"/>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D072374-20F8-4174-9D0F-C1D85469986E}">
      <dsp:nvSpPr>
        <dsp:cNvPr id="0" name=""/>
        <dsp:cNvSpPr/>
      </dsp:nvSpPr>
      <dsp:spPr>
        <a:xfrm rot="5400000">
          <a:off x="2165098" y="1051193"/>
          <a:ext cx="923176" cy="1051004"/>
        </a:xfrm>
        <a:prstGeom prst="bentUpArrow">
          <a:avLst>
            <a:gd name="adj1" fmla="val 32840"/>
            <a:gd name="adj2" fmla="val 25000"/>
            <a:gd name="adj3" fmla="val 35780"/>
          </a:avLst>
        </a:prstGeom>
        <a:solidFill>
          <a:schemeClr val="accent1">
            <a:tint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1DFFB50E-8A16-48B9-96D7-4D4CC374EEA7}">
      <dsp:nvSpPr>
        <dsp:cNvPr id="0" name=""/>
        <dsp:cNvSpPr/>
      </dsp:nvSpPr>
      <dsp:spPr>
        <a:xfrm>
          <a:off x="1920512" y="27833"/>
          <a:ext cx="1554086" cy="1087809"/>
        </a:xfrm>
        <a:prstGeom prst="roundRect">
          <a:avLst>
            <a:gd name="adj" fmla="val 1667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GB" sz="1600" b="0" kern="1200">
              <a:latin typeface="Ubuntu"/>
            </a:rPr>
            <a:t>Eligibility check</a:t>
          </a:r>
        </a:p>
      </dsp:txBody>
      <dsp:txXfrm>
        <a:off x="1973624" y="80945"/>
        <a:ext cx="1447862" cy="981585"/>
      </dsp:txXfrm>
    </dsp:sp>
    <dsp:sp modelId="{2DA430D1-1987-4C24-97D0-0D9B8743C48E}">
      <dsp:nvSpPr>
        <dsp:cNvPr id="0" name=""/>
        <dsp:cNvSpPr/>
      </dsp:nvSpPr>
      <dsp:spPr>
        <a:xfrm>
          <a:off x="3612438" y="131581"/>
          <a:ext cx="2572323" cy="87921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3340" tIns="53340" rIns="53340" bIns="53340" numCol="1" spcCol="1270" anchor="ctr" anchorCtr="0">
          <a:noAutofit/>
        </a:bodyPr>
        <a:lstStyle/>
        <a:p>
          <a:pPr marL="114300" lvl="1" indent="-114300" algn="l" defTabSz="622300">
            <a:lnSpc>
              <a:spcPct val="90000"/>
            </a:lnSpc>
            <a:spcBef>
              <a:spcPct val="0"/>
            </a:spcBef>
            <a:spcAft>
              <a:spcPct val="15000"/>
            </a:spcAft>
            <a:buChar char="•"/>
          </a:pPr>
          <a:r>
            <a:rPr lang="en-GB" sz="1400" b="0" kern="1200">
              <a:latin typeface="Ubuntu"/>
            </a:rPr>
            <a:t>10 eligibility requirements are checked</a:t>
          </a:r>
        </a:p>
        <a:p>
          <a:pPr marL="114300" lvl="1" indent="-114300" algn="l" defTabSz="622300">
            <a:lnSpc>
              <a:spcPct val="90000"/>
            </a:lnSpc>
            <a:spcBef>
              <a:spcPct val="0"/>
            </a:spcBef>
            <a:spcAft>
              <a:spcPct val="15000"/>
            </a:spcAft>
            <a:buChar char="•"/>
          </a:pPr>
          <a:r>
            <a:rPr lang="en-GB" sz="1400" b="0" kern="1200">
              <a:latin typeface="Ubuntu"/>
            </a:rPr>
            <a:t>Yes/no answer</a:t>
          </a:r>
        </a:p>
      </dsp:txBody>
      <dsp:txXfrm>
        <a:off x="3612438" y="131581"/>
        <a:ext cx="2572323" cy="879215"/>
      </dsp:txXfrm>
    </dsp:sp>
    <dsp:sp modelId="{85743E53-D98F-4D8C-A762-57619E04699B}">
      <dsp:nvSpPr>
        <dsp:cNvPr id="0" name=""/>
        <dsp:cNvSpPr/>
      </dsp:nvSpPr>
      <dsp:spPr>
        <a:xfrm rot="5400000">
          <a:off x="3799687" y="2273163"/>
          <a:ext cx="923176" cy="1051004"/>
        </a:xfrm>
        <a:prstGeom prst="bentUpArrow">
          <a:avLst>
            <a:gd name="adj1" fmla="val 32840"/>
            <a:gd name="adj2" fmla="val 25000"/>
            <a:gd name="adj3" fmla="val 35780"/>
          </a:avLst>
        </a:prstGeom>
        <a:solidFill>
          <a:schemeClr val="accent1">
            <a:tint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C66D156F-4992-49EE-BC17-F8EB6E31CC14}">
      <dsp:nvSpPr>
        <dsp:cNvPr id="0" name=""/>
        <dsp:cNvSpPr/>
      </dsp:nvSpPr>
      <dsp:spPr>
        <a:xfrm>
          <a:off x="3555102" y="1249803"/>
          <a:ext cx="1554086" cy="1087809"/>
        </a:xfrm>
        <a:prstGeom prst="roundRect">
          <a:avLst>
            <a:gd name="adj" fmla="val 1667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GB" sz="1600" b="0" kern="1200">
              <a:latin typeface="Ubuntu"/>
            </a:rPr>
            <a:t>Strategic assessment</a:t>
          </a:r>
        </a:p>
      </dsp:txBody>
      <dsp:txXfrm>
        <a:off x="3608214" y="1302915"/>
        <a:ext cx="1447862" cy="981585"/>
      </dsp:txXfrm>
    </dsp:sp>
    <dsp:sp modelId="{69EC847E-A3B8-4646-A0AA-229CEE44B3F3}">
      <dsp:nvSpPr>
        <dsp:cNvPr id="0" name=""/>
        <dsp:cNvSpPr/>
      </dsp:nvSpPr>
      <dsp:spPr>
        <a:xfrm>
          <a:off x="5247027" y="1353550"/>
          <a:ext cx="2572323" cy="87921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3340" tIns="53340" rIns="53340" bIns="53340" numCol="1" spcCol="1270" anchor="ctr" anchorCtr="0">
          <a:noAutofit/>
        </a:bodyPr>
        <a:lstStyle/>
        <a:p>
          <a:pPr marL="114300" lvl="1" indent="-114300" algn="l" defTabSz="622300">
            <a:lnSpc>
              <a:spcPct val="90000"/>
            </a:lnSpc>
            <a:spcBef>
              <a:spcPct val="0"/>
            </a:spcBef>
            <a:spcAft>
              <a:spcPct val="15000"/>
            </a:spcAft>
            <a:buChar char="•"/>
          </a:pPr>
          <a:r>
            <a:rPr lang="en-GB" sz="1400" b="0" kern="1200">
              <a:latin typeface="Ubuntu"/>
            </a:rPr>
            <a:t>70% of the score</a:t>
          </a:r>
        </a:p>
        <a:p>
          <a:pPr marL="114300" lvl="1" indent="-114300" algn="l" defTabSz="622300" rtl="0">
            <a:lnSpc>
              <a:spcPct val="90000"/>
            </a:lnSpc>
            <a:spcBef>
              <a:spcPct val="0"/>
            </a:spcBef>
            <a:spcAft>
              <a:spcPct val="15000"/>
            </a:spcAft>
            <a:buChar char="•"/>
          </a:pPr>
          <a:endParaRPr lang="en-GB" sz="1400" b="0" kern="1200">
            <a:latin typeface="Ubuntu"/>
          </a:endParaRPr>
        </a:p>
      </dsp:txBody>
      <dsp:txXfrm>
        <a:off x="5247027" y="1353550"/>
        <a:ext cx="2572323" cy="879215"/>
      </dsp:txXfrm>
    </dsp:sp>
    <dsp:sp modelId="{FBB15DE3-885F-4831-B0BB-8EAAEEA0EB7B}">
      <dsp:nvSpPr>
        <dsp:cNvPr id="0" name=""/>
        <dsp:cNvSpPr/>
      </dsp:nvSpPr>
      <dsp:spPr>
        <a:xfrm rot="5400000">
          <a:off x="5434277" y="3495132"/>
          <a:ext cx="923176" cy="1051004"/>
        </a:xfrm>
        <a:prstGeom prst="bentUpArrow">
          <a:avLst>
            <a:gd name="adj1" fmla="val 32840"/>
            <a:gd name="adj2" fmla="val 25000"/>
            <a:gd name="adj3" fmla="val 35780"/>
          </a:avLst>
        </a:prstGeom>
        <a:solidFill>
          <a:schemeClr val="accent1">
            <a:tint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6A357B7D-7D7C-4F4B-886C-297E614CBE8A}">
      <dsp:nvSpPr>
        <dsp:cNvPr id="0" name=""/>
        <dsp:cNvSpPr/>
      </dsp:nvSpPr>
      <dsp:spPr>
        <a:xfrm>
          <a:off x="5189691" y="2471772"/>
          <a:ext cx="1554086" cy="1087809"/>
        </a:xfrm>
        <a:prstGeom prst="roundRect">
          <a:avLst>
            <a:gd name="adj" fmla="val 1667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rtl="0">
            <a:lnSpc>
              <a:spcPct val="90000"/>
            </a:lnSpc>
            <a:spcBef>
              <a:spcPct val="0"/>
            </a:spcBef>
            <a:spcAft>
              <a:spcPct val="35000"/>
            </a:spcAft>
            <a:buNone/>
          </a:pPr>
          <a:r>
            <a:rPr lang="en-GB" sz="1600" b="0" kern="1200">
              <a:latin typeface="Ubuntu"/>
            </a:rPr>
            <a:t>Operational assessment </a:t>
          </a:r>
        </a:p>
      </dsp:txBody>
      <dsp:txXfrm>
        <a:off x="5242803" y="2524884"/>
        <a:ext cx="1447862" cy="981585"/>
      </dsp:txXfrm>
    </dsp:sp>
    <dsp:sp modelId="{789D3278-034D-4773-8884-395EFDEE83E4}">
      <dsp:nvSpPr>
        <dsp:cNvPr id="0" name=""/>
        <dsp:cNvSpPr/>
      </dsp:nvSpPr>
      <dsp:spPr>
        <a:xfrm>
          <a:off x="6881617" y="2575520"/>
          <a:ext cx="2572323" cy="87921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3340" tIns="53340" rIns="53340" bIns="53340" numCol="1" spcCol="1270" anchor="ctr" anchorCtr="0">
          <a:noAutofit/>
        </a:bodyPr>
        <a:lstStyle/>
        <a:p>
          <a:pPr marL="114300" lvl="1" indent="-114300" algn="l" defTabSz="622300">
            <a:lnSpc>
              <a:spcPct val="90000"/>
            </a:lnSpc>
            <a:spcBef>
              <a:spcPct val="0"/>
            </a:spcBef>
            <a:spcAft>
              <a:spcPct val="15000"/>
            </a:spcAft>
            <a:buChar char="•"/>
          </a:pPr>
          <a:r>
            <a:rPr lang="en-GB" sz="1400" b="0" kern="1200">
              <a:latin typeface="Ubuntu"/>
            </a:rPr>
            <a:t>30% of the score</a:t>
          </a:r>
        </a:p>
      </dsp:txBody>
      <dsp:txXfrm>
        <a:off x="6881617" y="2575520"/>
        <a:ext cx="2572323" cy="879215"/>
      </dsp:txXfrm>
    </dsp:sp>
    <dsp:sp modelId="{30DA7B08-51E3-44A9-A15C-9FBC863087C0}">
      <dsp:nvSpPr>
        <dsp:cNvPr id="0" name=""/>
        <dsp:cNvSpPr/>
      </dsp:nvSpPr>
      <dsp:spPr>
        <a:xfrm>
          <a:off x="6824281" y="3693742"/>
          <a:ext cx="1554086" cy="1087809"/>
        </a:xfrm>
        <a:prstGeom prst="roundRect">
          <a:avLst>
            <a:gd name="adj" fmla="val 1667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GB" sz="1600" b="0" kern="1200">
              <a:latin typeface="Ubuntu"/>
            </a:rPr>
            <a:t>Approval</a:t>
          </a:r>
        </a:p>
      </dsp:txBody>
      <dsp:txXfrm>
        <a:off x="6877393" y="3746854"/>
        <a:ext cx="1447862" cy="981585"/>
      </dsp:txXfrm>
    </dsp:sp>
  </dsp:spTree>
</dsp:drawing>
</file>

<file path=ppt/diagrams/layout1.xml><?xml version="1.0" encoding="utf-8"?>
<dgm:layoutDef xmlns:dgm="http://schemas.openxmlformats.org/drawingml/2006/diagram" xmlns:a="http://schemas.openxmlformats.org/drawingml/2006/main" uniqueId="urn:microsoft.com/office/officeart/2005/8/layout/StepDownProcess">
  <dgm:title val=""/>
  <dgm:desc val=""/>
  <dgm:catLst>
    <dgm:cat type="process" pri="16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60" srcId="0" destId="10" srcOrd="0" destOrd="0"/>
        <dgm:cxn modelId="12" srcId="10" destId="11" srcOrd="0" destOrd="0"/>
        <dgm:cxn modelId="70" srcId="0" destId="20" srcOrd="1" destOrd="0"/>
        <dgm:cxn modelId="22" srcId="20" destId="21" srcOrd="0" destOrd="0"/>
        <dgm:cxn modelId="80" srcId="0" destId="30" srcOrd="2" destOrd="0"/>
        <dgm:cxn modelId="32" srcId="30" destId="31" srcOrd="0"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rootnode">
    <dgm:varLst>
      <dgm:chMax/>
      <dgm:chPref/>
      <dgm:dir/>
      <dgm:animLvl val="lvl"/>
    </dgm:varLst>
    <dgm:choose name="Name0">
      <dgm:if name="Name1" func="var" arg="dir" op="equ" val="norm">
        <dgm:alg type="snake">
          <dgm:param type="grDir" val="tL"/>
          <dgm:param type="flowDir" val="row"/>
          <dgm:param type="off" val="off"/>
          <dgm:param type="bkpt" val="fixed"/>
          <dgm:param type="bkPtFixedVal" val="1"/>
        </dgm:alg>
      </dgm:if>
      <dgm:else name="Name2">
        <dgm:alg type="snake">
          <dgm:param type="grDir" val="tR"/>
          <dgm:param type="flowDir" val="row"/>
          <dgm:param type="off" val="off"/>
          <dgm:param type="bkpt" val="fixed"/>
          <dgm:param type="bkPtFixedVal" val="1"/>
        </dgm:alg>
      </dgm:else>
    </dgm:choose>
    <dgm:shape xmlns:r="http://schemas.openxmlformats.org/officeDocument/2006/relationships" r:blip="">
      <dgm:adjLst/>
    </dgm:shape>
    <dgm:choose name="Name3">
      <dgm:if name="Name4" func="var" arg="dir" op="equ" val="norm">
        <dgm:constrLst>
          <dgm:constr type="alignOff" forName="rootnode" val="0.48"/>
          <dgm:constr type="primFontSz" for="des" forName="ParentText" val="65"/>
          <dgm:constr type="primFontSz" for="des" forName="ChildText" refType="primFontSz" refFor="des" refForName="ParentText" op="lte"/>
          <dgm:constr type="w" for="ch" forName="composite" refType="w"/>
          <dgm:constr type="h" for="ch" forName="composite" refType="h"/>
          <dgm:constr type="sp" refType="h" refFor="ch" refForName="composite" op="equ" fact="-0.38"/>
        </dgm:constrLst>
      </dgm:if>
      <dgm:else name="Name5">
        <dgm:constrLst>
          <dgm:constr type="alignOff" forName="rootnode" val="0.48"/>
          <dgm:constr type="primFontSz" for="des" forName="ParentText" val="65"/>
          <dgm:constr type="primFontSz" for="des" forName="ChildText" refType="primFontSz" refFor="des" refForName="ParentText" op="lte"/>
          <dgm:constr type="w" for="ch" forName="composite" refType="w"/>
          <dgm:constr type="h" for="ch" forName="composite" refType="h"/>
          <dgm:constr type="sp" refType="h" refFor="ch" refForName="composite" op="equ" fact="-0.38"/>
        </dgm:constrLst>
      </dgm:else>
    </dgm:choose>
    <dgm:forEach name="nodesForEach" axis="ch" ptType="node">
      <dgm:layoutNode name="composite">
        <dgm:alg type="composite">
          <dgm:param type="ar" val="1.2439"/>
        </dgm:alg>
        <dgm:shape xmlns:r="http://schemas.openxmlformats.org/officeDocument/2006/relationships" r:blip="">
          <dgm:adjLst/>
        </dgm:shape>
        <dgm:choose name="Name6">
          <dgm:if name="Name7" func="var" arg="dir" op="equ" val="norm">
            <dgm:constrLst>
              <dgm:constr type="l" for="ch" forName="bentUpArrow1" refType="w" fact="0.07"/>
              <dgm:constr type="t" for="ch" forName="bentUpArrow1" refType="h" fact="0.524"/>
              <dgm:constr type="w" for="ch" forName="bentUpArrow1" refType="w" fact="0.3844"/>
              <dgm:constr type="h" for="ch" forName="bentUpArrow1" refType="h" fact="0.42"/>
              <dgm:constr type="l" for="ch" forName="ParentText" refType="w" fact="0"/>
              <dgm:constr type="t" for="ch" forName="ParentText" refType="h" fact="0"/>
              <dgm:constr type="w" for="ch" forName="ParentText" refType="w" fact="0.5684"/>
              <dgm:constr type="h" for="ch" forName="ParentText" refType="h" fact="0.4949"/>
              <dgm:constr type="l" for="ch" forName="ChildText" refType="w" refFor="ch" refForName="ParentText"/>
              <dgm:constr type="t" for="ch" forName="ChildText" refType="h" fact="0.05"/>
              <dgm:constr type="w" for="ch" forName="ChildText" refType="w" fact="0.4134"/>
              <dgm:constr type="h" for="ch" forName="ChildText" refType="h" fact="0.4"/>
              <dgm:constr type="l" for="ch" forName="FinalChildText" refType="w" refFor="ch" refForName="ParentText"/>
              <dgm:constr type="t" for="ch" forName="FinalChildText" refType="h" fact="0.05"/>
              <dgm:constr type="w" for="ch" forName="FinalChildText" refType="w" fact="0.4134"/>
              <dgm:constr type="h" for="ch" forName="FinalChildText" refType="h" fact="0.4"/>
            </dgm:constrLst>
          </dgm:if>
          <dgm:else name="Name8">
            <dgm:constrLst>
              <dgm:constr type="r" for="ch" forName="bentUpArrow1" refType="w" fact="0.97"/>
              <dgm:constr type="t" for="ch" forName="bentUpArrow1" refType="h" fact="0.524"/>
              <dgm:constr type="w" for="ch" forName="bentUpArrow1" refType="w" fact="0.3844"/>
              <dgm:constr type="h" for="ch" forName="bentUpArrow1" refType="h" fact="0.42"/>
              <dgm:constr type="l" for="ch" forName="ParentText" refType="w" fact="0.4316"/>
              <dgm:constr type="t" for="ch" forName="ParentText" refType="h" fact="0"/>
              <dgm:constr type="w" for="ch" forName="ParentText" refType="w" fact="0.5684"/>
              <dgm:constr type="h" for="ch" forName="ParentText" refType="h" fact="0.4949"/>
              <dgm:constr type="l" for="ch" forName="ChildText" refType="w" fact="0"/>
              <dgm:constr type="t" for="ch" forName="ChildText" refType="h" fact="0.05"/>
              <dgm:constr type="w" for="ch" forName="ChildText" refType="w" fact="0.4134"/>
              <dgm:constr type="h" for="ch" forName="ChildText" refType="h" fact="0.4"/>
              <dgm:constr type="l" for="ch" forName="FinalChildText" refType="w" fact="0"/>
              <dgm:constr type="t" for="ch" forName="FinalChildText" refType="h" fact="0.05"/>
              <dgm:constr type="w" for="ch" forName="FinalChildText" refType="w" fact="0.4134"/>
              <dgm:constr type="h" for="ch" forName="FinalChildText" refType="h" fact="0.4"/>
            </dgm:constrLst>
          </dgm:else>
        </dgm:choose>
        <dgm:choose name="Name9">
          <dgm:if name="Name10" axis="followSib" ptType="node" func="cnt" op="gte" val="1">
            <dgm:layoutNode name="bentUpArrow1" styleLbl="alignImgPlace1">
              <dgm:alg type="sp"/>
              <dgm:choose name="Name11">
                <dgm:if name="Name12" func="var" arg="dir" op="equ" val="norm">
                  <dgm:shape xmlns:r="http://schemas.openxmlformats.org/officeDocument/2006/relationships" rot="90" type="bentUpArrow" r:blip="">
                    <dgm:adjLst>
                      <dgm:adj idx="1" val="0.3284"/>
                      <dgm:adj idx="2" val="0.25"/>
                      <dgm:adj idx="3" val="0.3578"/>
                    </dgm:adjLst>
                  </dgm:shape>
                </dgm:if>
                <dgm:else name="Name13">
                  <dgm:shape xmlns:r="http://schemas.openxmlformats.org/officeDocument/2006/relationships" rot="180" type="bentArrow" r:blip="">
                    <dgm:adjLst>
                      <dgm:adj idx="1" val="0.3284"/>
                      <dgm:adj idx="2" val="0.25"/>
                      <dgm:adj idx="3" val="0.3578"/>
                      <dgm:adj idx="4" val="0"/>
                    </dgm:adjLst>
                  </dgm:shape>
                </dgm:else>
              </dgm:choose>
              <dgm:presOf/>
            </dgm:layoutNode>
          </dgm:if>
          <dgm:else name="Name14"/>
        </dgm:choose>
        <dgm:layoutNode name="ParentText" styleLbl="node1">
          <dgm:varLst>
            <dgm:chMax val="1"/>
            <dgm:chPref val="1"/>
            <dgm:bulletEnabled val="1"/>
          </dgm:varLst>
          <dgm:alg type="tx"/>
          <dgm:shape xmlns:r="http://schemas.openxmlformats.org/officeDocument/2006/relationships" type="roundRect" r:blip="">
            <dgm:adjLst>
              <dgm:adj idx="1" val="0.1667"/>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choose name="Name15">
          <dgm:if name="Name16" axis="followSib" ptType="node" func="cnt" op="equ" val="0">
            <dgm:choose name="Name17">
              <dgm:if name="Name18" axis="ch" ptType="node" func="cnt" op="gte" val="1">
                <dgm:layoutNode name="FinalChildText" styleLbl="revTx">
                  <dgm:varLst>
                    <dgm:chMax val="0"/>
                    <dgm:chPref val="0"/>
                    <dgm:bulletEnabled val="1"/>
                  </dgm:varLst>
                  <dgm:alg type="tx">
                    <dgm:param type="stBulletLvl" val="1"/>
                    <dgm:param type="txAnchorVertCh" val="mid"/>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9"/>
            </dgm:choose>
          </dgm:if>
          <dgm:else name="Name20">
            <dgm:layoutNode name="ChildText" styleLbl="revTx">
              <dgm:varLst>
                <dgm:chMax val="0"/>
                <dgm:chPref val="0"/>
                <dgm:bulletEnabled val="1"/>
              </dgm:varLst>
              <dgm:alg type="tx">
                <dgm:param type="stBulletLvl" val="1"/>
                <dgm:param type="txAnchorVertCh" val="mid"/>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a:extLst>
              <a:ext uri="{FF2B5EF4-FFF2-40B4-BE49-F238E27FC236}">
                <a16:creationId xmlns:a16="http://schemas.microsoft.com/office/drawing/2014/main" id="{E995E529-E273-D448-ED9B-AFE57A6C100E}"/>
              </a:ext>
            </a:extLst>
          </p:cNvPr>
          <p:cNvSpPr>
            <a:spLocks noGrp="1"/>
          </p:cNvSpPr>
          <p:nvPr>
            <p:ph type="hdr" sz="quarter"/>
          </p:nvPr>
        </p:nvSpPr>
        <p:spPr>
          <a:xfrm>
            <a:off x="0" y="0"/>
            <a:ext cx="2946347" cy="498215"/>
          </a:xfrm>
          <a:prstGeom prst="rect">
            <a:avLst/>
          </a:prstGeom>
        </p:spPr>
        <p:txBody>
          <a:bodyPr vert="horz" lIns="91440" tIns="45720" rIns="91440" bIns="45720" rtlCol="0"/>
          <a:lstStyle>
            <a:lvl1pPr algn="l">
              <a:defRPr sz="1200"/>
            </a:lvl1pPr>
          </a:lstStyle>
          <a:p>
            <a:endParaRPr lang="fr-FR"/>
          </a:p>
        </p:txBody>
      </p:sp>
      <p:sp>
        <p:nvSpPr>
          <p:cNvPr id="3" name="Espace réservé de la date 2">
            <a:extLst>
              <a:ext uri="{FF2B5EF4-FFF2-40B4-BE49-F238E27FC236}">
                <a16:creationId xmlns:a16="http://schemas.microsoft.com/office/drawing/2014/main" id="{6BF74CF3-695C-C7EF-1C21-E7B6BDE3D16C}"/>
              </a:ext>
            </a:extLst>
          </p:cNvPr>
          <p:cNvSpPr>
            <a:spLocks noGrp="1"/>
          </p:cNvSpPr>
          <p:nvPr>
            <p:ph type="dt" sz="quarter" idx="1"/>
          </p:nvPr>
        </p:nvSpPr>
        <p:spPr>
          <a:xfrm>
            <a:off x="3851342" y="0"/>
            <a:ext cx="2946347" cy="498215"/>
          </a:xfrm>
          <a:prstGeom prst="rect">
            <a:avLst/>
          </a:prstGeom>
        </p:spPr>
        <p:txBody>
          <a:bodyPr vert="horz" lIns="91440" tIns="45720" rIns="91440" bIns="45720" rtlCol="0"/>
          <a:lstStyle>
            <a:lvl1pPr algn="r">
              <a:defRPr sz="1200"/>
            </a:lvl1pPr>
          </a:lstStyle>
          <a:p>
            <a:fld id="{973C9DC3-53AD-684F-AFE5-DB3873D534EF}" type="datetimeFigureOut">
              <a:rPr lang="fr-FR" smtClean="0"/>
              <a:t>18/04/2024</a:t>
            </a:fld>
            <a:endParaRPr lang="fr-FR"/>
          </a:p>
        </p:txBody>
      </p:sp>
      <p:sp>
        <p:nvSpPr>
          <p:cNvPr id="4" name="Espace réservé du pied de page 3">
            <a:extLst>
              <a:ext uri="{FF2B5EF4-FFF2-40B4-BE49-F238E27FC236}">
                <a16:creationId xmlns:a16="http://schemas.microsoft.com/office/drawing/2014/main" id="{18EA1607-16B1-8573-0E7A-B041869D9BAF}"/>
              </a:ext>
            </a:extLst>
          </p:cNvPr>
          <p:cNvSpPr>
            <a:spLocks noGrp="1"/>
          </p:cNvSpPr>
          <p:nvPr>
            <p:ph type="ftr" sz="quarter" idx="2"/>
          </p:nvPr>
        </p:nvSpPr>
        <p:spPr>
          <a:xfrm>
            <a:off x="0" y="9431600"/>
            <a:ext cx="2946347" cy="498214"/>
          </a:xfrm>
          <a:prstGeom prst="rect">
            <a:avLst/>
          </a:prstGeom>
        </p:spPr>
        <p:txBody>
          <a:bodyPr vert="horz" lIns="91440" tIns="45720" rIns="91440" bIns="45720" rtlCol="0" anchor="b"/>
          <a:lstStyle>
            <a:lvl1pPr algn="l">
              <a:defRPr sz="1200"/>
            </a:lvl1pPr>
          </a:lstStyle>
          <a:p>
            <a:endParaRPr lang="fr-FR"/>
          </a:p>
        </p:txBody>
      </p:sp>
      <p:sp>
        <p:nvSpPr>
          <p:cNvPr id="5" name="Espace réservé du numéro de diapositive 4">
            <a:extLst>
              <a:ext uri="{FF2B5EF4-FFF2-40B4-BE49-F238E27FC236}">
                <a16:creationId xmlns:a16="http://schemas.microsoft.com/office/drawing/2014/main" id="{CADB0FE0-B1A1-AB2C-42B3-2E839046BCFD}"/>
              </a:ext>
            </a:extLst>
          </p:cNvPr>
          <p:cNvSpPr>
            <a:spLocks noGrp="1"/>
          </p:cNvSpPr>
          <p:nvPr>
            <p:ph type="sldNum" sz="quarter" idx="3"/>
          </p:nvPr>
        </p:nvSpPr>
        <p:spPr>
          <a:xfrm>
            <a:off x="3851342" y="9431600"/>
            <a:ext cx="2946347" cy="498214"/>
          </a:xfrm>
          <a:prstGeom prst="rect">
            <a:avLst/>
          </a:prstGeom>
        </p:spPr>
        <p:txBody>
          <a:bodyPr vert="horz" lIns="91440" tIns="45720" rIns="91440" bIns="45720" rtlCol="0" anchor="b"/>
          <a:lstStyle>
            <a:lvl1pPr algn="r">
              <a:defRPr sz="1200"/>
            </a:lvl1pPr>
          </a:lstStyle>
          <a:p>
            <a:fld id="{F95ED130-5ED8-FA45-B0E5-44447B71DB31}" type="slidenum">
              <a:rPr lang="fr-FR" smtClean="0"/>
              <a:t>‹#›</a:t>
            </a:fld>
            <a:endParaRPr lang="fr-FR"/>
          </a:p>
        </p:txBody>
      </p:sp>
    </p:spTree>
    <p:extLst>
      <p:ext uri="{BB962C8B-B14F-4D97-AF65-F5344CB8AC3E}">
        <p14:creationId xmlns:p14="http://schemas.microsoft.com/office/powerpoint/2010/main" val="99418871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46347" cy="498215"/>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51342" y="0"/>
            <a:ext cx="2946347" cy="498215"/>
          </a:xfrm>
          <a:prstGeom prst="rect">
            <a:avLst/>
          </a:prstGeom>
        </p:spPr>
        <p:txBody>
          <a:bodyPr vert="horz" lIns="91440" tIns="45720" rIns="91440" bIns="45720" rtlCol="0"/>
          <a:lstStyle>
            <a:lvl1pPr algn="r">
              <a:defRPr sz="1200"/>
            </a:lvl1pPr>
          </a:lstStyle>
          <a:p>
            <a:fld id="{FCFB666A-20D5-9B44-8338-A578FBD165BA}" type="datetimeFigureOut">
              <a:rPr lang="fr-FR" smtClean="0"/>
              <a:t>18/04/2024</a:t>
            </a:fld>
            <a:endParaRPr lang="fr-FR"/>
          </a:p>
        </p:txBody>
      </p:sp>
      <p:sp>
        <p:nvSpPr>
          <p:cNvPr id="4" name="Espace réservé de l'image des diapositives 3"/>
          <p:cNvSpPr>
            <a:spLocks noGrp="1" noRot="1" noChangeAspect="1"/>
          </p:cNvSpPr>
          <p:nvPr>
            <p:ph type="sldImg" idx="2"/>
          </p:nvPr>
        </p:nvSpPr>
        <p:spPr>
          <a:xfrm>
            <a:off x="422275" y="1241425"/>
            <a:ext cx="5954713" cy="3351213"/>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notes 4"/>
          <p:cNvSpPr>
            <a:spLocks noGrp="1"/>
          </p:cNvSpPr>
          <p:nvPr>
            <p:ph type="body" sz="quarter" idx="3"/>
          </p:nvPr>
        </p:nvSpPr>
        <p:spPr>
          <a:xfrm>
            <a:off x="679927" y="4778722"/>
            <a:ext cx="5439410" cy="3909864"/>
          </a:xfrm>
          <a:prstGeom prst="rect">
            <a:avLst/>
          </a:prstGeom>
        </p:spPr>
        <p:txBody>
          <a:bodyPr vert="horz" lIns="91440" tIns="45720" rIns="91440" bIns="45720" rtlCol="0"/>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6" name="Espace réservé du pied de page 5"/>
          <p:cNvSpPr>
            <a:spLocks noGrp="1"/>
          </p:cNvSpPr>
          <p:nvPr>
            <p:ph type="ftr" sz="quarter" idx="4"/>
          </p:nvPr>
        </p:nvSpPr>
        <p:spPr>
          <a:xfrm>
            <a:off x="0" y="9431600"/>
            <a:ext cx="2946347" cy="498214"/>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51342" y="9431600"/>
            <a:ext cx="2946347" cy="498214"/>
          </a:xfrm>
          <a:prstGeom prst="rect">
            <a:avLst/>
          </a:prstGeom>
        </p:spPr>
        <p:txBody>
          <a:bodyPr vert="horz" lIns="91440" tIns="45720" rIns="91440" bIns="45720" rtlCol="0" anchor="b"/>
          <a:lstStyle>
            <a:lvl1pPr algn="r">
              <a:defRPr sz="1200"/>
            </a:lvl1pPr>
          </a:lstStyle>
          <a:p>
            <a:fld id="{889F0CB1-8A34-8A4F-8A6E-8BB08A91ECBB}" type="slidenum">
              <a:rPr lang="fr-FR" smtClean="0"/>
              <a:t>‹#›</a:t>
            </a:fld>
            <a:endParaRPr lang="fr-FR"/>
          </a:p>
        </p:txBody>
      </p:sp>
    </p:spTree>
    <p:extLst>
      <p:ext uri="{BB962C8B-B14F-4D97-AF65-F5344CB8AC3E}">
        <p14:creationId xmlns:p14="http://schemas.microsoft.com/office/powerpoint/2010/main" val="365573714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Good afternoon, everyone,</a:t>
            </a:r>
          </a:p>
          <a:p>
            <a:endParaRPr lang="en-GB" dirty="0"/>
          </a:p>
          <a:p>
            <a:r>
              <a:rPr lang="en-GB" dirty="0"/>
              <a:t>Welcome to our informative session here in the city of Brussels. We are happy to see you all gather, with this shared interest in innovation.</a:t>
            </a:r>
          </a:p>
        </p:txBody>
      </p:sp>
      <p:sp>
        <p:nvSpPr>
          <p:cNvPr id="4" name="Slide Number Placeholder 3"/>
          <p:cNvSpPr>
            <a:spLocks noGrp="1"/>
          </p:cNvSpPr>
          <p:nvPr>
            <p:ph type="sldNum" sz="quarter" idx="5"/>
          </p:nvPr>
        </p:nvSpPr>
        <p:spPr/>
        <p:txBody>
          <a:bodyPr/>
          <a:lstStyle/>
          <a:p>
            <a:fld id="{889F0CB1-8A34-8A4F-8A6E-8BB08A91ECBB}" type="slidenum">
              <a:rPr lang="fr-FR" smtClean="0"/>
              <a:t>1</a:t>
            </a:fld>
            <a:endParaRPr lang="fr-FR"/>
          </a:p>
        </p:txBody>
      </p:sp>
    </p:spTree>
    <p:extLst>
      <p:ext uri="{BB962C8B-B14F-4D97-AF65-F5344CB8AC3E}">
        <p14:creationId xmlns:p14="http://schemas.microsoft.com/office/powerpoint/2010/main" val="46400909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889F0CB1-8A34-8A4F-8A6E-8BB08A91ECBB}" type="slidenum">
              <a:rPr lang="fr-FR" smtClean="0"/>
              <a:t>12</a:t>
            </a:fld>
            <a:endParaRPr lang="fr-FR"/>
          </a:p>
        </p:txBody>
      </p:sp>
    </p:spTree>
    <p:extLst>
      <p:ext uri="{BB962C8B-B14F-4D97-AF65-F5344CB8AC3E}">
        <p14:creationId xmlns:p14="http://schemas.microsoft.com/office/powerpoint/2010/main" val="62534335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889F0CB1-8A34-8A4F-8A6E-8BB08A91ECBB}" type="slidenum">
              <a:rPr lang="fr-FR" smtClean="0"/>
              <a:t>13</a:t>
            </a:fld>
            <a:endParaRPr lang="fr-FR"/>
          </a:p>
        </p:txBody>
      </p:sp>
    </p:spTree>
    <p:extLst>
      <p:ext uri="{BB962C8B-B14F-4D97-AF65-F5344CB8AC3E}">
        <p14:creationId xmlns:p14="http://schemas.microsoft.com/office/powerpoint/2010/main" val="156799916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889F0CB1-8A34-8A4F-8A6E-8BB08A91ECBB}" type="slidenum">
              <a:rPr lang="fr-FR" smtClean="0"/>
              <a:t>13</a:t>
            </a:fld>
            <a:endParaRPr lang="fr-FR"/>
          </a:p>
        </p:txBody>
      </p:sp>
    </p:spTree>
    <p:extLst>
      <p:ext uri="{BB962C8B-B14F-4D97-AF65-F5344CB8AC3E}">
        <p14:creationId xmlns:p14="http://schemas.microsoft.com/office/powerpoint/2010/main" val="20088995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fr-BE" sz="1200">
              <a:solidFill>
                <a:schemeClr val="tx2"/>
              </a:solidFill>
              <a:latin typeface="Ubuntu" panose="020B0504030602030204" pitchFamily="34" charset="0"/>
              <a:ea typeface="Tahoma" panose="020B0604030504040204" pitchFamily="34" charset="0"/>
              <a:cs typeface="Tahoma" panose="020B060403050404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fr-BE" sz="1200">
                <a:solidFill>
                  <a:schemeClr val="tx2"/>
                </a:solidFill>
                <a:latin typeface="Ubuntu" panose="020B0504030602030204" pitchFamily="34" charset="0"/>
                <a:ea typeface="Tahoma" panose="020B0604030504040204" pitchFamily="34" charset="0"/>
                <a:cs typeface="Tahoma" panose="020B0604030504040204" pitchFamily="34" charset="0"/>
              </a:rPr>
              <a:t>Quadruple </a:t>
            </a:r>
            <a:r>
              <a:rPr lang="fr-BE" sz="1200" err="1">
                <a:solidFill>
                  <a:schemeClr val="tx2"/>
                </a:solidFill>
                <a:latin typeface="Ubuntu" panose="020B0504030602030204" pitchFamily="34" charset="0"/>
                <a:ea typeface="Tahoma" panose="020B0604030504040204" pitchFamily="34" charset="0"/>
                <a:cs typeface="Tahoma" panose="020B0604030504040204" pitchFamily="34" charset="0"/>
              </a:rPr>
              <a:t>helix</a:t>
            </a:r>
            <a:r>
              <a:rPr lang="fr-BE" sz="1200">
                <a:solidFill>
                  <a:schemeClr val="tx2"/>
                </a:solidFill>
                <a:latin typeface="Ubuntu" panose="020B0504030602030204" pitchFamily="34" charset="0"/>
                <a:ea typeface="Tahoma" panose="020B0604030504040204" pitchFamily="34" charset="0"/>
                <a:cs typeface="Tahoma" panose="020B0604030504040204" pitchFamily="34" charset="0"/>
              </a:rPr>
              <a:t> : </a:t>
            </a:r>
            <a:r>
              <a:rPr lang="fr-BE" sz="1200" err="1">
                <a:solidFill>
                  <a:schemeClr val="tx2"/>
                </a:solidFill>
                <a:latin typeface="Ubuntu" panose="020B0504030602030204" pitchFamily="34" charset="0"/>
                <a:ea typeface="Tahoma" panose="020B0604030504040204" pitchFamily="34" charset="0"/>
                <a:cs typeface="Tahoma" panose="020B0604030504040204" pitchFamily="34" charset="0"/>
              </a:rPr>
              <a:t>Industry</a:t>
            </a:r>
            <a:r>
              <a:rPr lang="fr-BE" sz="1200">
                <a:solidFill>
                  <a:schemeClr val="tx2"/>
                </a:solidFill>
                <a:latin typeface="Ubuntu" panose="020B0504030602030204" pitchFamily="34" charset="0"/>
                <a:ea typeface="Tahoma" panose="020B0604030504040204" pitchFamily="34" charset="0"/>
                <a:cs typeface="Tahoma" panose="020B0604030504040204" pitchFamily="34" charset="0"/>
              </a:rPr>
              <a:t>, </a:t>
            </a:r>
            <a:r>
              <a:rPr lang="fr-BE" sz="1200" err="1">
                <a:solidFill>
                  <a:schemeClr val="tx2"/>
                </a:solidFill>
                <a:latin typeface="Ubuntu" panose="020B0504030602030204" pitchFamily="34" charset="0"/>
                <a:ea typeface="Tahoma" panose="020B0604030504040204" pitchFamily="34" charset="0"/>
                <a:cs typeface="Tahoma" panose="020B0604030504040204" pitchFamily="34" charset="0"/>
              </a:rPr>
              <a:t>government</a:t>
            </a:r>
            <a:r>
              <a:rPr lang="fr-BE" sz="1200">
                <a:solidFill>
                  <a:schemeClr val="tx2"/>
                </a:solidFill>
                <a:latin typeface="Ubuntu" panose="020B0504030602030204" pitchFamily="34" charset="0"/>
                <a:ea typeface="Tahoma" panose="020B0604030504040204" pitchFamily="34" charset="0"/>
                <a:cs typeface="Tahoma" panose="020B0604030504040204" pitchFamily="34" charset="0"/>
              </a:rPr>
              <a:t>, Academia, Citizen</a:t>
            </a:r>
          </a:p>
          <a:p>
            <a:pPr marL="0" marR="0" lvl="0" indent="0" algn="l" defTabSz="914400" rtl="0" eaLnBrk="1" fontAlgn="auto" latinLnBrk="0" hangingPunct="1">
              <a:lnSpc>
                <a:spcPct val="100000"/>
              </a:lnSpc>
              <a:spcBef>
                <a:spcPts val="0"/>
              </a:spcBef>
              <a:spcAft>
                <a:spcPts val="0"/>
              </a:spcAft>
              <a:buClrTx/>
              <a:buSzTx/>
              <a:buFontTx/>
              <a:buNone/>
              <a:tabLst/>
              <a:defRPr/>
            </a:pPr>
            <a:r>
              <a:rPr lang="pl-PL" sz="1200">
                <a:solidFill>
                  <a:schemeClr val="tx2"/>
                </a:solidFill>
                <a:latin typeface="Ubuntu" panose="020B0504030602030204" pitchFamily="34" charset="0"/>
                <a:ea typeface="Tahoma" panose="020B0604030504040204" pitchFamily="34" charset="0"/>
                <a:cs typeface="Tahoma" panose="020B0604030504040204" pitchFamily="34" charset="0"/>
              </a:rPr>
              <a:t>n</a:t>
            </a:r>
            <a:r>
              <a:rPr lang="en-GB" sz="1200">
                <a:solidFill>
                  <a:schemeClr val="tx2"/>
                </a:solidFill>
                <a:latin typeface="Ubuntu" panose="020B0504030602030204" pitchFamily="34" charset="0"/>
                <a:ea typeface="Tahoma" panose="020B0604030504040204" pitchFamily="34" charset="0"/>
                <a:cs typeface="Tahoma" panose="020B0604030504040204" pitchFamily="34" charset="0"/>
              </a:rPr>
              <a:t>o transnational partnerships expected (except for Transfer Partners), unless specific competencies are needed and justified</a:t>
            </a:r>
          </a:p>
          <a:p>
            <a:endParaRPr lang="en-GB"/>
          </a:p>
        </p:txBody>
      </p:sp>
      <p:sp>
        <p:nvSpPr>
          <p:cNvPr id="4" name="Slide Number Placeholder 3"/>
          <p:cNvSpPr>
            <a:spLocks noGrp="1"/>
          </p:cNvSpPr>
          <p:nvPr>
            <p:ph type="sldNum" sz="quarter" idx="5"/>
          </p:nvPr>
        </p:nvSpPr>
        <p:spPr/>
        <p:txBody>
          <a:bodyPr/>
          <a:lstStyle/>
          <a:p>
            <a:fld id="{889F0CB1-8A34-8A4F-8A6E-8BB08A91ECBB}" type="slidenum">
              <a:rPr lang="fr-FR" smtClean="0"/>
              <a:t>15</a:t>
            </a:fld>
            <a:endParaRPr lang="fr-FR"/>
          </a:p>
        </p:txBody>
      </p:sp>
    </p:spTree>
    <p:extLst>
      <p:ext uri="{BB962C8B-B14F-4D97-AF65-F5344CB8AC3E}">
        <p14:creationId xmlns:p14="http://schemas.microsoft.com/office/powerpoint/2010/main" val="288047505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pl-PL" sz="1200">
                <a:solidFill>
                  <a:schemeClr val="tx2"/>
                </a:solidFill>
                <a:latin typeface="Ubuntu" panose="020B0504030602030204" pitchFamily="34" charset="0"/>
                <a:ea typeface="Tahoma" panose="020B0604030504040204" pitchFamily="34" charset="0"/>
                <a:cs typeface="Tahoma" panose="020B0604030504040204" pitchFamily="34" charset="0"/>
              </a:rPr>
              <a:t>n</a:t>
            </a:r>
            <a:r>
              <a:rPr lang="en-GB" sz="1200">
                <a:solidFill>
                  <a:schemeClr val="tx2"/>
                </a:solidFill>
                <a:latin typeface="Ubuntu" panose="020B0504030602030204" pitchFamily="34" charset="0"/>
                <a:ea typeface="Tahoma" panose="020B0604030504040204" pitchFamily="34" charset="0"/>
                <a:cs typeface="Tahoma" panose="020B0604030504040204" pitchFamily="34" charset="0"/>
              </a:rPr>
              <a:t>o transnational partnerships expected (except for Transfer Partners), unless specific competencies are needed and justified</a:t>
            </a:r>
          </a:p>
          <a:p>
            <a:endParaRPr lang="en-GB"/>
          </a:p>
        </p:txBody>
      </p:sp>
      <p:sp>
        <p:nvSpPr>
          <p:cNvPr id="4" name="Slide Number Placeholder 3"/>
          <p:cNvSpPr>
            <a:spLocks noGrp="1"/>
          </p:cNvSpPr>
          <p:nvPr>
            <p:ph type="sldNum" sz="quarter" idx="5"/>
          </p:nvPr>
        </p:nvSpPr>
        <p:spPr/>
        <p:txBody>
          <a:bodyPr/>
          <a:lstStyle/>
          <a:p>
            <a:fld id="{889F0CB1-8A34-8A4F-8A6E-8BB08A91ECBB}" type="slidenum">
              <a:rPr lang="fr-FR" smtClean="0"/>
              <a:t>16</a:t>
            </a:fld>
            <a:endParaRPr lang="fr-FR"/>
          </a:p>
        </p:txBody>
      </p:sp>
    </p:spTree>
    <p:extLst>
      <p:ext uri="{BB962C8B-B14F-4D97-AF65-F5344CB8AC3E}">
        <p14:creationId xmlns:p14="http://schemas.microsoft.com/office/powerpoint/2010/main" val="29966526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889F0CB1-8A34-8A4F-8A6E-8BB08A91ECBB}" type="slidenum">
              <a:rPr lang="fr-FR" smtClean="0"/>
              <a:t>17</a:t>
            </a:fld>
            <a:endParaRPr lang="fr-FR"/>
          </a:p>
        </p:txBody>
      </p:sp>
    </p:spTree>
    <p:extLst>
      <p:ext uri="{BB962C8B-B14F-4D97-AF65-F5344CB8AC3E}">
        <p14:creationId xmlns:p14="http://schemas.microsoft.com/office/powerpoint/2010/main" val="236161790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pl-PL" sz="1200">
                <a:solidFill>
                  <a:schemeClr val="tx2"/>
                </a:solidFill>
                <a:latin typeface="Ubuntu" panose="020B0504030602030204" pitchFamily="34" charset="0"/>
                <a:ea typeface="Tahoma" panose="020B0604030504040204" pitchFamily="34" charset="0"/>
                <a:cs typeface="Tahoma" panose="020B0604030504040204" pitchFamily="34" charset="0"/>
              </a:rPr>
              <a:t>n</a:t>
            </a:r>
            <a:r>
              <a:rPr lang="en-GB" sz="1200">
                <a:solidFill>
                  <a:schemeClr val="tx2"/>
                </a:solidFill>
                <a:latin typeface="Ubuntu" panose="020B0504030602030204" pitchFamily="34" charset="0"/>
                <a:ea typeface="Tahoma" panose="020B0604030504040204" pitchFamily="34" charset="0"/>
                <a:cs typeface="Tahoma" panose="020B0604030504040204" pitchFamily="34" charset="0"/>
              </a:rPr>
              <a:t>o transnational partnerships expected (except for Transfer Partners), unless specific competencies are needed and justified</a:t>
            </a:r>
          </a:p>
          <a:p>
            <a:endParaRPr lang="en-GB"/>
          </a:p>
        </p:txBody>
      </p:sp>
      <p:sp>
        <p:nvSpPr>
          <p:cNvPr id="4" name="Slide Number Placeholder 3"/>
          <p:cNvSpPr>
            <a:spLocks noGrp="1"/>
          </p:cNvSpPr>
          <p:nvPr>
            <p:ph type="sldNum" sz="quarter" idx="5"/>
          </p:nvPr>
        </p:nvSpPr>
        <p:spPr/>
        <p:txBody>
          <a:bodyPr/>
          <a:lstStyle/>
          <a:p>
            <a:fld id="{889F0CB1-8A34-8A4F-8A6E-8BB08A91ECBB}" type="slidenum">
              <a:rPr lang="fr-FR" smtClean="0"/>
              <a:t>18</a:t>
            </a:fld>
            <a:endParaRPr lang="fr-FR"/>
          </a:p>
        </p:txBody>
      </p:sp>
    </p:spTree>
    <p:extLst>
      <p:ext uri="{BB962C8B-B14F-4D97-AF65-F5344CB8AC3E}">
        <p14:creationId xmlns:p14="http://schemas.microsoft.com/office/powerpoint/2010/main" val="206234652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85750" indent="-285750">
              <a:buBlip>
                <a:blip r:embed="rId3"/>
              </a:buBlip>
            </a:pPr>
            <a:r>
              <a:rPr lang="en-GB" sz="1600">
                <a:solidFill>
                  <a:schemeClr val="tx2"/>
                </a:solidFill>
                <a:latin typeface="Ubuntu" panose="020B0504030602030204" pitchFamily="34" charset="0"/>
                <a:ea typeface="Tahoma" panose="020B0604030504040204" pitchFamily="34" charset="0"/>
                <a:cs typeface="Tahoma" panose="020B0604030504040204" pitchFamily="34" charset="0"/>
              </a:rPr>
              <a:t>Any organisation having </a:t>
            </a:r>
            <a:r>
              <a:rPr lang="en-GB" sz="1600" b="1">
                <a:solidFill>
                  <a:schemeClr val="tx2"/>
                </a:solidFill>
                <a:latin typeface="Ubuntu" panose="020B0504030602030204" pitchFamily="34" charset="0"/>
                <a:ea typeface="Tahoma" panose="020B0604030504040204" pitchFamily="34" charset="0"/>
                <a:cs typeface="Tahoma" panose="020B0604030504040204" pitchFamily="34" charset="0"/>
              </a:rPr>
              <a:t>legal personality</a:t>
            </a:r>
            <a:r>
              <a:rPr lang="en-GB" sz="1600">
                <a:solidFill>
                  <a:schemeClr val="tx2"/>
                </a:solidFill>
                <a:latin typeface="Ubuntu" panose="020B0504030602030204" pitchFamily="34" charset="0"/>
                <a:ea typeface="Tahoma" panose="020B0604030504040204" pitchFamily="34" charset="0"/>
                <a:cs typeface="Tahoma" panose="020B0604030504040204" pitchFamily="34" charset="0"/>
              </a:rPr>
              <a:t>, except:</a:t>
            </a:r>
          </a:p>
          <a:p>
            <a:pPr marL="742950" lvl="1" indent="-285750">
              <a:buFont typeface="Courier New" panose="02070309020205020404" pitchFamily="49" charset="0"/>
              <a:buChar char="o"/>
            </a:pPr>
            <a:r>
              <a:rPr lang="en-GB" sz="1600">
                <a:solidFill>
                  <a:schemeClr val="tx2"/>
                </a:solidFill>
                <a:latin typeface="Ubuntu" panose="020B0504030602030204" pitchFamily="34" charset="0"/>
                <a:ea typeface="Tahoma" panose="020B0604030504040204" pitchFamily="34" charset="0"/>
                <a:cs typeface="Tahoma" panose="020B0604030504040204" pitchFamily="34" charset="0"/>
              </a:rPr>
              <a:t>Consultancy firms having as primary objective the development and management of European projects, and Organisations with no staff budgeted (only declaring external expertise costs)</a:t>
            </a:r>
          </a:p>
          <a:p>
            <a:endParaRPr lang="en-GB"/>
          </a:p>
        </p:txBody>
      </p:sp>
      <p:sp>
        <p:nvSpPr>
          <p:cNvPr id="4" name="Slide Number Placeholder 3"/>
          <p:cNvSpPr>
            <a:spLocks noGrp="1"/>
          </p:cNvSpPr>
          <p:nvPr>
            <p:ph type="sldNum" sz="quarter" idx="5"/>
          </p:nvPr>
        </p:nvSpPr>
        <p:spPr/>
        <p:txBody>
          <a:bodyPr/>
          <a:lstStyle/>
          <a:p>
            <a:fld id="{889F0CB1-8A34-8A4F-8A6E-8BB08A91ECBB}" type="slidenum">
              <a:rPr lang="fr-FR" smtClean="0"/>
              <a:t>19</a:t>
            </a:fld>
            <a:endParaRPr lang="fr-FR"/>
          </a:p>
        </p:txBody>
      </p:sp>
    </p:spTree>
    <p:extLst>
      <p:ext uri="{BB962C8B-B14F-4D97-AF65-F5344CB8AC3E}">
        <p14:creationId xmlns:p14="http://schemas.microsoft.com/office/powerpoint/2010/main" val="270306117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pl-PL" sz="1200">
                <a:solidFill>
                  <a:schemeClr val="tx2"/>
                </a:solidFill>
                <a:latin typeface="Ubuntu" panose="020B0504030602030204" pitchFamily="34" charset="0"/>
                <a:ea typeface="Tahoma" panose="020B0604030504040204" pitchFamily="34" charset="0"/>
                <a:cs typeface="Tahoma" panose="020B0604030504040204" pitchFamily="34" charset="0"/>
              </a:rPr>
              <a:t>n</a:t>
            </a:r>
            <a:r>
              <a:rPr lang="en-GB" sz="1200">
                <a:solidFill>
                  <a:schemeClr val="tx2"/>
                </a:solidFill>
                <a:latin typeface="Ubuntu" panose="020B0504030602030204" pitchFamily="34" charset="0"/>
                <a:ea typeface="Tahoma" panose="020B0604030504040204" pitchFamily="34" charset="0"/>
                <a:cs typeface="Tahoma" panose="020B0604030504040204" pitchFamily="34" charset="0"/>
              </a:rPr>
              <a:t>o transnational partnerships expected (except for Transfer Partners), unless specific competencies are needed and justified</a:t>
            </a:r>
          </a:p>
          <a:p>
            <a:endParaRPr lang="en-GB"/>
          </a:p>
        </p:txBody>
      </p:sp>
      <p:sp>
        <p:nvSpPr>
          <p:cNvPr id="4" name="Slide Number Placeholder 3"/>
          <p:cNvSpPr>
            <a:spLocks noGrp="1"/>
          </p:cNvSpPr>
          <p:nvPr>
            <p:ph type="sldNum" sz="quarter" idx="5"/>
          </p:nvPr>
        </p:nvSpPr>
        <p:spPr/>
        <p:txBody>
          <a:bodyPr/>
          <a:lstStyle/>
          <a:p>
            <a:fld id="{889F0CB1-8A34-8A4F-8A6E-8BB08A91ECBB}" type="slidenum">
              <a:rPr lang="fr-FR" smtClean="0"/>
              <a:t>20</a:t>
            </a:fld>
            <a:endParaRPr lang="fr-FR"/>
          </a:p>
        </p:txBody>
      </p:sp>
    </p:spTree>
    <p:extLst>
      <p:ext uri="{BB962C8B-B14F-4D97-AF65-F5344CB8AC3E}">
        <p14:creationId xmlns:p14="http://schemas.microsoft.com/office/powerpoint/2010/main" val="337426771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285750" indent="-285750" algn="just">
              <a:buBlip>
                <a:blip r:embed="rId3"/>
              </a:buBlip>
            </a:pPr>
            <a:r>
              <a:rPr lang="en-GB">
                <a:solidFill>
                  <a:schemeClr val="tx2"/>
                </a:solidFill>
                <a:latin typeface="Ubuntu" panose="020B0504030602030204" pitchFamily="34" charset="0"/>
                <a:ea typeface="Tahoma" panose="020B0604030504040204" pitchFamily="34" charset="0"/>
                <a:cs typeface="Tahoma" panose="020B0604030504040204" pitchFamily="34" charset="0"/>
              </a:rPr>
              <a:t>Recommended to be involved in the design and implementation of the project to ensure a smooth project delivery and maximize sustainability (</a:t>
            </a:r>
            <a:r>
              <a:rPr lang="en-GB" b="1">
                <a:solidFill>
                  <a:schemeClr val="tx2"/>
                </a:solidFill>
                <a:latin typeface="Ubuntu" panose="020B0504030602030204" pitchFamily="34" charset="0"/>
                <a:ea typeface="Tahoma" panose="020B0604030504040204" pitchFamily="34" charset="0"/>
                <a:cs typeface="Tahoma" panose="020B0604030504040204" pitchFamily="34" charset="0"/>
              </a:rPr>
              <a:t>co-creation</a:t>
            </a:r>
            <a:r>
              <a:rPr lang="en-GB">
                <a:solidFill>
                  <a:schemeClr val="tx2"/>
                </a:solidFill>
                <a:latin typeface="Ubuntu" panose="020B0504030602030204" pitchFamily="34" charset="0"/>
                <a:ea typeface="Tahoma" panose="020B0604030504040204" pitchFamily="34" charset="0"/>
                <a:cs typeface="Tahoma" panose="020B0604030504040204" pitchFamily="34" charset="0"/>
              </a:rPr>
              <a:t>)</a:t>
            </a:r>
          </a:p>
          <a:p>
            <a:pPr algn="just"/>
            <a:endParaRPr lang="en-GB">
              <a:solidFill>
                <a:schemeClr val="tx2"/>
              </a:solidFill>
              <a:latin typeface="Ubuntu" panose="020B0504030602030204" pitchFamily="34" charset="0"/>
              <a:ea typeface="Tahoma" panose="020B0604030504040204" pitchFamily="34" charset="0"/>
              <a:cs typeface="Tahoma" panose="020B0604030504040204" pitchFamily="34" charset="0"/>
            </a:endParaRPr>
          </a:p>
          <a:p>
            <a:pPr marL="285750" indent="-285750" algn="just">
              <a:buBlip>
                <a:blip r:embed="rId3"/>
              </a:buBlip>
            </a:pPr>
            <a:r>
              <a:rPr lang="en-GB">
                <a:solidFill>
                  <a:schemeClr val="tx2"/>
                </a:solidFill>
                <a:latin typeface="Ubuntu" panose="020B0504030602030204" pitchFamily="34" charset="0"/>
                <a:ea typeface="Tahoma" panose="020B0604030504040204" pitchFamily="34" charset="0"/>
                <a:cs typeface="Tahoma" panose="020B0604030504040204" pitchFamily="34" charset="0"/>
              </a:rPr>
              <a:t>Projects shall design </a:t>
            </a:r>
            <a:r>
              <a:rPr lang="en-GB" b="1">
                <a:solidFill>
                  <a:schemeClr val="tx2"/>
                </a:solidFill>
                <a:latin typeface="Ubuntu" panose="020B0504030602030204" pitchFamily="34" charset="0"/>
                <a:ea typeface="Tahoma" panose="020B0604030504040204" pitchFamily="34" charset="0"/>
                <a:cs typeface="Tahoma" panose="020B0604030504040204" pitchFamily="34" charset="0"/>
              </a:rPr>
              <a:t>structured mechanisms</a:t>
            </a:r>
            <a:r>
              <a:rPr lang="en-GB">
                <a:solidFill>
                  <a:schemeClr val="tx2"/>
                </a:solidFill>
                <a:latin typeface="Ubuntu" panose="020B0504030602030204" pitchFamily="34" charset="0"/>
                <a:ea typeface="Tahoma" panose="020B0604030504040204" pitchFamily="34" charset="0"/>
                <a:cs typeface="Tahoma" panose="020B0604030504040204" pitchFamily="34" charset="0"/>
              </a:rPr>
              <a:t> to ensure their effective involvement (clearly explained in the AF)</a:t>
            </a:r>
          </a:p>
          <a:p>
            <a:endParaRPr lang="fr-BE"/>
          </a:p>
        </p:txBody>
      </p:sp>
      <p:sp>
        <p:nvSpPr>
          <p:cNvPr id="4" name="Espace réservé du numéro de diapositive 3"/>
          <p:cNvSpPr>
            <a:spLocks noGrp="1"/>
          </p:cNvSpPr>
          <p:nvPr>
            <p:ph type="sldNum" sz="quarter" idx="5"/>
          </p:nvPr>
        </p:nvSpPr>
        <p:spPr/>
        <p:txBody>
          <a:bodyPr/>
          <a:lstStyle/>
          <a:p>
            <a:fld id="{889F0CB1-8A34-8A4F-8A6E-8BB08A91ECBB}" type="slidenum">
              <a:rPr lang="fr-FR" smtClean="0"/>
              <a:t>21</a:t>
            </a:fld>
            <a:endParaRPr lang="fr-FR"/>
          </a:p>
        </p:txBody>
      </p:sp>
    </p:spTree>
    <p:extLst>
      <p:ext uri="{BB962C8B-B14F-4D97-AF65-F5344CB8AC3E}">
        <p14:creationId xmlns:p14="http://schemas.microsoft.com/office/powerpoint/2010/main" val="204171643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Allow me to introduce ourselves: I am Joachim, representing the region of Flanders. Joining me are Raissa, representing Brussels, and Fabian, representing Wallonia. Together, we are here as representatives of EUI, to prepare you on the third call of the European Urban Initiative, focusing on Innovative Actions.</a:t>
            </a:r>
          </a:p>
        </p:txBody>
      </p:sp>
      <p:sp>
        <p:nvSpPr>
          <p:cNvPr id="4" name="Slide Number Placeholder 3"/>
          <p:cNvSpPr>
            <a:spLocks noGrp="1"/>
          </p:cNvSpPr>
          <p:nvPr>
            <p:ph type="sldNum" sz="quarter" idx="5"/>
          </p:nvPr>
        </p:nvSpPr>
        <p:spPr/>
        <p:txBody>
          <a:bodyPr/>
          <a:lstStyle/>
          <a:p>
            <a:fld id="{889F0CB1-8A34-8A4F-8A6E-8BB08A91ECBB}" type="slidenum">
              <a:rPr lang="fr-FR" smtClean="0"/>
              <a:t>2</a:t>
            </a:fld>
            <a:endParaRPr lang="fr-FR"/>
          </a:p>
        </p:txBody>
      </p:sp>
    </p:spTree>
    <p:extLst>
      <p:ext uri="{BB962C8B-B14F-4D97-AF65-F5344CB8AC3E}">
        <p14:creationId xmlns:p14="http://schemas.microsoft.com/office/powerpoint/2010/main" val="303806037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pl-PL" sz="1200">
                <a:solidFill>
                  <a:schemeClr val="tx2"/>
                </a:solidFill>
                <a:latin typeface="Ubuntu" panose="020B0504030602030204" pitchFamily="34" charset="0"/>
                <a:ea typeface="Tahoma" panose="020B0604030504040204" pitchFamily="34" charset="0"/>
                <a:cs typeface="Tahoma" panose="020B0604030504040204" pitchFamily="34" charset="0"/>
              </a:rPr>
              <a:t>n</a:t>
            </a:r>
            <a:r>
              <a:rPr lang="en-GB" sz="1200">
                <a:solidFill>
                  <a:schemeClr val="tx2"/>
                </a:solidFill>
                <a:latin typeface="Ubuntu" panose="020B0504030602030204" pitchFamily="34" charset="0"/>
                <a:ea typeface="Tahoma" panose="020B0604030504040204" pitchFamily="34" charset="0"/>
                <a:cs typeface="Tahoma" panose="020B0604030504040204" pitchFamily="34" charset="0"/>
              </a:rPr>
              <a:t>o transnational partnerships expected (except for Transfer Partners), unless specific competencies are needed and justified</a:t>
            </a:r>
          </a:p>
          <a:p>
            <a:endParaRPr lang="en-GB"/>
          </a:p>
        </p:txBody>
      </p:sp>
      <p:sp>
        <p:nvSpPr>
          <p:cNvPr id="4" name="Slide Number Placeholder 3"/>
          <p:cNvSpPr>
            <a:spLocks noGrp="1"/>
          </p:cNvSpPr>
          <p:nvPr>
            <p:ph type="sldNum" sz="quarter" idx="5"/>
          </p:nvPr>
        </p:nvSpPr>
        <p:spPr/>
        <p:txBody>
          <a:bodyPr/>
          <a:lstStyle/>
          <a:p>
            <a:fld id="{889F0CB1-8A34-8A4F-8A6E-8BB08A91ECBB}" type="slidenum">
              <a:rPr lang="fr-FR" smtClean="0"/>
              <a:t>22</a:t>
            </a:fld>
            <a:endParaRPr lang="fr-FR"/>
          </a:p>
        </p:txBody>
      </p:sp>
    </p:spTree>
    <p:extLst>
      <p:ext uri="{BB962C8B-B14F-4D97-AF65-F5344CB8AC3E}">
        <p14:creationId xmlns:p14="http://schemas.microsoft.com/office/powerpoint/2010/main" val="12281457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BE"/>
          </a:p>
        </p:txBody>
      </p:sp>
      <p:sp>
        <p:nvSpPr>
          <p:cNvPr id="4" name="Espace réservé du numéro de diapositive 3"/>
          <p:cNvSpPr>
            <a:spLocks noGrp="1"/>
          </p:cNvSpPr>
          <p:nvPr>
            <p:ph type="sldNum" sz="quarter" idx="5"/>
          </p:nvPr>
        </p:nvSpPr>
        <p:spPr/>
        <p:txBody>
          <a:bodyPr/>
          <a:lstStyle/>
          <a:p>
            <a:fld id="{889F0CB1-8A34-8A4F-8A6E-8BB08A91ECBB}" type="slidenum">
              <a:rPr lang="fr-FR" smtClean="0"/>
              <a:t>23</a:t>
            </a:fld>
            <a:endParaRPr lang="fr-FR"/>
          </a:p>
        </p:txBody>
      </p:sp>
    </p:spTree>
    <p:extLst>
      <p:ext uri="{BB962C8B-B14F-4D97-AF65-F5344CB8AC3E}">
        <p14:creationId xmlns:p14="http://schemas.microsoft.com/office/powerpoint/2010/main" val="359134474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pl-PL" sz="1200">
                <a:solidFill>
                  <a:schemeClr val="tx2"/>
                </a:solidFill>
                <a:latin typeface="Ubuntu" panose="020B0504030602030204" pitchFamily="34" charset="0"/>
                <a:ea typeface="Tahoma" panose="020B0604030504040204" pitchFamily="34" charset="0"/>
                <a:cs typeface="Tahoma" panose="020B0604030504040204" pitchFamily="34" charset="0"/>
              </a:rPr>
              <a:t>n</a:t>
            </a:r>
            <a:r>
              <a:rPr lang="en-GB" sz="1200">
                <a:solidFill>
                  <a:schemeClr val="tx2"/>
                </a:solidFill>
                <a:latin typeface="Ubuntu" panose="020B0504030602030204" pitchFamily="34" charset="0"/>
                <a:ea typeface="Tahoma" panose="020B0604030504040204" pitchFamily="34" charset="0"/>
                <a:cs typeface="Tahoma" panose="020B0604030504040204" pitchFamily="34" charset="0"/>
              </a:rPr>
              <a:t>o transnational partnerships expected (except for Transfer Partners), unless specific competencies are needed and justified</a:t>
            </a:r>
          </a:p>
          <a:p>
            <a:endParaRPr lang="en-GB"/>
          </a:p>
        </p:txBody>
      </p:sp>
      <p:sp>
        <p:nvSpPr>
          <p:cNvPr id="4" name="Slide Number Placeholder 3"/>
          <p:cNvSpPr>
            <a:spLocks noGrp="1"/>
          </p:cNvSpPr>
          <p:nvPr>
            <p:ph type="sldNum" sz="quarter" idx="5"/>
          </p:nvPr>
        </p:nvSpPr>
        <p:spPr/>
        <p:txBody>
          <a:bodyPr/>
          <a:lstStyle/>
          <a:p>
            <a:fld id="{889F0CB1-8A34-8A4F-8A6E-8BB08A91ECBB}" type="slidenum">
              <a:rPr lang="fr-FR" smtClean="0"/>
              <a:t>24</a:t>
            </a:fld>
            <a:endParaRPr lang="fr-FR"/>
          </a:p>
        </p:txBody>
      </p:sp>
    </p:spTree>
    <p:extLst>
      <p:ext uri="{BB962C8B-B14F-4D97-AF65-F5344CB8AC3E}">
        <p14:creationId xmlns:p14="http://schemas.microsoft.com/office/powerpoint/2010/main" val="15406515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889F0CB1-8A34-8A4F-8A6E-8BB08A91ECBB}" type="slidenum">
              <a:rPr lang="fr-FR" smtClean="0"/>
              <a:t>25</a:t>
            </a:fld>
            <a:endParaRPr lang="fr-FR"/>
          </a:p>
        </p:txBody>
      </p:sp>
    </p:spTree>
    <p:extLst>
      <p:ext uri="{BB962C8B-B14F-4D97-AF65-F5344CB8AC3E}">
        <p14:creationId xmlns:p14="http://schemas.microsoft.com/office/powerpoint/2010/main" val="3148982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noProof="0" dirty="0"/>
              <a:t>So, the Transfer component…</a:t>
            </a:r>
          </a:p>
          <a:p>
            <a:r>
              <a:rPr lang="en-US" noProof="0" dirty="0"/>
              <a:t>The new innovative solutions are of course also interesting to other urban authorities, these cities are called the Transfer Partners.</a:t>
            </a:r>
          </a:p>
          <a:p>
            <a:endParaRPr lang="en-US" noProof="0" dirty="0"/>
          </a:p>
          <a:p>
            <a:r>
              <a:rPr lang="en-US" noProof="0" dirty="0"/>
              <a:t>EUI created this Transfer component, which literally translates to the transfer of knowledge from one to another, and vice versa.</a:t>
            </a:r>
          </a:p>
          <a:p>
            <a:r>
              <a:rPr lang="en-US" noProof="0" dirty="0"/>
              <a:t>The structure is therefore based on at least a main urban authority, and multiple Transfer partners.</a:t>
            </a:r>
          </a:p>
          <a:p>
            <a:r>
              <a:rPr lang="en-US" noProof="0" dirty="0"/>
              <a:t>It is important that the entire transfer cooperation should support the multidirectional exchanges, which means knowledge should go both ways.</a:t>
            </a:r>
          </a:p>
          <a:p>
            <a:endParaRPr lang="en-GB" dirty="0"/>
          </a:p>
        </p:txBody>
      </p:sp>
      <p:sp>
        <p:nvSpPr>
          <p:cNvPr id="4" name="Slide Number Placeholder 3"/>
          <p:cNvSpPr>
            <a:spLocks noGrp="1"/>
          </p:cNvSpPr>
          <p:nvPr>
            <p:ph type="sldNum" sz="quarter" idx="5"/>
          </p:nvPr>
        </p:nvSpPr>
        <p:spPr/>
        <p:txBody>
          <a:bodyPr/>
          <a:lstStyle/>
          <a:p>
            <a:fld id="{889F0CB1-8A34-8A4F-8A6E-8BB08A91ECBB}" type="slidenum">
              <a:rPr lang="fr-FR" smtClean="0"/>
              <a:t>26</a:t>
            </a:fld>
            <a:endParaRPr lang="fr-FR"/>
          </a:p>
        </p:txBody>
      </p:sp>
    </p:spTree>
    <p:extLst>
      <p:ext uri="{BB962C8B-B14F-4D97-AF65-F5344CB8AC3E}">
        <p14:creationId xmlns:p14="http://schemas.microsoft.com/office/powerpoint/2010/main" val="275177910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Tx/>
              <a:buChar char="-"/>
            </a:pPr>
            <a:r>
              <a:rPr lang="en-GB" dirty="0"/>
              <a:t>The MUA holds the responsibility for the identification and selection of the Transfer Partners that will integrate to the Partnership.</a:t>
            </a:r>
          </a:p>
          <a:p>
            <a:pPr marL="0" indent="0">
              <a:buFontTx/>
              <a:buNone/>
            </a:pPr>
            <a:endParaRPr lang="en-GB" dirty="0"/>
          </a:p>
          <a:p>
            <a:r>
              <a:rPr lang="en-GB" dirty="0"/>
              <a:t>- The process of identifying Transfer Partners should start at the application stage. </a:t>
            </a:r>
          </a:p>
          <a:p>
            <a:pPr marL="171450" indent="-171450">
              <a:buFontTx/>
              <a:buChar char="-"/>
            </a:pPr>
            <a:r>
              <a:rPr lang="en-GB" dirty="0"/>
              <a:t>In this stage, Main urban authority-applicants are asked to identify other European urban areas that could benefit from replicating the proposed solution.</a:t>
            </a:r>
          </a:p>
          <a:p>
            <a:pPr marL="171450" indent="-171450">
              <a:buFontTx/>
              <a:buChar char="-"/>
            </a:pPr>
            <a:r>
              <a:rPr lang="en-GB" dirty="0"/>
              <a:t>But what should these Transfer Partners represent? </a:t>
            </a:r>
          </a:p>
          <a:p>
            <a:pPr marL="171450" indent="-171450">
              <a:buFontTx/>
              <a:buChar char="-"/>
            </a:pPr>
            <a:r>
              <a:rPr lang="en-GB" dirty="0"/>
              <a:t>They should come from different EU Member states, </a:t>
            </a:r>
          </a:p>
          <a:p>
            <a:pPr marL="171450" indent="-171450">
              <a:buFontTx/>
              <a:buChar char="-"/>
            </a:pPr>
            <a:r>
              <a:rPr lang="en-GB" dirty="0"/>
              <a:t>At least 2 out of 4 are involved in less developed regions, or transition regions, </a:t>
            </a:r>
          </a:p>
          <a:p>
            <a:pPr marL="171450" indent="-171450">
              <a:buFontTx/>
              <a:buChar char="-"/>
            </a:pPr>
            <a:r>
              <a:rPr lang="en-GB" dirty="0"/>
              <a:t>and the partnership includes cities of different sizes.</a:t>
            </a:r>
          </a:p>
          <a:p>
            <a:pPr marL="0" indent="0">
              <a:buFontTx/>
              <a:buNone/>
            </a:pPr>
            <a:endParaRPr lang="en-GB" dirty="0"/>
          </a:p>
          <a:p>
            <a:pPr marL="171450" indent="-171450">
              <a:buFontTx/>
              <a:buChar char="-"/>
            </a:pPr>
            <a:r>
              <a:rPr lang="en-GB" dirty="0"/>
              <a:t>If there is no Transfer partner yet, you should elaborate on how the most suitable Transfer Partners would be identified. </a:t>
            </a:r>
          </a:p>
          <a:p>
            <a:pPr marL="171450" indent="-171450">
              <a:buFontTx/>
              <a:buChar char="-"/>
            </a:pPr>
            <a:r>
              <a:rPr lang="en-GB" dirty="0"/>
              <a:t>And if Transfer Partner is already identified, specify and present this with the underlying motivations.</a:t>
            </a:r>
          </a:p>
          <a:p>
            <a:pPr marL="0" indent="0">
              <a:buFontTx/>
              <a:buNone/>
            </a:pPr>
            <a:endParaRPr lang="en-GB" dirty="0"/>
          </a:p>
          <a:p>
            <a:r>
              <a:rPr lang="en-GB" dirty="0"/>
              <a:t>- Quite important is that, Transfer Partners must be identified at the latest during the Initiation Phase and a successful completion of the Initiation Phase is conditioned by Transfer Partners signing, a letters of intent. Signing the complete agreement, is then the next step of course.</a:t>
            </a:r>
          </a:p>
        </p:txBody>
      </p:sp>
      <p:sp>
        <p:nvSpPr>
          <p:cNvPr id="4" name="Slide Number Placeholder 3"/>
          <p:cNvSpPr>
            <a:spLocks noGrp="1"/>
          </p:cNvSpPr>
          <p:nvPr>
            <p:ph type="sldNum" sz="quarter" idx="5"/>
          </p:nvPr>
        </p:nvSpPr>
        <p:spPr/>
        <p:txBody>
          <a:bodyPr/>
          <a:lstStyle/>
          <a:p>
            <a:fld id="{889F0CB1-8A34-8A4F-8A6E-8BB08A91ECBB}" type="slidenum">
              <a:rPr lang="fr-FR" smtClean="0"/>
              <a:t>27</a:t>
            </a:fld>
            <a:endParaRPr lang="fr-FR"/>
          </a:p>
        </p:txBody>
      </p:sp>
    </p:spTree>
    <p:extLst>
      <p:ext uri="{BB962C8B-B14F-4D97-AF65-F5344CB8AC3E}">
        <p14:creationId xmlns:p14="http://schemas.microsoft.com/office/powerpoint/2010/main" val="611492084"/>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noProof="0" dirty="0"/>
              <a:t>Ok, so we have established that the Transfer component stands for working together and sharing knowledge, but how do we do this in practice?</a:t>
            </a:r>
          </a:p>
          <a:p>
            <a:pPr marL="0" marR="0" lvl="0" indent="0" algn="l" defTabSz="914400" rtl="0" eaLnBrk="1" fontAlgn="auto" latinLnBrk="0" hangingPunct="1">
              <a:lnSpc>
                <a:spcPct val="100000"/>
              </a:lnSpc>
              <a:spcBef>
                <a:spcPts val="0"/>
              </a:spcBef>
              <a:spcAft>
                <a:spcPts val="0"/>
              </a:spcAft>
              <a:buClrTx/>
              <a:buSzTx/>
              <a:buFontTx/>
              <a:buNone/>
              <a:tabLst/>
              <a:defRPr/>
            </a:pPr>
            <a:r>
              <a:rPr lang="en-US" noProof="0" dirty="0"/>
              <a:t>Well for this there is a working method, which is represented by: </a:t>
            </a:r>
          </a:p>
          <a:p>
            <a:pPr marL="0" marR="0" lvl="0" indent="0" algn="l" defTabSz="914400" rtl="0" eaLnBrk="1" fontAlgn="auto" latinLnBrk="0" hangingPunct="1">
              <a:lnSpc>
                <a:spcPct val="100000"/>
              </a:lnSpc>
              <a:spcBef>
                <a:spcPts val="0"/>
              </a:spcBef>
              <a:spcAft>
                <a:spcPts val="0"/>
              </a:spcAft>
              <a:buClrTx/>
              <a:buSzTx/>
              <a:buFontTx/>
              <a:buNone/>
              <a:tabLst/>
              <a:defRPr/>
            </a:pPr>
            <a:r>
              <a:rPr lang="nl-NL" dirty="0"/>
              <a:t>- </a:t>
            </a:r>
            <a:r>
              <a:rPr lang="en-GB" dirty="0"/>
              <a:t>Site visits, which can take place both in the city where the project is being implemented and in the Transfer Partners’ cities.</a:t>
            </a:r>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These site visits allows the exchange of knowledge and experience, to better advise and adapt innovative solutions to local contexts. </a:t>
            </a:r>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It Is mandatory that a minimum 3 site visits, will take place in the city of the MUA.</a:t>
            </a: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en-GB" dirty="0"/>
              <a:t>Then, workshops/meetings/discussions, both online or offline, will be held about the preparation and implementation of the innovative solution. </a:t>
            </a: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en-GB" dirty="0"/>
              <a:t>Peer review to evaluate the work done by the Transfer Partners. That allows everyone to benefit from external critical inputs.</a:t>
            </a: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en-GB" dirty="0"/>
              <a:t>The own work of the Transfer Partners allows them to further capitalise on learnings coming from the transfer exchange, but also to prepare for future adaptation and replication of the innovative solution.</a:t>
            </a: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en-GB" dirty="0"/>
              <a:t>And then lastly, other forms of work and cooperation, such as conferences, thematic activities, and so on</a:t>
            </a:r>
          </a:p>
          <a:p>
            <a:pPr marL="171450" marR="0" lvl="0" indent="-171450" algn="l" defTabSz="914400" rtl="0" eaLnBrk="1" fontAlgn="auto" latinLnBrk="0" hangingPunct="1">
              <a:lnSpc>
                <a:spcPct val="100000"/>
              </a:lnSpc>
              <a:spcBef>
                <a:spcPts val="0"/>
              </a:spcBef>
              <a:spcAft>
                <a:spcPts val="0"/>
              </a:spcAft>
              <a:buClrTx/>
              <a:buSzTx/>
              <a:buFontTx/>
              <a:buChar char="-"/>
              <a:tabLst/>
              <a:defRPr/>
            </a:pPr>
            <a:endParaRPr lang="en-GB" dirty="0"/>
          </a:p>
          <a:p>
            <a:r>
              <a:rPr lang="en-GB" sz="1800" b="0" i="0" u="none" strike="noStrike" baseline="0" dirty="0">
                <a:solidFill>
                  <a:srgbClr val="000000"/>
                </a:solidFill>
                <a:latin typeface="Ubuntu" panose="020B0504030602030204" pitchFamily="34" charset="0"/>
              </a:rPr>
              <a:t>The aimed output for this working method is:</a:t>
            </a:r>
          </a:p>
          <a:p>
            <a:pPr marL="285750" indent="-285750">
              <a:buFontTx/>
              <a:buChar char="-"/>
            </a:pPr>
            <a:r>
              <a:rPr lang="en-GB" sz="1800" b="0" i="0" u="none" strike="noStrike" baseline="0" dirty="0">
                <a:solidFill>
                  <a:srgbClr val="000000"/>
                </a:solidFill>
                <a:latin typeface="Ubuntu" panose="020B0504030602030204" pitchFamily="34" charset="0"/>
              </a:rPr>
              <a:t>Transfer Capacity Survey is a two self-assessment survey for each Transfer Partner (at the beginning and at the end of the Work Package Transfer).</a:t>
            </a:r>
          </a:p>
          <a:p>
            <a:pPr marL="285750" indent="-285750">
              <a:buFontTx/>
              <a:buChar char="-"/>
            </a:pPr>
            <a:r>
              <a:rPr lang="en-GB" sz="1800" b="0" i="0" u="none" strike="noStrike" baseline="0" dirty="0">
                <a:solidFill>
                  <a:srgbClr val="000000"/>
                </a:solidFill>
                <a:latin typeface="Ubuntu" panose="020B0504030602030204" pitchFamily="34" charset="0"/>
              </a:rPr>
              <a:t>This allows Transfer Partners to assess their readiness for replicating these innovative solution.</a:t>
            </a:r>
          </a:p>
          <a:p>
            <a:pPr marL="285750" indent="-285750">
              <a:buFontTx/>
              <a:buChar char="-"/>
            </a:pPr>
            <a:r>
              <a:rPr lang="en-GB" sz="1800" b="0" i="0" u="none" strike="noStrike" baseline="0" dirty="0">
                <a:solidFill>
                  <a:srgbClr val="000000"/>
                </a:solidFill>
                <a:latin typeface="Ubuntu" panose="020B0504030602030204" pitchFamily="34" charset="0"/>
              </a:rPr>
              <a:t>Replication Feasibility and Opportunity Study is one for each Transfer Partner, and summarizes the local challenge, how to adapt the innovative solutions, the exact necessary steps for implementation, funding sources, etc. </a:t>
            </a:r>
          </a:p>
          <a:p>
            <a:pPr marL="285750" indent="-285750">
              <a:buFontTx/>
              <a:buChar char="-"/>
            </a:pPr>
            <a:r>
              <a:rPr lang="en-GB" sz="1800" b="0" i="0" u="none" strike="noStrike" baseline="0" dirty="0">
                <a:solidFill>
                  <a:srgbClr val="000000"/>
                </a:solidFill>
                <a:latin typeface="Ubuntu" panose="020B0504030602030204" pitchFamily="34" charset="0"/>
              </a:rPr>
              <a:t>EUI - Innovative Solution Model is a final document focused on the transferability and the scaling up for other interested EU cities outside your partnership. It is expected that Transfer Partners contribute to the development of this document, and this document will be available online for everyone. </a:t>
            </a:r>
          </a:p>
          <a:p>
            <a:pPr marL="285750" indent="-285750">
              <a:buFontTx/>
              <a:buChar char="-"/>
            </a:pPr>
            <a:endParaRPr lang="en-GB" sz="1800" b="0" i="0" u="none" strike="noStrike" baseline="0" dirty="0">
              <a:solidFill>
                <a:srgbClr val="000000"/>
              </a:solidFill>
              <a:latin typeface="Ubuntu" panose="020B0504030602030204" pitchFamily="34" charset="0"/>
            </a:endParaRPr>
          </a:p>
          <a:p>
            <a:pPr marL="285750" indent="-285750">
              <a:buFontTx/>
              <a:buChar char="-"/>
            </a:pPr>
            <a:r>
              <a:rPr lang="en-GB" sz="1800" b="0" i="0" u="none" strike="noStrike" baseline="0" dirty="0">
                <a:solidFill>
                  <a:srgbClr val="000000"/>
                </a:solidFill>
                <a:latin typeface="Ubuntu" panose="020B0504030602030204" pitchFamily="34" charset="0"/>
              </a:rPr>
              <a:t>Total budget, decided by the EUI- IA applicant, should include </a:t>
            </a:r>
          </a:p>
          <a:p>
            <a:pPr marL="742950" lvl="1" indent="-285750">
              <a:buFontTx/>
              <a:buChar char="-"/>
            </a:pPr>
            <a:r>
              <a:rPr lang="en-GB" sz="1800" b="0" i="0" u="none" strike="noStrike" baseline="0" dirty="0">
                <a:solidFill>
                  <a:srgbClr val="000000"/>
                </a:solidFill>
                <a:latin typeface="Ubuntu" panose="020B0504030602030204" pitchFamily="34" charset="0"/>
              </a:rPr>
              <a:t>a budget allocated to the MUA for supporting the implementation of the transfer work package (being management, organisation of site visits, meetings etc.)</a:t>
            </a:r>
          </a:p>
          <a:p>
            <a:pPr marL="742950" lvl="1" indent="-285750">
              <a:buFontTx/>
              <a:buChar char="-"/>
            </a:pPr>
            <a:r>
              <a:rPr lang="en-GB" sz="1800" b="0" i="0" u="none" strike="noStrike" baseline="0" dirty="0">
                <a:solidFill>
                  <a:srgbClr val="000000"/>
                </a:solidFill>
                <a:latin typeface="Ubuntu" panose="020B0504030602030204" pitchFamily="34" charset="0"/>
              </a:rPr>
              <a:t>120 000 euro for the Transfer partner to cover travel expenses, staff cost etc.</a:t>
            </a:r>
          </a:p>
          <a:p>
            <a:pPr marL="285750" indent="-285750">
              <a:buFontTx/>
              <a:buChar char="-"/>
            </a:pPr>
            <a:endParaRPr lang="en-GB" sz="1800" b="0" i="0" u="none" strike="noStrike" baseline="0" dirty="0">
              <a:solidFill>
                <a:srgbClr val="000000"/>
              </a:solidFill>
              <a:latin typeface="Ubuntu" panose="020B0504030602030204" pitchFamily="34" charset="0"/>
            </a:endParaRPr>
          </a:p>
          <a:p>
            <a:pPr marL="171450" marR="0" lvl="0" indent="-171450" algn="l" defTabSz="914400" rtl="0" eaLnBrk="1" fontAlgn="auto" latinLnBrk="0" hangingPunct="1">
              <a:lnSpc>
                <a:spcPct val="100000"/>
              </a:lnSpc>
              <a:spcBef>
                <a:spcPts val="0"/>
              </a:spcBef>
              <a:spcAft>
                <a:spcPts val="0"/>
              </a:spcAft>
              <a:buClrTx/>
              <a:buSzTx/>
              <a:buFontTx/>
              <a:buChar char="-"/>
              <a:tabLst/>
              <a:defRPr/>
            </a:pPr>
            <a:endParaRPr lang="en-GB" dirty="0"/>
          </a:p>
        </p:txBody>
      </p:sp>
      <p:sp>
        <p:nvSpPr>
          <p:cNvPr id="4" name="Slide Number Placeholder 3"/>
          <p:cNvSpPr>
            <a:spLocks noGrp="1"/>
          </p:cNvSpPr>
          <p:nvPr>
            <p:ph type="sldNum" sz="quarter" idx="5"/>
          </p:nvPr>
        </p:nvSpPr>
        <p:spPr/>
        <p:txBody>
          <a:bodyPr/>
          <a:lstStyle/>
          <a:p>
            <a:fld id="{889F0CB1-8A34-8A4F-8A6E-8BB08A91ECBB}" type="slidenum">
              <a:rPr lang="fr-FR" smtClean="0"/>
              <a:t>28</a:t>
            </a:fld>
            <a:endParaRPr lang="fr-FR"/>
          </a:p>
        </p:txBody>
      </p:sp>
    </p:spTree>
    <p:extLst>
      <p:ext uri="{BB962C8B-B14F-4D97-AF65-F5344CB8AC3E}">
        <p14:creationId xmlns:p14="http://schemas.microsoft.com/office/powerpoint/2010/main" val="329029024"/>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889F0CB1-8A34-8A4F-8A6E-8BB08A91ECBB}" type="slidenum">
              <a:rPr lang="fr-FR" smtClean="0"/>
              <a:t>29</a:t>
            </a:fld>
            <a:endParaRPr lang="fr-FR"/>
          </a:p>
        </p:txBody>
      </p:sp>
    </p:spTree>
    <p:extLst>
      <p:ext uri="{BB962C8B-B14F-4D97-AF65-F5344CB8AC3E}">
        <p14:creationId xmlns:p14="http://schemas.microsoft.com/office/powerpoint/2010/main" val="28429621"/>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889F0CB1-8A34-8A4F-8A6E-8BB08A91ECBB}" type="slidenum">
              <a:rPr lang="fr-FR" smtClean="0"/>
              <a:t>30</a:t>
            </a:fld>
            <a:endParaRPr lang="fr-FR"/>
          </a:p>
        </p:txBody>
      </p:sp>
    </p:spTree>
    <p:extLst>
      <p:ext uri="{BB962C8B-B14F-4D97-AF65-F5344CB8AC3E}">
        <p14:creationId xmlns:p14="http://schemas.microsoft.com/office/powerpoint/2010/main" val="1052154607"/>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BE"/>
          </a:p>
        </p:txBody>
      </p:sp>
      <p:sp>
        <p:nvSpPr>
          <p:cNvPr id="4" name="Espace réservé du numéro de diapositive 3"/>
          <p:cNvSpPr>
            <a:spLocks noGrp="1"/>
          </p:cNvSpPr>
          <p:nvPr>
            <p:ph type="sldNum" sz="quarter" idx="5"/>
          </p:nvPr>
        </p:nvSpPr>
        <p:spPr/>
        <p:txBody>
          <a:bodyPr/>
          <a:lstStyle/>
          <a:p>
            <a:fld id="{889F0CB1-8A34-8A4F-8A6E-8BB08A91ECBB}" type="slidenum">
              <a:rPr lang="fr-FR" smtClean="0"/>
              <a:t>31</a:t>
            </a:fld>
            <a:endParaRPr lang="fr-FR"/>
          </a:p>
        </p:txBody>
      </p:sp>
    </p:spTree>
    <p:extLst>
      <p:ext uri="{BB962C8B-B14F-4D97-AF65-F5344CB8AC3E}">
        <p14:creationId xmlns:p14="http://schemas.microsoft.com/office/powerpoint/2010/main" val="268409291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We have prepared this information session, and we will delve into two pivotal themes: Energy Transition and Technology in Cities. These are not just abstract concepts; they are pathways for shaping sustainable, and resilient advanced urban environments for the future.</a:t>
            </a:r>
          </a:p>
          <a:p>
            <a:endParaRPr lang="en-GB" dirty="0"/>
          </a:p>
          <a:p>
            <a:r>
              <a:rPr lang="en-GB" dirty="0"/>
              <a:t>Throughout this session, our aim is to equip you with all the necessary information to submit this call successfully.</a:t>
            </a:r>
          </a:p>
          <a:p>
            <a:r>
              <a:rPr lang="en-GB" dirty="0"/>
              <a:t>The presentation, we will give will be written in English, afterwards we can give more information in separate languages such as Dutch and French.</a:t>
            </a:r>
          </a:p>
          <a:p>
            <a:r>
              <a:rPr lang="en-GB" dirty="0"/>
              <a:t>After the slides we give you the opportunity to discuss and introduce all the different project ideas that you all have in mind.</a:t>
            </a:r>
          </a:p>
          <a:p>
            <a:endParaRPr lang="en-GB" dirty="0"/>
          </a:p>
          <a:p>
            <a:r>
              <a:rPr lang="en-GB" dirty="0"/>
              <a:t>Important to note, we have loaded this PPT with quite a lot of information but will send this also to you. This way, you will be able to read over it again at home.</a:t>
            </a:r>
          </a:p>
          <a:p>
            <a:r>
              <a:rPr lang="en-GB" dirty="0"/>
              <a:t>So, sit back, engage, and absorb the wealth of knowledge we have prepared for you.</a:t>
            </a:r>
          </a:p>
          <a:p>
            <a:endParaRPr lang="en-GB" dirty="0"/>
          </a:p>
          <a:p>
            <a:r>
              <a:rPr lang="en-GB" dirty="0"/>
              <a:t>Thank you, and let's get started.</a:t>
            </a:r>
          </a:p>
        </p:txBody>
      </p:sp>
      <p:sp>
        <p:nvSpPr>
          <p:cNvPr id="4" name="Slide Number Placeholder 3"/>
          <p:cNvSpPr>
            <a:spLocks noGrp="1"/>
          </p:cNvSpPr>
          <p:nvPr>
            <p:ph type="sldNum" sz="quarter" idx="5"/>
          </p:nvPr>
        </p:nvSpPr>
        <p:spPr/>
        <p:txBody>
          <a:bodyPr/>
          <a:lstStyle/>
          <a:p>
            <a:fld id="{889F0CB1-8A34-8A4F-8A6E-8BB08A91ECBB}" type="slidenum">
              <a:rPr lang="fr-FR" smtClean="0"/>
              <a:t>3</a:t>
            </a:fld>
            <a:endParaRPr lang="fr-FR"/>
          </a:p>
        </p:txBody>
      </p:sp>
    </p:spTree>
    <p:extLst>
      <p:ext uri="{BB962C8B-B14F-4D97-AF65-F5344CB8AC3E}">
        <p14:creationId xmlns:p14="http://schemas.microsoft.com/office/powerpoint/2010/main" val="2374569248"/>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BE"/>
          </a:p>
        </p:txBody>
      </p:sp>
      <p:sp>
        <p:nvSpPr>
          <p:cNvPr id="4" name="Espace réservé du numéro de diapositive 3"/>
          <p:cNvSpPr>
            <a:spLocks noGrp="1"/>
          </p:cNvSpPr>
          <p:nvPr>
            <p:ph type="sldNum" sz="quarter" idx="5"/>
          </p:nvPr>
        </p:nvSpPr>
        <p:spPr/>
        <p:txBody>
          <a:bodyPr/>
          <a:lstStyle/>
          <a:p>
            <a:fld id="{889F0CB1-8A34-8A4F-8A6E-8BB08A91ECBB}" type="slidenum">
              <a:rPr lang="fr-FR" smtClean="0"/>
              <a:t>33</a:t>
            </a:fld>
            <a:endParaRPr lang="fr-FR"/>
          </a:p>
        </p:txBody>
      </p:sp>
    </p:spTree>
    <p:extLst>
      <p:ext uri="{BB962C8B-B14F-4D97-AF65-F5344CB8AC3E}">
        <p14:creationId xmlns:p14="http://schemas.microsoft.com/office/powerpoint/2010/main" val="1877201674"/>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285750" indent="-285750" algn="l">
              <a:buFont typeface="Arial" panose="020B0604020202020204" pitchFamily="34" charset="0"/>
              <a:buChar char="•"/>
            </a:pPr>
            <a:r>
              <a:rPr lang="en-US" sz="1600" b="1">
                <a:solidFill>
                  <a:srgbClr val="0C114D"/>
                </a:solidFill>
                <a:latin typeface="Ubuntu" panose="020B0504030602030204" pitchFamily="34" charset="0"/>
              </a:rPr>
              <a:t>A first ERDF (advance) payment corresponding to 50% of the ERDF grant is made to the MUA within 90 days from the successful completion of the Initiation Phase.</a:t>
            </a:r>
            <a:endParaRPr lang="en-GB" sz="1600" b="1">
              <a:solidFill>
                <a:srgbClr val="0C114D"/>
              </a:solidFill>
              <a:latin typeface="Ubuntu" panose="020B0504030602030204" pitchFamily="34" charset="0"/>
            </a:endParaRPr>
          </a:p>
          <a:p>
            <a:pPr marL="285750" indent="-285750" algn="l">
              <a:buFont typeface="Arial" panose="020B0604020202020204" pitchFamily="34" charset="0"/>
              <a:buChar char="•"/>
            </a:pPr>
            <a:endParaRPr lang="en-GB" sz="1600" b="1">
              <a:solidFill>
                <a:srgbClr val="0C114D"/>
              </a:solidFill>
              <a:latin typeface="Ubuntu" panose="020B0504030602030204" pitchFamily="34" charset="0"/>
            </a:endParaRPr>
          </a:p>
          <a:p>
            <a:pPr marL="285750" indent="-285750" algn="l">
              <a:buFont typeface="Arial" panose="020B0604020202020204" pitchFamily="34" charset="0"/>
              <a:buChar char="•"/>
            </a:pPr>
            <a:r>
              <a:rPr lang="en-GB" sz="1600" b="1">
                <a:solidFill>
                  <a:srgbClr val="0C114D"/>
                </a:solidFill>
                <a:latin typeface="Ubuntu" panose="020B0504030602030204" pitchFamily="34" charset="0"/>
              </a:rPr>
              <a:t>validation</a:t>
            </a:r>
            <a:r>
              <a:rPr lang="en-GB" sz="1600">
                <a:solidFill>
                  <a:srgbClr val="0C114D"/>
                </a:solidFill>
                <a:latin typeface="Ubuntu" panose="020B0504030602030204" pitchFamily="34" charset="0"/>
              </a:rPr>
              <a:t> of the Initiation Phase </a:t>
            </a:r>
            <a:r>
              <a:rPr lang="en-GB" sz="1600" b="1" u="sng">
                <a:solidFill>
                  <a:srgbClr val="0C114D"/>
                </a:solidFill>
                <a:latin typeface="Ubuntu" panose="020B0504030602030204" pitchFamily="34" charset="0"/>
              </a:rPr>
              <a:t>is conditioned </a:t>
            </a:r>
            <a:r>
              <a:rPr lang="en-GB" sz="1600" b="1">
                <a:solidFill>
                  <a:srgbClr val="0C114D"/>
                </a:solidFill>
                <a:latin typeface="Ubuntu" panose="020B0504030602030204" pitchFamily="34" charset="0"/>
              </a:rPr>
              <a:t>by the completion of the following mandatory steps </a:t>
            </a:r>
            <a:r>
              <a:rPr lang="en-GB" sz="1600">
                <a:solidFill>
                  <a:srgbClr val="0C114D"/>
                </a:solidFill>
                <a:latin typeface="Ubuntu" panose="020B0504030602030204" pitchFamily="34" charset="0"/>
              </a:rPr>
              <a:t>within the 6 months’ dedicated timeframe:</a:t>
            </a:r>
          </a:p>
          <a:p>
            <a:pPr marL="285750" indent="-285750" algn="l">
              <a:buFont typeface="Arial" panose="020B0604020202020204" pitchFamily="34" charset="0"/>
              <a:buChar char="•"/>
            </a:pPr>
            <a:endParaRPr lang="en-GB" sz="1600">
              <a:solidFill>
                <a:srgbClr val="0C114D"/>
              </a:solidFill>
              <a:latin typeface="Ubuntu" panose="020B0504030602030204" pitchFamily="34" charset="0"/>
            </a:endParaRPr>
          </a:p>
          <a:p>
            <a:pPr marL="742950" lvl="1" indent="-285750">
              <a:buFont typeface="Arial" panose="020B0604020202020204" pitchFamily="34" charset="0"/>
              <a:buChar char="•"/>
            </a:pPr>
            <a:r>
              <a:rPr lang="en-GB" sz="1600" i="0">
                <a:solidFill>
                  <a:srgbClr val="0C114D"/>
                </a:solidFill>
                <a:effectLst/>
                <a:latin typeface="Ubuntu" panose="020B0504030602030204" pitchFamily="34" charset="0"/>
              </a:rPr>
              <a:t>Signed Subsidy Contract: the Subsidy Contract is issued by the Entrusted Entity and sent </a:t>
            </a:r>
            <a:r>
              <a:rPr lang="en-GB" sz="1600">
                <a:solidFill>
                  <a:srgbClr val="0C114D"/>
                </a:solidFill>
                <a:latin typeface="Ubuntu" panose="020B0504030602030204" pitchFamily="34" charset="0"/>
              </a:rPr>
              <a:t>t</a:t>
            </a:r>
            <a:r>
              <a:rPr lang="en-GB" sz="1600" i="0">
                <a:solidFill>
                  <a:srgbClr val="0C114D"/>
                </a:solidFill>
                <a:effectLst/>
                <a:latin typeface="Ubuntu" panose="020B0504030602030204" pitchFamily="34" charset="0"/>
              </a:rPr>
              <a:t>o the MUA to be signed at the beginning of the Initiation Phase</a:t>
            </a:r>
          </a:p>
          <a:p>
            <a:pPr marL="742950" lvl="1" indent="-285750">
              <a:buFont typeface="Arial" panose="020B0604020202020204" pitchFamily="34" charset="0"/>
              <a:buChar char="•"/>
            </a:pPr>
            <a:endParaRPr lang="en-GB" sz="1600" i="0">
              <a:solidFill>
                <a:srgbClr val="0C114D"/>
              </a:solidFill>
              <a:effectLst/>
              <a:latin typeface="Ubuntu" panose="020B0504030602030204" pitchFamily="34" charset="0"/>
            </a:endParaRPr>
          </a:p>
          <a:p>
            <a:pPr marL="742950" lvl="1" indent="-285750">
              <a:buFont typeface="Arial" panose="020B0604020202020204" pitchFamily="34" charset="0"/>
              <a:buChar char="•"/>
            </a:pPr>
            <a:r>
              <a:rPr lang="en-GB" sz="1600" i="0">
                <a:solidFill>
                  <a:srgbClr val="0C114D"/>
                </a:solidFill>
                <a:effectLst/>
                <a:latin typeface="Ubuntu" panose="020B0504030602030204" pitchFamily="34" charset="0"/>
              </a:rPr>
              <a:t>If necessary, a revised Application Form jointly agreed with the Permanent Secretariat</a:t>
            </a:r>
          </a:p>
          <a:p>
            <a:pPr marL="742950" lvl="1" indent="-285750">
              <a:buFont typeface="Arial" panose="020B0604020202020204" pitchFamily="34" charset="0"/>
              <a:buChar char="•"/>
            </a:pPr>
            <a:endParaRPr lang="en-GB" sz="1600" i="0">
              <a:solidFill>
                <a:srgbClr val="0C114D"/>
              </a:solidFill>
              <a:effectLst/>
              <a:latin typeface="Ubuntu" panose="020B0504030602030204" pitchFamily="34" charset="0"/>
            </a:endParaRPr>
          </a:p>
          <a:p>
            <a:pPr marL="742950" lvl="1" indent="-285750">
              <a:buFont typeface="Arial" panose="020B0604020202020204" pitchFamily="34" charset="0"/>
              <a:buChar char="•"/>
            </a:pPr>
            <a:r>
              <a:rPr lang="en-GB" sz="1600" i="0">
                <a:solidFill>
                  <a:srgbClr val="0C114D"/>
                </a:solidFill>
                <a:effectLst/>
                <a:latin typeface="Ubuntu" panose="020B0504030602030204" pitchFamily="34" charset="0"/>
              </a:rPr>
              <a:t>Positive outcome of the ex-ante audit and readiness check of the project, jointly carried out by the FLC and by the Permanent Secretariat</a:t>
            </a:r>
          </a:p>
          <a:p>
            <a:pPr marL="742950" lvl="1" indent="-285750">
              <a:buFont typeface="Arial" panose="020B0604020202020204" pitchFamily="34" charset="0"/>
              <a:buChar char="•"/>
            </a:pPr>
            <a:endParaRPr lang="en-GB" sz="1600" i="0">
              <a:solidFill>
                <a:srgbClr val="0C114D"/>
              </a:solidFill>
              <a:effectLst/>
              <a:latin typeface="Ubuntu" panose="020B0504030602030204" pitchFamily="34" charset="0"/>
            </a:endParaRPr>
          </a:p>
          <a:p>
            <a:pPr marL="742950" lvl="1" indent="-285750">
              <a:buFont typeface="Arial" panose="020B0604020202020204" pitchFamily="34" charset="0"/>
              <a:buChar char="•"/>
            </a:pPr>
            <a:r>
              <a:rPr lang="en-GB" sz="1600" i="0">
                <a:solidFill>
                  <a:srgbClr val="0C114D"/>
                </a:solidFill>
                <a:effectLst/>
                <a:latin typeface="Ubuntu" panose="020B0504030602030204" pitchFamily="34" charset="0"/>
              </a:rPr>
              <a:t>Information on the composition and contact details of the project management team and bank account details filled on the EEP system</a:t>
            </a:r>
          </a:p>
          <a:p>
            <a:pPr marL="742950" lvl="1" indent="-285750">
              <a:buFont typeface="Arial" panose="020B0604020202020204" pitchFamily="34" charset="0"/>
              <a:buChar char="•"/>
            </a:pPr>
            <a:endParaRPr lang="en-GB" sz="1600" i="0">
              <a:solidFill>
                <a:srgbClr val="0C114D"/>
              </a:solidFill>
              <a:effectLst/>
              <a:latin typeface="Ubuntu" panose="020B0504030602030204" pitchFamily="34" charset="0"/>
            </a:endParaRPr>
          </a:p>
          <a:p>
            <a:pPr marL="742950" lvl="1" indent="-285750">
              <a:buFont typeface="Arial" panose="020B0604020202020204" pitchFamily="34" charset="0"/>
              <a:buChar char="•"/>
            </a:pPr>
            <a:r>
              <a:rPr lang="en-GB" sz="1600" i="0">
                <a:solidFill>
                  <a:srgbClr val="0C114D"/>
                </a:solidFill>
                <a:effectLst/>
                <a:latin typeface="Ubuntu" panose="020B0504030602030204" pitchFamily="34" charset="0"/>
              </a:rPr>
              <a:t>Signed Partnership Agreement with all Delivery Partners</a:t>
            </a:r>
          </a:p>
          <a:p>
            <a:pPr marL="742950" lvl="1" indent="-285750">
              <a:buFont typeface="Arial" panose="020B0604020202020204" pitchFamily="34" charset="0"/>
              <a:buChar char="•"/>
            </a:pPr>
            <a:endParaRPr lang="en-GB" sz="1600" i="0">
              <a:solidFill>
                <a:srgbClr val="0C114D"/>
              </a:solidFill>
              <a:effectLst/>
              <a:latin typeface="Ubuntu" panose="020B0504030602030204" pitchFamily="34" charset="0"/>
            </a:endParaRPr>
          </a:p>
          <a:p>
            <a:pPr marL="742950" lvl="1" indent="-285750">
              <a:buFont typeface="Arial" panose="020B0604020202020204" pitchFamily="34" charset="0"/>
              <a:buChar char="•"/>
            </a:pPr>
            <a:r>
              <a:rPr lang="en-GB" sz="1600" i="0">
                <a:solidFill>
                  <a:srgbClr val="0C114D"/>
                </a:solidFill>
                <a:effectLst/>
                <a:latin typeface="Ubuntu" panose="020B0504030602030204" pitchFamily="34" charset="0"/>
              </a:rPr>
              <a:t>Letters of intent or signed Partnership Agreement for all Transfer Partners</a:t>
            </a:r>
          </a:p>
          <a:p>
            <a:pPr marL="742950" lvl="1" indent="-285750">
              <a:buFont typeface="Arial" panose="020B0604020202020204" pitchFamily="34" charset="0"/>
              <a:buChar char="•"/>
            </a:pPr>
            <a:endParaRPr lang="en-GB" sz="1600" i="0">
              <a:solidFill>
                <a:srgbClr val="0C114D"/>
              </a:solidFill>
              <a:effectLst/>
              <a:latin typeface="Ubuntu" panose="020B0504030602030204" pitchFamily="34" charset="0"/>
            </a:endParaRPr>
          </a:p>
          <a:p>
            <a:pPr marL="742950" lvl="1" indent="-285750">
              <a:buFont typeface="Arial" panose="020B0604020202020204" pitchFamily="34" charset="0"/>
              <a:buChar char="•"/>
            </a:pPr>
            <a:r>
              <a:rPr lang="en-GB" sz="1600" i="0">
                <a:solidFill>
                  <a:srgbClr val="0C114D"/>
                </a:solidFill>
                <a:effectLst/>
                <a:latin typeface="Ubuntu" panose="020B0504030602030204" pitchFamily="34" charset="0"/>
              </a:rPr>
              <a:t>Jointly agreed Monitoring Plan</a:t>
            </a:r>
          </a:p>
          <a:p>
            <a:endParaRPr lang="fr-BE"/>
          </a:p>
          <a:p>
            <a:endParaRPr lang="fr-BE"/>
          </a:p>
          <a:p>
            <a:pPr marL="285750" indent="-285750" algn="l">
              <a:buFont typeface="Arial" panose="020B0604020202020204" pitchFamily="34" charset="0"/>
              <a:buChar char="•"/>
            </a:pPr>
            <a:r>
              <a:rPr lang="en-GB">
                <a:solidFill>
                  <a:srgbClr val="0C114D"/>
                </a:solidFill>
                <a:latin typeface="Ubuntu" panose="020B0504030602030204" pitchFamily="34" charset="0"/>
              </a:rPr>
              <a:t>If the Initiation Phase </a:t>
            </a:r>
            <a:r>
              <a:rPr lang="en-GB" b="1">
                <a:solidFill>
                  <a:srgbClr val="0C114D"/>
                </a:solidFill>
                <a:latin typeface="Ubuntu" panose="020B0504030602030204" pitchFamily="34" charset="0"/>
              </a:rPr>
              <a:t>is not successfully completed </a:t>
            </a:r>
            <a:r>
              <a:rPr lang="en-GB">
                <a:solidFill>
                  <a:srgbClr val="0C114D"/>
                </a:solidFill>
                <a:latin typeface="Ubuntu" panose="020B0504030602030204" pitchFamily="34" charset="0"/>
              </a:rPr>
              <a:t>within the proposed timeframe of 6 months (any of the mentioned steps not finalized, or negative outcome of the ex-ante audit and/or readiness check), the EUI Authorities have the right to terminate the project (considering the concept is not ready enough to be operationalized) and remove it from the list of the EUI-IA approved projects &gt; in that case, </a:t>
            </a:r>
            <a:r>
              <a:rPr lang="en-GB" b="1">
                <a:solidFill>
                  <a:srgbClr val="0C114D"/>
                </a:solidFill>
                <a:latin typeface="Ubuntu" panose="020B0504030602030204" pitchFamily="34" charset="0"/>
              </a:rPr>
              <a:t>only the two lump sums for Project Preparation and Initiation Phase are paid</a:t>
            </a:r>
            <a:r>
              <a:rPr lang="en-GB">
                <a:solidFill>
                  <a:srgbClr val="0C114D"/>
                </a:solidFill>
                <a:latin typeface="Ubuntu" panose="020B0504030602030204" pitchFamily="34" charset="0"/>
              </a:rPr>
              <a:t> to the project</a:t>
            </a:r>
          </a:p>
          <a:p>
            <a:pPr marL="285750" indent="-285750" algn="l">
              <a:buFont typeface="Arial" panose="020B0604020202020204" pitchFamily="34" charset="0"/>
              <a:buChar char="•"/>
            </a:pPr>
            <a:endParaRPr lang="en-GB">
              <a:solidFill>
                <a:srgbClr val="0C114D"/>
              </a:solidFill>
              <a:latin typeface="Ubuntu" panose="020B0504030602030204" pitchFamily="34" charset="0"/>
            </a:endParaRPr>
          </a:p>
          <a:p>
            <a:pPr marL="285750" indent="-285750" algn="l">
              <a:buFont typeface="Arial" panose="020B0604020202020204" pitchFamily="34" charset="0"/>
              <a:buChar char="•"/>
            </a:pPr>
            <a:r>
              <a:rPr lang="en-GB">
                <a:solidFill>
                  <a:srgbClr val="0C114D"/>
                </a:solidFill>
                <a:latin typeface="Ubuntu" panose="020B0504030602030204" pitchFamily="34" charset="0"/>
              </a:rPr>
              <a:t>If the Initiation Phase is </a:t>
            </a:r>
            <a:r>
              <a:rPr lang="en-GB" b="1">
                <a:solidFill>
                  <a:srgbClr val="0C114D"/>
                </a:solidFill>
                <a:latin typeface="Ubuntu" panose="020B0504030602030204" pitchFamily="34" charset="0"/>
              </a:rPr>
              <a:t>interrupted before being completed </a:t>
            </a:r>
            <a:r>
              <a:rPr lang="en-GB">
                <a:solidFill>
                  <a:srgbClr val="0C114D"/>
                </a:solidFill>
                <a:latin typeface="Ubuntu" panose="020B0504030602030204" pitchFamily="34" charset="0"/>
              </a:rPr>
              <a:t>(e.g., the project drops out), </a:t>
            </a:r>
            <a:r>
              <a:rPr lang="en-GB" b="1">
                <a:solidFill>
                  <a:srgbClr val="0C114D"/>
                </a:solidFill>
                <a:latin typeface="Ubuntu" panose="020B0504030602030204" pitchFamily="34" charset="0"/>
              </a:rPr>
              <a:t>only the lump sum foreseen for Project Preparation costs will be released </a:t>
            </a:r>
            <a:r>
              <a:rPr lang="en-GB">
                <a:solidFill>
                  <a:srgbClr val="0C114D"/>
                </a:solidFill>
                <a:latin typeface="Ubuntu" panose="020B0504030602030204" pitchFamily="34" charset="0"/>
              </a:rPr>
              <a:t>to the MUA</a:t>
            </a:r>
          </a:p>
          <a:p>
            <a:pPr marL="285750" indent="-285750" algn="l">
              <a:buFont typeface="Arial" panose="020B0604020202020204" pitchFamily="34" charset="0"/>
              <a:buChar char="•"/>
            </a:pPr>
            <a:endParaRPr lang="en-GB">
              <a:solidFill>
                <a:srgbClr val="0C114D"/>
              </a:solidFill>
              <a:latin typeface="Ubuntu" panose="020B0504030602030204" pitchFamily="34" charset="0"/>
            </a:endParaRPr>
          </a:p>
          <a:p>
            <a:pPr marL="285750" indent="-285750" algn="l">
              <a:buFont typeface="Arial" panose="020B0604020202020204" pitchFamily="34" charset="0"/>
              <a:buChar char="•"/>
            </a:pPr>
            <a:r>
              <a:rPr lang="en-GB">
                <a:solidFill>
                  <a:srgbClr val="0C114D"/>
                </a:solidFill>
                <a:latin typeface="Ubuntu" panose="020B0504030602030204" pitchFamily="34" charset="0"/>
              </a:rPr>
              <a:t>In exceptional and duly justified cases, the Permanent Secretariat and Entrusted Entity can decide to extend the Initiation Phase based on an exception plan jointly agreed with concrete actions and a deadline</a:t>
            </a:r>
          </a:p>
          <a:p>
            <a:endParaRPr lang="fr-BE"/>
          </a:p>
        </p:txBody>
      </p:sp>
      <p:sp>
        <p:nvSpPr>
          <p:cNvPr id="4" name="Espace réservé du numéro de diapositive 3"/>
          <p:cNvSpPr>
            <a:spLocks noGrp="1"/>
          </p:cNvSpPr>
          <p:nvPr>
            <p:ph type="sldNum" sz="quarter" idx="5"/>
          </p:nvPr>
        </p:nvSpPr>
        <p:spPr/>
        <p:txBody>
          <a:bodyPr/>
          <a:lstStyle/>
          <a:p>
            <a:fld id="{889F0CB1-8A34-8A4F-8A6E-8BB08A91ECBB}" type="slidenum">
              <a:rPr lang="fr-FR" smtClean="0"/>
              <a:t>34</a:t>
            </a:fld>
            <a:endParaRPr lang="fr-FR"/>
          </a:p>
        </p:txBody>
      </p:sp>
    </p:spTree>
    <p:extLst>
      <p:ext uri="{BB962C8B-B14F-4D97-AF65-F5344CB8AC3E}">
        <p14:creationId xmlns:p14="http://schemas.microsoft.com/office/powerpoint/2010/main" val="576889889"/>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en-US"/>
              <a:t>Horizontal” Work Packages: Project Management, Monitoring and Evaluation, as well as</a:t>
            </a:r>
          </a:p>
          <a:p>
            <a:r>
              <a:rPr lang="en-US"/>
              <a:t>Communication and </a:t>
            </a:r>
            <a:r>
              <a:rPr lang="en-US" err="1"/>
              <a:t>Capitalisation</a:t>
            </a:r>
            <a:r>
              <a:rPr lang="en-US"/>
              <a:t> last for the entire period of the Implementation phase </a:t>
            </a:r>
          </a:p>
          <a:p>
            <a:endParaRPr lang="en-US"/>
          </a:p>
          <a:p>
            <a:r>
              <a:rPr lang="en-US"/>
              <a:t>Transfer Work Package starts the latest 12 months after the project start date and lasts until</a:t>
            </a:r>
          </a:p>
          <a:p>
            <a:r>
              <a:rPr lang="en-US"/>
              <a:t>the end of the Implementation phase</a:t>
            </a:r>
            <a:endParaRPr lang="fr-BE"/>
          </a:p>
        </p:txBody>
      </p:sp>
      <p:sp>
        <p:nvSpPr>
          <p:cNvPr id="4" name="Espace réservé du numéro de diapositive 3"/>
          <p:cNvSpPr>
            <a:spLocks noGrp="1"/>
          </p:cNvSpPr>
          <p:nvPr>
            <p:ph type="sldNum" sz="quarter" idx="5"/>
          </p:nvPr>
        </p:nvSpPr>
        <p:spPr/>
        <p:txBody>
          <a:bodyPr/>
          <a:lstStyle/>
          <a:p>
            <a:fld id="{889F0CB1-8A34-8A4F-8A6E-8BB08A91ECBB}" type="slidenum">
              <a:rPr lang="fr-FR" smtClean="0"/>
              <a:t>35</a:t>
            </a:fld>
            <a:endParaRPr lang="fr-FR"/>
          </a:p>
        </p:txBody>
      </p:sp>
    </p:spTree>
    <p:extLst>
      <p:ext uri="{BB962C8B-B14F-4D97-AF65-F5344CB8AC3E}">
        <p14:creationId xmlns:p14="http://schemas.microsoft.com/office/powerpoint/2010/main" val="1309590231"/>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BE"/>
          </a:p>
        </p:txBody>
      </p:sp>
      <p:sp>
        <p:nvSpPr>
          <p:cNvPr id="4" name="Espace réservé du numéro de diapositive 3"/>
          <p:cNvSpPr>
            <a:spLocks noGrp="1"/>
          </p:cNvSpPr>
          <p:nvPr>
            <p:ph type="sldNum" sz="quarter" idx="5"/>
          </p:nvPr>
        </p:nvSpPr>
        <p:spPr/>
        <p:txBody>
          <a:bodyPr/>
          <a:lstStyle/>
          <a:p>
            <a:fld id="{889F0CB1-8A34-8A4F-8A6E-8BB08A91ECBB}" type="slidenum">
              <a:rPr lang="fr-FR" smtClean="0"/>
              <a:t>37</a:t>
            </a:fld>
            <a:endParaRPr lang="fr-FR"/>
          </a:p>
        </p:txBody>
      </p:sp>
    </p:spTree>
    <p:extLst>
      <p:ext uri="{BB962C8B-B14F-4D97-AF65-F5344CB8AC3E}">
        <p14:creationId xmlns:p14="http://schemas.microsoft.com/office/powerpoint/2010/main" val="4262144906"/>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7840D09-676E-1D8E-ED1E-57A3F71B306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EE98C4D-86F3-F0EC-F1E1-275809BFFDE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5369495-46C3-1091-72D4-511A0C4835BB}"/>
              </a:ext>
            </a:extLst>
          </p:cNvPr>
          <p:cNvSpPr>
            <a:spLocks noGrp="1"/>
          </p:cNvSpPr>
          <p:nvPr>
            <p:ph type="body" idx="1"/>
          </p:nvPr>
        </p:nvSpPr>
        <p:spPr/>
        <p:txBody>
          <a:bodyPr/>
          <a:lstStyle/>
          <a:p>
            <a:r>
              <a:rPr lang="en-US"/>
              <a:t>EUI follows the total costs principle. This means that whilst the project receives ERDF co-financing up</a:t>
            </a:r>
          </a:p>
          <a:p>
            <a:r>
              <a:rPr lang="en-US"/>
              <a:t>to 80% of the eligible costs, every Partner (MUA and AUA, Delivery Partners and Transfer Partners)</a:t>
            </a:r>
          </a:p>
          <a:p>
            <a:r>
              <a:rPr lang="en-US"/>
              <a:t>receiving ERDF needs to secure 20% at least of public or private contribution to complete its budget</a:t>
            </a:r>
          </a:p>
          <a:p>
            <a:r>
              <a:rPr lang="en-US"/>
              <a:t>either from its own resources or from other sources</a:t>
            </a:r>
            <a:endParaRPr lang="en-GB"/>
          </a:p>
        </p:txBody>
      </p:sp>
      <p:sp>
        <p:nvSpPr>
          <p:cNvPr id="4" name="Slide Number Placeholder 3">
            <a:extLst>
              <a:ext uri="{FF2B5EF4-FFF2-40B4-BE49-F238E27FC236}">
                <a16:creationId xmlns:a16="http://schemas.microsoft.com/office/drawing/2014/main" id="{309797CE-98DC-7D09-B24D-0CBC7821E551}"/>
              </a:ext>
            </a:extLst>
          </p:cNvPr>
          <p:cNvSpPr>
            <a:spLocks noGrp="1"/>
          </p:cNvSpPr>
          <p:nvPr>
            <p:ph type="sldNum" sz="quarter" idx="5"/>
          </p:nvPr>
        </p:nvSpPr>
        <p:spPr/>
        <p:txBody>
          <a:bodyPr/>
          <a:lstStyle/>
          <a:p>
            <a:fld id="{889F0CB1-8A34-8A4F-8A6E-8BB08A91ECBB}" type="slidenum">
              <a:rPr lang="fr-FR" smtClean="0"/>
              <a:t>39</a:t>
            </a:fld>
            <a:endParaRPr lang="fr-FR"/>
          </a:p>
        </p:txBody>
      </p:sp>
    </p:spTree>
    <p:extLst>
      <p:ext uri="{BB962C8B-B14F-4D97-AF65-F5344CB8AC3E}">
        <p14:creationId xmlns:p14="http://schemas.microsoft.com/office/powerpoint/2010/main" val="3068267043"/>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5418F73-A62B-2C48-79B1-53F23E18EEB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89F8F8D-E820-964C-6E9E-54E23A4B51E8}"/>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016C7EFF-A08B-7181-ACA2-BE7C1F2DB5A2}"/>
              </a:ext>
            </a:extLst>
          </p:cNvPr>
          <p:cNvSpPr>
            <a:spLocks noGrp="1"/>
          </p:cNvSpPr>
          <p:nvPr>
            <p:ph type="body" idx="1"/>
          </p:nvPr>
        </p:nvSpPr>
        <p:spPr/>
        <p:txBody>
          <a:bodyPr/>
          <a:lstStyle/>
          <a:p>
            <a:endParaRPr lang="en-GB"/>
          </a:p>
        </p:txBody>
      </p:sp>
      <p:sp>
        <p:nvSpPr>
          <p:cNvPr id="4" name="Slide Number Placeholder 3">
            <a:extLst>
              <a:ext uri="{FF2B5EF4-FFF2-40B4-BE49-F238E27FC236}">
                <a16:creationId xmlns:a16="http://schemas.microsoft.com/office/drawing/2014/main" id="{67BE4A9B-4785-E714-6F73-9B6F8A0D3372}"/>
              </a:ext>
            </a:extLst>
          </p:cNvPr>
          <p:cNvSpPr>
            <a:spLocks noGrp="1"/>
          </p:cNvSpPr>
          <p:nvPr>
            <p:ph type="sldNum" sz="quarter" idx="5"/>
          </p:nvPr>
        </p:nvSpPr>
        <p:spPr/>
        <p:txBody>
          <a:bodyPr/>
          <a:lstStyle/>
          <a:p>
            <a:fld id="{889F0CB1-8A34-8A4F-8A6E-8BB08A91ECBB}" type="slidenum">
              <a:rPr lang="fr-FR" smtClean="0"/>
              <a:t>40</a:t>
            </a:fld>
            <a:endParaRPr lang="fr-FR"/>
          </a:p>
        </p:txBody>
      </p:sp>
    </p:spTree>
    <p:extLst>
      <p:ext uri="{BB962C8B-B14F-4D97-AF65-F5344CB8AC3E}">
        <p14:creationId xmlns:p14="http://schemas.microsoft.com/office/powerpoint/2010/main" val="2045687937"/>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301FCCD-1125-843E-D4A0-4FF73AA3745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5FC8A74-FF68-9632-4116-8A4C1FC6D27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04A1D6D-36C4-80BA-2A58-8D0ACC14F75D}"/>
              </a:ext>
            </a:extLst>
          </p:cNvPr>
          <p:cNvSpPr>
            <a:spLocks noGrp="1"/>
          </p:cNvSpPr>
          <p:nvPr>
            <p:ph type="body" idx="1"/>
          </p:nvPr>
        </p:nvSpPr>
        <p:spPr/>
        <p:txBody>
          <a:bodyPr/>
          <a:lstStyle/>
          <a:p>
            <a:endParaRPr lang="en-GB"/>
          </a:p>
        </p:txBody>
      </p:sp>
      <p:sp>
        <p:nvSpPr>
          <p:cNvPr id="4" name="Slide Number Placeholder 3">
            <a:extLst>
              <a:ext uri="{FF2B5EF4-FFF2-40B4-BE49-F238E27FC236}">
                <a16:creationId xmlns:a16="http://schemas.microsoft.com/office/drawing/2014/main" id="{2831162A-5A4A-FC40-3EF7-8A255F23C36E}"/>
              </a:ext>
            </a:extLst>
          </p:cNvPr>
          <p:cNvSpPr>
            <a:spLocks noGrp="1"/>
          </p:cNvSpPr>
          <p:nvPr>
            <p:ph type="sldNum" sz="quarter" idx="5"/>
          </p:nvPr>
        </p:nvSpPr>
        <p:spPr/>
        <p:txBody>
          <a:bodyPr/>
          <a:lstStyle/>
          <a:p>
            <a:fld id="{889F0CB1-8A34-8A4F-8A6E-8BB08A91ECBB}" type="slidenum">
              <a:rPr lang="fr-FR" smtClean="0"/>
              <a:t>43</a:t>
            </a:fld>
            <a:endParaRPr lang="fr-FR"/>
          </a:p>
        </p:txBody>
      </p:sp>
    </p:spTree>
    <p:extLst>
      <p:ext uri="{BB962C8B-B14F-4D97-AF65-F5344CB8AC3E}">
        <p14:creationId xmlns:p14="http://schemas.microsoft.com/office/powerpoint/2010/main" val="1431440155"/>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889F0CB1-8A34-8A4F-8A6E-8BB08A91ECBB}" type="slidenum">
              <a:rPr lang="fr-FR" smtClean="0"/>
              <a:t>44</a:t>
            </a:fld>
            <a:endParaRPr lang="fr-FR"/>
          </a:p>
        </p:txBody>
      </p:sp>
    </p:spTree>
    <p:extLst>
      <p:ext uri="{BB962C8B-B14F-4D97-AF65-F5344CB8AC3E}">
        <p14:creationId xmlns:p14="http://schemas.microsoft.com/office/powerpoint/2010/main" val="2501609629"/>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342900" indent="-342900" algn="just">
              <a:spcBef>
                <a:spcPts val="600"/>
              </a:spcBef>
              <a:buBlip>
                <a:blip r:embed="rId3"/>
              </a:buBlip>
              <a:defRPr/>
            </a:pPr>
            <a:r>
              <a:rPr lang="en-GB" b="1">
                <a:solidFill>
                  <a:srgbClr val="0C114D"/>
                </a:solidFill>
                <a:latin typeface="Ubuntu" panose="020B0504030602030204" pitchFamily="34" charset="0"/>
                <a:ea typeface="Tahoma"/>
                <a:cs typeface="Tahoma"/>
              </a:rPr>
              <a:t>10 requirements, among which:</a:t>
            </a:r>
          </a:p>
          <a:p>
            <a:pPr marL="800100" lvl="1" indent="-342900" algn="just">
              <a:spcBef>
                <a:spcPts val="600"/>
              </a:spcBef>
              <a:buBlip>
                <a:blip r:embed="rId3"/>
              </a:buBlip>
              <a:defRPr/>
            </a:pPr>
            <a:r>
              <a:rPr lang="en-GB">
                <a:solidFill>
                  <a:srgbClr val="0C114D"/>
                </a:solidFill>
                <a:latin typeface="Ubuntu" panose="020B0504030602030204" pitchFamily="34" charset="0"/>
                <a:ea typeface="Tahoma"/>
                <a:cs typeface="Tahoma"/>
              </a:rPr>
              <a:t>The Application Form has been submitted on time and is completely filled-in</a:t>
            </a:r>
          </a:p>
          <a:p>
            <a:pPr marL="800100" lvl="1" indent="-342900" algn="just">
              <a:spcBef>
                <a:spcPts val="600"/>
              </a:spcBef>
              <a:buBlip>
                <a:blip r:embed="rId3"/>
              </a:buBlip>
              <a:defRPr/>
            </a:pPr>
            <a:endParaRPr lang="en-GB">
              <a:solidFill>
                <a:srgbClr val="0C114D"/>
              </a:solidFill>
              <a:latin typeface="Ubuntu" panose="020B0504030602030204" pitchFamily="34" charset="0"/>
              <a:ea typeface="Tahoma"/>
              <a:cs typeface="Tahoma"/>
            </a:endParaRPr>
          </a:p>
          <a:p>
            <a:pPr marL="800100" lvl="1" indent="-342900" algn="just">
              <a:spcBef>
                <a:spcPts val="600"/>
              </a:spcBef>
              <a:buBlip>
                <a:blip r:embed="rId3"/>
              </a:buBlip>
              <a:defRPr/>
            </a:pPr>
            <a:r>
              <a:rPr lang="en-GB">
                <a:solidFill>
                  <a:srgbClr val="0C114D"/>
                </a:solidFill>
                <a:latin typeface="Ubuntu" panose="020B0504030602030204" pitchFamily="34" charset="0"/>
                <a:ea typeface="Tahoma"/>
                <a:cs typeface="Tahoma"/>
              </a:rPr>
              <a:t>Urban authorities applying are eligible</a:t>
            </a:r>
          </a:p>
          <a:p>
            <a:pPr marL="800100" lvl="1" indent="-342900" algn="just">
              <a:spcBef>
                <a:spcPts val="600"/>
              </a:spcBef>
              <a:buBlip>
                <a:blip r:embed="rId3"/>
              </a:buBlip>
              <a:defRPr/>
            </a:pPr>
            <a:endParaRPr lang="en-GB">
              <a:solidFill>
                <a:srgbClr val="0C114D"/>
              </a:solidFill>
              <a:latin typeface="Ubuntu" panose="020B0504030602030204" pitchFamily="34" charset="0"/>
              <a:ea typeface="Tahoma"/>
              <a:cs typeface="Tahoma"/>
            </a:endParaRPr>
          </a:p>
          <a:p>
            <a:pPr marL="800100" lvl="1" indent="-342900" algn="just">
              <a:spcBef>
                <a:spcPts val="600"/>
              </a:spcBef>
              <a:buBlip>
                <a:blip r:embed="rId3"/>
              </a:buBlip>
              <a:defRPr/>
            </a:pPr>
            <a:r>
              <a:rPr lang="en-GB">
                <a:solidFill>
                  <a:srgbClr val="0C114D"/>
                </a:solidFill>
                <a:latin typeface="Ubuntu" panose="020B0504030602030204" pitchFamily="34" charset="0"/>
                <a:ea typeface="Tahoma"/>
                <a:cs typeface="Tahoma"/>
              </a:rPr>
              <a:t>Urban authorities are only involved in one proposal in the call</a:t>
            </a:r>
          </a:p>
          <a:p>
            <a:pPr marL="800100" lvl="1" indent="-342900" algn="just">
              <a:spcBef>
                <a:spcPts val="600"/>
              </a:spcBef>
              <a:buBlip>
                <a:blip r:embed="rId3"/>
              </a:buBlip>
              <a:defRPr/>
            </a:pPr>
            <a:endParaRPr lang="en-GB">
              <a:solidFill>
                <a:srgbClr val="0C114D"/>
              </a:solidFill>
              <a:latin typeface="Ubuntu" panose="020B0504030602030204" pitchFamily="34" charset="0"/>
              <a:ea typeface="Tahoma"/>
              <a:cs typeface="Tahoma"/>
            </a:endParaRPr>
          </a:p>
          <a:p>
            <a:pPr marL="800100" lvl="1" indent="-342900" algn="just">
              <a:spcBef>
                <a:spcPts val="600"/>
              </a:spcBef>
              <a:buBlip>
                <a:blip r:embed="rId3"/>
              </a:buBlip>
              <a:defRPr/>
            </a:pPr>
            <a:r>
              <a:rPr lang="en-GB">
                <a:solidFill>
                  <a:srgbClr val="0C114D"/>
                </a:solidFill>
                <a:latin typeface="Ubuntu" panose="020B0504030602030204" pitchFamily="34" charset="0"/>
                <a:ea typeface="Tahoma"/>
                <a:cs typeface="Tahoma"/>
              </a:rPr>
              <a:t>Eligibility period, budget requirements, co-funding principle are respected</a:t>
            </a:r>
          </a:p>
          <a:p>
            <a:pPr marL="800100" lvl="1" indent="-342900" algn="just">
              <a:spcBef>
                <a:spcPts val="600"/>
              </a:spcBef>
              <a:buBlip>
                <a:blip r:embed="rId3"/>
              </a:buBlip>
              <a:defRPr/>
            </a:pPr>
            <a:endParaRPr lang="en-GB">
              <a:solidFill>
                <a:srgbClr val="0C114D"/>
              </a:solidFill>
              <a:latin typeface="Ubuntu" panose="020B0504030602030204" pitchFamily="34" charset="0"/>
              <a:ea typeface="Tahoma"/>
              <a:cs typeface="Tahoma"/>
            </a:endParaRPr>
          </a:p>
          <a:p>
            <a:pPr marL="800100" lvl="1" indent="-342900" algn="just">
              <a:spcBef>
                <a:spcPts val="600"/>
              </a:spcBef>
              <a:buBlip>
                <a:blip r:embed="rId3"/>
              </a:buBlip>
              <a:defRPr/>
            </a:pPr>
            <a:r>
              <a:rPr lang="en-GB">
                <a:solidFill>
                  <a:srgbClr val="0C114D"/>
                </a:solidFill>
                <a:latin typeface="Ubuntu" panose="020B0504030602030204" pitchFamily="34" charset="0"/>
                <a:ea typeface="Tahoma"/>
                <a:cs typeface="Tahoma"/>
              </a:rPr>
              <a:t>All partners are located in the EU</a:t>
            </a:r>
          </a:p>
          <a:p>
            <a:pPr marL="800100" lvl="1" indent="-342900" algn="just">
              <a:spcBef>
                <a:spcPts val="600"/>
              </a:spcBef>
              <a:buBlip>
                <a:blip r:embed="rId3"/>
              </a:buBlip>
              <a:defRPr/>
            </a:pPr>
            <a:endParaRPr lang="en-GB">
              <a:solidFill>
                <a:srgbClr val="0C114D"/>
              </a:solidFill>
              <a:latin typeface="Ubuntu" panose="020B0504030602030204" pitchFamily="34" charset="0"/>
              <a:ea typeface="Tahoma"/>
              <a:cs typeface="Tahoma"/>
            </a:endParaRPr>
          </a:p>
          <a:p>
            <a:pPr marL="800100" lvl="1" indent="-342900" algn="just">
              <a:spcBef>
                <a:spcPts val="600"/>
              </a:spcBef>
              <a:buBlip>
                <a:blip r:embed="rId3"/>
              </a:buBlip>
              <a:defRPr/>
            </a:pPr>
            <a:r>
              <a:rPr lang="en-GB">
                <a:solidFill>
                  <a:srgbClr val="0C114D"/>
                </a:solidFill>
                <a:latin typeface="Ubuntu" panose="020B0504030602030204" pitchFamily="34" charset="0"/>
                <a:ea typeface="Tahoma"/>
                <a:cs typeface="Tahoma"/>
              </a:rPr>
              <a:t>The signed confirmation sheet has been submitted</a:t>
            </a:r>
          </a:p>
          <a:p>
            <a:endParaRPr lang="fr-BE"/>
          </a:p>
        </p:txBody>
      </p:sp>
      <p:sp>
        <p:nvSpPr>
          <p:cNvPr id="4" name="Espace réservé du numéro de diapositive 3"/>
          <p:cNvSpPr>
            <a:spLocks noGrp="1"/>
          </p:cNvSpPr>
          <p:nvPr>
            <p:ph type="sldNum" sz="quarter" idx="5"/>
          </p:nvPr>
        </p:nvSpPr>
        <p:spPr/>
        <p:txBody>
          <a:bodyPr/>
          <a:lstStyle/>
          <a:p>
            <a:fld id="{889F0CB1-8A34-8A4F-8A6E-8BB08A91ECBB}" type="slidenum">
              <a:rPr lang="fr-FR" smtClean="0"/>
              <a:t>45</a:t>
            </a:fld>
            <a:endParaRPr lang="fr-FR"/>
          </a:p>
        </p:txBody>
      </p:sp>
    </p:spTree>
    <p:extLst>
      <p:ext uri="{BB962C8B-B14F-4D97-AF65-F5344CB8AC3E}">
        <p14:creationId xmlns:p14="http://schemas.microsoft.com/office/powerpoint/2010/main" val="1855200348"/>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A434F62-2B76-7705-48CA-9301ABD2339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3ADF3D3-A62E-4857-D59F-73ED419C8642}"/>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9647B3B1-4EE2-6CA2-EDC4-226319A697D3}"/>
              </a:ext>
            </a:extLst>
          </p:cNvPr>
          <p:cNvSpPr>
            <a:spLocks noGrp="1"/>
          </p:cNvSpPr>
          <p:nvPr>
            <p:ph type="body" idx="1"/>
          </p:nvPr>
        </p:nvSpPr>
        <p:spPr/>
        <p:txBody>
          <a:bodyPr/>
          <a:lstStyle/>
          <a:p>
            <a:endParaRPr lang="en-GB"/>
          </a:p>
        </p:txBody>
      </p:sp>
      <p:sp>
        <p:nvSpPr>
          <p:cNvPr id="4" name="Slide Number Placeholder 3">
            <a:extLst>
              <a:ext uri="{FF2B5EF4-FFF2-40B4-BE49-F238E27FC236}">
                <a16:creationId xmlns:a16="http://schemas.microsoft.com/office/drawing/2014/main" id="{55BA091C-3347-9C6C-0FA3-491B437CC90F}"/>
              </a:ext>
            </a:extLst>
          </p:cNvPr>
          <p:cNvSpPr>
            <a:spLocks noGrp="1"/>
          </p:cNvSpPr>
          <p:nvPr>
            <p:ph type="sldNum" sz="quarter" idx="5"/>
          </p:nvPr>
        </p:nvSpPr>
        <p:spPr/>
        <p:txBody>
          <a:bodyPr/>
          <a:lstStyle/>
          <a:p>
            <a:fld id="{889F0CB1-8A34-8A4F-8A6E-8BB08A91ECBB}" type="slidenum">
              <a:rPr lang="fr-FR" smtClean="0"/>
              <a:t>48</a:t>
            </a:fld>
            <a:endParaRPr lang="fr-FR"/>
          </a:p>
        </p:txBody>
      </p:sp>
    </p:spTree>
    <p:extLst>
      <p:ext uri="{BB962C8B-B14F-4D97-AF65-F5344CB8AC3E}">
        <p14:creationId xmlns:p14="http://schemas.microsoft.com/office/powerpoint/2010/main" val="214433162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err="1"/>
              <a:t>Raissa</a:t>
            </a:r>
            <a:r>
              <a:rPr lang="en-GB"/>
              <a:t> </a:t>
            </a:r>
          </a:p>
        </p:txBody>
      </p:sp>
      <p:sp>
        <p:nvSpPr>
          <p:cNvPr id="4" name="Slide Number Placeholder 3"/>
          <p:cNvSpPr>
            <a:spLocks noGrp="1"/>
          </p:cNvSpPr>
          <p:nvPr>
            <p:ph type="sldNum" sz="quarter" idx="5"/>
          </p:nvPr>
        </p:nvSpPr>
        <p:spPr/>
        <p:txBody>
          <a:bodyPr/>
          <a:lstStyle/>
          <a:p>
            <a:fld id="{889F0CB1-8A34-8A4F-8A6E-8BB08A91ECBB}" type="slidenum">
              <a:rPr lang="fr-FR" smtClean="0"/>
              <a:t>5</a:t>
            </a:fld>
            <a:endParaRPr lang="fr-FR"/>
          </a:p>
        </p:txBody>
      </p:sp>
    </p:spTree>
    <p:extLst>
      <p:ext uri="{BB962C8B-B14F-4D97-AF65-F5344CB8AC3E}">
        <p14:creationId xmlns:p14="http://schemas.microsoft.com/office/powerpoint/2010/main" val="1052154607"/>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301FCCD-1125-843E-D4A0-4FF73AA3745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5FC8A74-FF68-9632-4116-8A4C1FC6D27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04A1D6D-36C4-80BA-2A58-8D0ACC14F75D}"/>
              </a:ext>
            </a:extLst>
          </p:cNvPr>
          <p:cNvSpPr>
            <a:spLocks noGrp="1"/>
          </p:cNvSpPr>
          <p:nvPr>
            <p:ph type="body" idx="1"/>
          </p:nvPr>
        </p:nvSpPr>
        <p:spPr/>
        <p:txBody>
          <a:bodyPr/>
          <a:lstStyle/>
          <a:p>
            <a:endParaRPr lang="en-GB"/>
          </a:p>
        </p:txBody>
      </p:sp>
      <p:sp>
        <p:nvSpPr>
          <p:cNvPr id="4" name="Slide Number Placeholder 3">
            <a:extLst>
              <a:ext uri="{FF2B5EF4-FFF2-40B4-BE49-F238E27FC236}">
                <a16:creationId xmlns:a16="http://schemas.microsoft.com/office/drawing/2014/main" id="{2831162A-5A4A-FC40-3EF7-8A255F23C36E}"/>
              </a:ext>
            </a:extLst>
          </p:cNvPr>
          <p:cNvSpPr>
            <a:spLocks noGrp="1"/>
          </p:cNvSpPr>
          <p:nvPr>
            <p:ph type="sldNum" sz="quarter" idx="5"/>
          </p:nvPr>
        </p:nvSpPr>
        <p:spPr/>
        <p:txBody>
          <a:bodyPr/>
          <a:lstStyle/>
          <a:p>
            <a:fld id="{889F0CB1-8A34-8A4F-8A6E-8BB08A91ECBB}" type="slidenum">
              <a:rPr lang="fr-FR" smtClean="0"/>
              <a:t>49</a:t>
            </a:fld>
            <a:endParaRPr lang="fr-FR"/>
          </a:p>
        </p:txBody>
      </p:sp>
    </p:spTree>
    <p:extLst>
      <p:ext uri="{BB962C8B-B14F-4D97-AF65-F5344CB8AC3E}">
        <p14:creationId xmlns:p14="http://schemas.microsoft.com/office/powerpoint/2010/main" val="2915212851"/>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BE"/>
          </a:p>
        </p:txBody>
      </p:sp>
      <p:sp>
        <p:nvSpPr>
          <p:cNvPr id="4" name="Espace réservé du numéro de diapositive 3"/>
          <p:cNvSpPr>
            <a:spLocks noGrp="1"/>
          </p:cNvSpPr>
          <p:nvPr>
            <p:ph type="sldNum" sz="quarter" idx="5"/>
          </p:nvPr>
        </p:nvSpPr>
        <p:spPr/>
        <p:txBody>
          <a:bodyPr/>
          <a:lstStyle/>
          <a:p>
            <a:fld id="{889F0CB1-8A34-8A4F-8A6E-8BB08A91ECBB}" type="slidenum">
              <a:rPr lang="fr-FR" smtClean="0"/>
              <a:t>50</a:t>
            </a:fld>
            <a:endParaRPr lang="fr-FR"/>
          </a:p>
        </p:txBody>
      </p:sp>
    </p:spTree>
    <p:extLst>
      <p:ext uri="{BB962C8B-B14F-4D97-AF65-F5344CB8AC3E}">
        <p14:creationId xmlns:p14="http://schemas.microsoft.com/office/powerpoint/2010/main" val="956158625"/>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301FCCD-1125-843E-D4A0-4FF73AA3745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5FC8A74-FF68-9632-4116-8A4C1FC6D27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04A1D6D-36C4-80BA-2A58-8D0ACC14F75D}"/>
              </a:ext>
            </a:extLst>
          </p:cNvPr>
          <p:cNvSpPr>
            <a:spLocks noGrp="1"/>
          </p:cNvSpPr>
          <p:nvPr>
            <p:ph type="body" idx="1"/>
          </p:nvPr>
        </p:nvSpPr>
        <p:spPr/>
        <p:txBody>
          <a:bodyPr/>
          <a:lstStyle/>
          <a:p>
            <a:endParaRPr lang="en-GB"/>
          </a:p>
        </p:txBody>
      </p:sp>
      <p:sp>
        <p:nvSpPr>
          <p:cNvPr id="4" name="Slide Number Placeholder 3">
            <a:extLst>
              <a:ext uri="{FF2B5EF4-FFF2-40B4-BE49-F238E27FC236}">
                <a16:creationId xmlns:a16="http://schemas.microsoft.com/office/drawing/2014/main" id="{2831162A-5A4A-FC40-3EF7-8A255F23C36E}"/>
              </a:ext>
            </a:extLst>
          </p:cNvPr>
          <p:cNvSpPr>
            <a:spLocks noGrp="1"/>
          </p:cNvSpPr>
          <p:nvPr>
            <p:ph type="sldNum" sz="quarter" idx="5"/>
          </p:nvPr>
        </p:nvSpPr>
        <p:spPr/>
        <p:txBody>
          <a:bodyPr/>
          <a:lstStyle/>
          <a:p>
            <a:fld id="{889F0CB1-8A34-8A4F-8A6E-8BB08A91ECBB}" type="slidenum">
              <a:rPr lang="fr-FR" smtClean="0"/>
              <a:t>51</a:t>
            </a:fld>
            <a:endParaRPr lang="fr-FR"/>
          </a:p>
        </p:txBody>
      </p:sp>
    </p:spTree>
    <p:extLst>
      <p:ext uri="{BB962C8B-B14F-4D97-AF65-F5344CB8AC3E}">
        <p14:creationId xmlns:p14="http://schemas.microsoft.com/office/powerpoint/2010/main" val="17270586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BE"/>
          </a:p>
        </p:txBody>
      </p:sp>
      <p:sp>
        <p:nvSpPr>
          <p:cNvPr id="4" name="Espace réservé du numéro de diapositive 3"/>
          <p:cNvSpPr>
            <a:spLocks noGrp="1"/>
          </p:cNvSpPr>
          <p:nvPr>
            <p:ph type="sldNum" sz="quarter" idx="5"/>
          </p:nvPr>
        </p:nvSpPr>
        <p:spPr/>
        <p:txBody>
          <a:bodyPr/>
          <a:lstStyle/>
          <a:p>
            <a:fld id="{889F0CB1-8A34-8A4F-8A6E-8BB08A91ECBB}" type="slidenum">
              <a:rPr lang="fr-FR" smtClean="0"/>
              <a:t>6</a:t>
            </a:fld>
            <a:endParaRPr lang="fr-FR"/>
          </a:p>
        </p:txBody>
      </p:sp>
    </p:spTree>
    <p:extLst>
      <p:ext uri="{BB962C8B-B14F-4D97-AF65-F5344CB8AC3E}">
        <p14:creationId xmlns:p14="http://schemas.microsoft.com/office/powerpoint/2010/main" val="35910456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err="1"/>
              <a:t>Raissa</a:t>
            </a:r>
            <a:r>
              <a:rPr lang="en-GB"/>
              <a:t> </a:t>
            </a:r>
          </a:p>
        </p:txBody>
      </p:sp>
      <p:sp>
        <p:nvSpPr>
          <p:cNvPr id="4" name="Slide Number Placeholder 3"/>
          <p:cNvSpPr>
            <a:spLocks noGrp="1"/>
          </p:cNvSpPr>
          <p:nvPr>
            <p:ph type="sldNum" sz="quarter" idx="5"/>
          </p:nvPr>
        </p:nvSpPr>
        <p:spPr/>
        <p:txBody>
          <a:bodyPr/>
          <a:lstStyle/>
          <a:p>
            <a:fld id="{889F0CB1-8A34-8A4F-8A6E-8BB08A91ECBB}" type="slidenum">
              <a:rPr lang="fr-FR" smtClean="0"/>
              <a:t>8</a:t>
            </a:fld>
            <a:endParaRPr lang="fr-FR"/>
          </a:p>
        </p:txBody>
      </p:sp>
    </p:spTree>
    <p:extLst>
      <p:ext uri="{BB962C8B-B14F-4D97-AF65-F5344CB8AC3E}">
        <p14:creationId xmlns:p14="http://schemas.microsoft.com/office/powerpoint/2010/main" val="205728410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889F0CB1-8A34-8A4F-8A6E-8BB08A91ECBB}" type="slidenum">
              <a:rPr lang="fr-FR" smtClean="0"/>
              <a:t>9</a:t>
            </a:fld>
            <a:endParaRPr lang="fr-FR"/>
          </a:p>
        </p:txBody>
      </p:sp>
    </p:spTree>
    <p:extLst>
      <p:ext uri="{BB962C8B-B14F-4D97-AF65-F5344CB8AC3E}">
        <p14:creationId xmlns:p14="http://schemas.microsoft.com/office/powerpoint/2010/main" val="2301009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889F0CB1-8A34-8A4F-8A6E-8BB08A91ECBB}" type="slidenum">
              <a:rPr lang="fr-FR" smtClean="0"/>
              <a:t>10</a:t>
            </a:fld>
            <a:endParaRPr lang="fr-FR"/>
          </a:p>
        </p:txBody>
      </p:sp>
    </p:spTree>
    <p:extLst>
      <p:ext uri="{BB962C8B-B14F-4D97-AF65-F5344CB8AC3E}">
        <p14:creationId xmlns:p14="http://schemas.microsoft.com/office/powerpoint/2010/main" val="378289638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889F0CB1-8A34-8A4F-8A6E-8BB08A91ECBB}" type="slidenum">
              <a:rPr lang="fr-FR" smtClean="0"/>
              <a:t>11</a:t>
            </a:fld>
            <a:endParaRPr lang="fr-FR"/>
          </a:p>
        </p:txBody>
      </p:sp>
    </p:spTree>
    <p:extLst>
      <p:ext uri="{BB962C8B-B14F-4D97-AF65-F5344CB8AC3E}">
        <p14:creationId xmlns:p14="http://schemas.microsoft.com/office/powerpoint/2010/main" val="2155563242"/>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Master" Target="../slideMasters/slideMaster1.xml"/><Relationship Id="rId5" Type="http://schemas.openxmlformats.org/officeDocument/2006/relationships/image" Target="../media/image19.png"/><Relationship Id="rId4" Type="http://schemas.openxmlformats.org/officeDocument/2006/relationships/image" Target="../media/image18.png"/></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20.emf"/><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20.emf"/><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20.emf"/><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20.emf"/><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BACKGROUND - 01">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27938253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BACKGROUND - 10">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68292049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PICTURE - DISPLAY">
    <p:spTree>
      <p:nvGrpSpPr>
        <p:cNvPr id="1" name=""/>
        <p:cNvGrpSpPr/>
        <p:nvPr/>
      </p:nvGrpSpPr>
      <p:grpSpPr>
        <a:xfrm>
          <a:off x="0" y="0"/>
          <a:ext cx="0" cy="0"/>
          <a:chOff x="0" y="0"/>
          <a:chExt cx="0" cy="0"/>
        </a:xfrm>
      </p:grpSpPr>
      <p:sp>
        <p:nvSpPr>
          <p:cNvPr id="18" name="Espace réservé pour une image  11">
            <a:extLst>
              <a:ext uri="{FF2B5EF4-FFF2-40B4-BE49-F238E27FC236}">
                <a16:creationId xmlns:a16="http://schemas.microsoft.com/office/drawing/2014/main" id="{F864128D-69E7-C536-8F45-B47E164C40D7}"/>
              </a:ext>
            </a:extLst>
          </p:cNvPr>
          <p:cNvSpPr>
            <a:spLocks noGrp="1"/>
          </p:cNvSpPr>
          <p:nvPr>
            <p:ph type="pic" sz="quarter" idx="10" hasCustomPrompt="1"/>
          </p:nvPr>
        </p:nvSpPr>
        <p:spPr>
          <a:xfrm>
            <a:off x="0" y="0"/>
            <a:ext cx="3343275" cy="2581275"/>
          </a:xfrm>
          <a:prstGeom prst="rect">
            <a:avLst/>
          </a:prstGeom>
          <a:solidFill>
            <a:schemeClr val="accent5"/>
          </a:solidFill>
        </p:spPr>
        <p:txBody>
          <a:bodyPr/>
          <a:lstStyle>
            <a:lvl1pPr marL="0" indent="0" algn="ctr">
              <a:buNone/>
              <a:defRPr sz="2000"/>
            </a:lvl1pPr>
          </a:lstStyle>
          <a:p>
            <a:r>
              <a:rPr lang="fr-FR"/>
              <a:t>INSERT PICTURE HERE</a:t>
            </a:r>
          </a:p>
        </p:txBody>
      </p:sp>
      <p:sp>
        <p:nvSpPr>
          <p:cNvPr id="19" name="Espace réservé pour une image  11">
            <a:extLst>
              <a:ext uri="{FF2B5EF4-FFF2-40B4-BE49-F238E27FC236}">
                <a16:creationId xmlns:a16="http://schemas.microsoft.com/office/drawing/2014/main" id="{8A6A1543-D061-6FCE-23F4-D9DFC1EA7C81}"/>
              </a:ext>
            </a:extLst>
          </p:cNvPr>
          <p:cNvSpPr>
            <a:spLocks noGrp="1"/>
          </p:cNvSpPr>
          <p:nvPr>
            <p:ph type="pic" sz="quarter" idx="11" hasCustomPrompt="1"/>
          </p:nvPr>
        </p:nvSpPr>
        <p:spPr>
          <a:xfrm>
            <a:off x="0" y="2702560"/>
            <a:ext cx="3343275" cy="2581275"/>
          </a:xfrm>
          <a:prstGeom prst="rect">
            <a:avLst/>
          </a:prstGeom>
          <a:solidFill>
            <a:schemeClr val="accent5"/>
          </a:solidFill>
        </p:spPr>
        <p:txBody>
          <a:bodyPr/>
          <a:lstStyle>
            <a:lvl1pPr marL="0" indent="0" algn="ctr">
              <a:buNone/>
              <a:defRPr sz="2000"/>
            </a:lvl1pPr>
          </a:lstStyle>
          <a:p>
            <a:r>
              <a:rPr lang="fr-FR"/>
              <a:t>INSERT PICTURE HERE</a:t>
            </a:r>
          </a:p>
        </p:txBody>
      </p:sp>
      <p:sp>
        <p:nvSpPr>
          <p:cNvPr id="20" name="Espace réservé pour une image  11">
            <a:extLst>
              <a:ext uri="{FF2B5EF4-FFF2-40B4-BE49-F238E27FC236}">
                <a16:creationId xmlns:a16="http://schemas.microsoft.com/office/drawing/2014/main" id="{51E07EA7-27E3-FC7F-71E9-111ADED9EFDF}"/>
              </a:ext>
            </a:extLst>
          </p:cNvPr>
          <p:cNvSpPr>
            <a:spLocks noGrp="1"/>
          </p:cNvSpPr>
          <p:nvPr>
            <p:ph type="pic" sz="quarter" idx="12" hasCustomPrompt="1"/>
          </p:nvPr>
        </p:nvSpPr>
        <p:spPr>
          <a:xfrm>
            <a:off x="0" y="5415281"/>
            <a:ext cx="3343275" cy="1442720"/>
          </a:xfrm>
          <a:prstGeom prst="rect">
            <a:avLst/>
          </a:prstGeom>
          <a:solidFill>
            <a:schemeClr val="accent5"/>
          </a:solidFill>
        </p:spPr>
        <p:txBody>
          <a:bodyPr/>
          <a:lstStyle>
            <a:lvl1pPr marL="0" marR="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sz="2000"/>
            </a:lvl1pPr>
          </a:lstStyle>
          <a:p>
            <a:pPr marL="457200" marR="0" lvl="0" indent="-457200" algn="l" defTabSz="914400" rtl="0" eaLnBrk="1" fontAlgn="auto" latinLnBrk="0" hangingPunct="1">
              <a:lnSpc>
                <a:spcPct val="90000"/>
              </a:lnSpc>
              <a:spcBef>
                <a:spcPts val="1000"/>
              </a:spcBef>
              <a:spcAft>
                <a:spcPts val="0"/>
              </a:spcAft>
              <a:buClrTx/>
              <a:buSzTx/>
              <a:tabLst/>
              <a:defRPr/>
            </a:pPr>
            <a:r>
              <a:rPr lang="fr-FR"/>
              <a:t>INSERT PICTURE HERE</a:t>
            </a:r>
          </a:p>
        </p:txBody>
      </p:sp>
      <p:sp>
        <p:nvSpPr>
          <p:cNvPr id="21" name="Espace réservé pour une image  11">
            <a:extLst>
              <a:ext uri="{FF2B5EF4-FFF2-40B4-BE49-F238E27FC236}">
                <a16:creationId xmlns:a16="http://schemas.microsoft.com/office/drawing/2014/main" id="{B68B86E5-D1EF-6E59-0A1D-ECED4EECF60F}"/>
              </a:ext>
            </a:extLst>
          </p:cNvPr>
          <p:cNvSpPr>
            <a:spLocks noGrp="1"/>
          </p:cNvSpPr>
          <p:nvPr>
            <p:ph type="pic" sz="quarter" idx="13" hasCustomPrompt="1"/>
          </p:nvPr>
        </p:nvSpPr>
        <p:spPr>
          <a:xfrm>
            <a:off x="3444240" y="1"/>
            <a:ext cx="3343275" cy="2016760"/>
          </a:xfrm>
          <a:prstGeom prst="rect">
            <a:avLst/>
          </a:prstGeom>
          <a:solidFill>
            <a:schemeClr val="accent5"/>
          </a:solidFill>
        </p:spPr>
        <p:txBody>
          <a:bodyPr/>
          <a:lstStyle>
            <a:lvl1pPr marL="0" marR="0" indent="0" algn="ctr" defTabSz="914400" rtl="0" eaLnBrk="1" fontAlgn="auto" latinLnBrk="0" hangingPunct="1">
              <a:lnSpc>
                <a:spcPct val="90000"/>
              </a:lnSpc>
              <a:spcBef>
                <a:spcPts val="1000"/>
              </a:spcBef>
              <a:spcAft>
                <a:spcPts val="0"/>
              </a:spcAft>
              <a:buClrTx/>
              <a:buSzTx/>
              <a:buFontTx/>
              <a:buNone/>
              <a:tabLst/>
              <a:defRPr sz="2000"/>
            </a:lvl1pPr>
          </a:lstStyle>
          <a:p>
            <a:r>
              <a:rPr lang="fr-FR"/>
              <a:t>INSERT PICTURE HERE</a:t>
            </a:r>
          </a:p>
        </p:txBody>
      </p:sp>
      <p:sp>
        <p:nvSpPr>
          <p:cNvPr id="22" name="Espace réservé pour une image  11">
            <a:extLst>
              <a:ext uri="{FF2B5EF4-FFF2-40B4-BE49-F238E27FC236}">
                <a16:creationId xmlns:a16="http://schemas.microsoft.com/office/drawing/2014/main" id="{1C343DFC-B486-36B8-D674-FEDBAB8B415C}"/>
              </a:ext>
            </a:extLst>
          </p:cNvPr>
          <p:cNvSpPr>
            <a:spLocks noGrp="1"/>
          </p:cNvSpPr>
          <p:nvPr>
            <p:ph type="pic" sz="quarter" idx="14" hasCustomPrompt="1"/>
          </p:nvPr>
        </p:nvSpPr>
        <p:spPr>
          <a:xfrm>
            <a:off x="3444240" y="2123440"/>
            <a:ext cx="3343275" cy="2600959"/>
          </a:xfrm>
          <a:prstGeom prst="rect">
            <a:avLst/>
          </a:prstGeom>
          <a:solidFill>
            <a:schemeClr val="accent5"/>
          </a:solidFill>
        </p:spPr>
        <p:txBody>
          <a:bodyPr/>
          <a:lstStyle>
            <a:lvl1pPr marL="0" marR="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sz="2000"/>
            </a:lvl1pPr>
          </a:lstStyle>
          <a:p>
            <a:r>
              <a:rPr lang="fr-FR"/>
              <a:t>INSERT PICTURE HERE</a:t>
            </a:r>
          </a:p>
        </p:txBody>
      </p:sp>
      <p:sp>
        <p:nvSpPr>
          <p:cNvPr id="23" name="Espace réservé pour une image  11">
            <a:extLst>
              <a:ext uri="{FF2B5EF4-FFF2-40B4-BE49-F238E27FC236}">
                <a16:creationId xmlns:a16="http://schemas.microsoft.com/office/drawing/2014/main" id="{809CC275-A13A-B80A-78DA-F1C1FBC6CE59}"/>
              </a:ext>
            </a:extLst>
          </p:cNvPr>
          <p:cNvSpPr>
            <a:spLocks noGrp="1"/>
          </p:cNvSpPr>
          <p:nvPr>
            <p:ph type="pic" sz="quarter" idx="15" hasCustomPrompt="1"/>
          </p:nvPr>
        </p:nvSpPr>
        <p:spPr>
          <a:xfrm>
            <a:off x="3444240" y="4826001"/>
            <a:ext cx="3343275" cy="2032000"/>
          </a:xfrm>
          <a:prstGeom prst="rect">
            <a:avLst/>
          </a:prstGeom>
          <a:solidFill>
            <a:schemeClr val="accent5"/>
          </a:solidFill>
        </p:spPr>
        <p:txBody>
          <a:bodyPr/>
          <a:lstStyle>
            <a:lvl1pPr marL="0" marR="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sz="2000"/>
            </a:lvl1pPr>
          </a:lstStyle>
          <a:p>
            <a:r>
              <a:rPr lang="fr-FR"/>
              <a:t>INSERT PICTURE HERE</a:t>
            </a:r>
          </a:p>
        </p:txBody>
      </p:sp>
    </p:spTree>
    <p:extLst>
      <p:ext uri="{BB962C8B-B14F-4D97-AF65-F5344CB8AC3E}">
        <p14:creationId xmlns:p14="http://schemas.microsoft.com/office/powerpoint/2010/main" val="366810062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PICTURE DISPLAY ROUND">
    <p:spTree>
      <p:nvGrpSpPr>
        <p:cNvPr id="1" name=""/>
        <p:cNvGrpSpPr/>
        <p:nvPr/>
      </p:nvGrpSpPr>
      <p:grpSpPr>
        <a:xfrm>
          <a:off x="0" y="0"/>
          <a:ext cx="0" cy="0"/>
          <a:chOff x="0" y="0"/>
          <a:chExt cx="0" cy="0"/>
        </a:xfrm>
      </p:grpSpPr>
      <p:sp>
        <p:nvSpPr>
          <p:cNvPr id="8" name="Espace réservé pour une image  7">
            <a:extLst>
              <a:ext uri="{FF2B5EF4-FFF2-40B4-BE49-F238E27FC236}">
                <a16:creationId xmlns:a16="http://schemas.microsoft.com/office/drawing/2014/main" id="{7BCFF42F-7ED1-6676-812D-9BBF43B32033}"/>
              </a:ext>
            </a:extLst>
          </p:cNvPr>
          <p:cNvSpPr>
            <a:spLocks noGrp="1"/>
          </p:cNvSpPr>
          <p:nvPr>
            <p:ph type="pic" sz="quarter" idx="10" hasCustomPrompt="1"/>
          </p:nvPr>
        </p:nvSpPr>
        <p:spPr>
          <a:xfrm>
            <a:off x="548323" y="652193"/>
            <a:ext cx="5862637" cy="5914572"/>
          </a:xfrm>
          <a:prstGeom prst="ellipse">
            <a:avLst/>
          </a:prstGeom>
          <a:solidFill>
            <a:schemeClr val="accent5"/>
          </a:solidFill>
        </p:spPr>
        <p:txBody>
          <a:bodyPr/>
          <a:lstStyle>
            <a:lvl1pPr marL="0" indent="0" algn="ctr">
              <a:buNone/>
              <a:defRPr/>
            </a:lvl1pPr>
          </a:lstStyle>
          <a:p>
            <a:r>
              <a:rPr lang="fr-FR"/>
              <a:t>INSERT </a:t>
            </a:r>
          </a:p>
          <a:p>
            <a:r>
              <a:rPr lang="fr-FR"/>
              <a:t>PICTURE HERE</a:t>
            </a:r>
          </a:p>
        </p:txBody>
      </p:sp>
    </p:spTree>
    <p:extLst>
      <p:ext uri="{BB962C8B-B14F-4D97-AF65-F5344CB8AC3E}">
        <p14:creationId xmlns:p14="http://schemas.microsoft.com/office/powerpoint/2010/main" val="232668649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BACKGROUND - 11">
    <p:bg>
      <p:bgPr>
        <a:solidFill>
          <a:schemeClr val="tx2"/>
        </a:solidFill>
        <a:effectLst/>
      </p:bgPr>
    </p:bg>
    <p:spTree>
      <p:nvGrpSpPr>
        <p:cNvPr id="1" name=""/>
        <p:cNvGrpSpPr/>
        <p:nvPr/>
      </p:nvGrpSpPr>
      <p:grpSpPr>
        <a:xfrm>
          <a:off x="0" y="0"/>
          <a:ext cx="0" cy="0"/>
          <a:chOff x="0" y="0"/>
          <a:chExt cx="0" cy="0"/>
        </a:xfrm>
      </p:grpSpPr>
      <p:pic>
        <p:nvPicPr>
          <p:cNvPr id="6" name="Image 5">
            <a:extLst>
              <a:ext uri="{FF2B5EF4-FFF2-40B4-BE49-F238E27FC236}">
                <a16:creationId xmlns:a16="http://schemas.microsoft.com/office/drawing/2014/main" id="{3F8787EE-38A6-14C4-1614-0B9C33E6A8C8}"/>
              </a:ext>
            </a:extLst>
          </p:cNvPr>
          <p:cNvPicPr>
            <a:picLocks noChangeAspect="1"/>
          </p:cNvPicPr>
          <p:nvPr userDrawn="1"/>
        </p:nvPicPr>
        <p:blipFill rotWithShape="1">
          <a:blip r:embed="rId2"/>
          <a:srcRect l="23787" t="9565" r="19957" b="10291"/>
          <a:stretch/>
        </p:blipFill>
        <p:spPr>
          <a:xfrm rot="16200000">
            <a:off x="-680864" y="680863"/>
            <a:ext cx="6857997" cy="5496269"/>
          </a:xfrm>
          <a:prstGeom prst="rect">
            <a:avLst/>
          </a:prstGeom>
        </p:spPr>
      </p:pic>
    </p:spTree>
    <p:extLst>
      <p:ext uri="{BB962C8B-B14F-4D97-AF65-F5344CB8AC3E}">
        <p14:creationId xmlns:p14="http://schemas.microsoft.com/office/powerpoint/2010/main" val="112342853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BACKGROUND - 12">
    <p:bg>
      <p:bgPr>
        <a:solidFill>
          <a:schemeClr val="accent2"/>
        </a:solidFill>
        <a:effectLst/>
      </p:bgPr>
    </p:bg>
    <p:spTree>
      <p:nvGrpSpPr>
        <p:cNvPr id="1" name=""/>
        <p:cNvGrpSpPr/>
        <p:nvPr/>
      </p:nvGrpSpPr>
      <p:grpSpPr>
        <a:xfrm>
          <a:off x="0" y="0"/>
          <a:ext cx="0" cy="0"/>
          <a:chOff x="0" y="0"/>
          <a:chExt cx="0" cy="0"/>
        </a:xfrm>
      </p:grpSpPr>
      <p:pic>
        <p:nvPicPr>
          <p:cNvPr id="6" name="Image 5">
            <a:extLst>
              <a:ext uri="{FF2B5EF4-FFF2-40B4-BE49-F238E27FC236}">
                <a16:creationId xmlns:a16="http://schemas.microsoft.com/office/drawing/2014/main" id="{3F8787EE-38A6-14C4-1614-0B9C33E6A8C8}"/>
              </a:ext>
            </a:extLst>
          </p:cNvPr>
          <p:cNvPicPr>
            <a:picLocks noChangeAspect="1"/>
          </p:cNvPicPr>
          <p:nvPr userDrawn="1"/>
        </p:nvPicPr>
        <p:blipFill rotWithShape="1">
          <a:blip r:embed="rId2"/>
          <a:srcRect l="24976" t="27778" r="18768" b="5249"/>
          <a:stretch/>
        </p:blipFill>
        <p:spPr>
          <a:xfrm rot="16200000">
            <a:off x="-1132488" y="1132491"/>
            <a:ext cx="6857997" cy="4593021"/>
          </a:xfrm>
          <a:prstGeom prst="rect">
            <a:avLst/>
          </a:prstGeom>
        </p:spPr>
      </p:pic>
    </p:spTree>
    <p:extLst>
      <p:ext uri="{BB962C8B-B14F-4D97-AF65-F5344CB8AC3E}">
        <p14:creationId xmlns:p14="http://schemas.microsoft.com/office/powerpoint/2010/main" val="12270522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BACKGROUND - 14">
    <p:bg>
      <p:bgPr>
        <a:solidFill>
          <a:schemeClr val="tx2"/>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04681127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BACKGROUND - 15">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57564008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BACKGROUND - 16">
    <p:spTree>
      <p:nvGrpSpPr>
        <p:cNvPr id="1" name=""/>
        <p:cNvGrpSpPr/>
        <p:nvPr/>
      </p:nvGrpSpPr>
      <p:grpSpPr>
        <a:xfrm>
          <a:off x="0" y="0"/>
          <a:ext cx="0" cy="0"/>
          <a:chOff x="0" y="0"/>
          <a:chExt cx="0" cy="0"/>
        </a:xfrm>
      </p:grpSpPr>
      <p:pic>
        <p:nvPicPr>
          <p:cNvPr id="4" name="Image 3">
            <a:extLst>
              <a:ext uri="{FF2B5EF4-FFF2-40B4-BE49-F238E27FC236}">
                <a16:creationId xmlns:a16="http://schemas.microsoft.com/office/drawing/2014/main" id="{F691C205-1DF8-960E-145E-4EDD772B2C4A}"/>
              </a:ext>
            </a:extLst>
          </p:cNvPr>
          <p:cNvPicPr>
            <a:picLocks noChangeAspect="1"/>
          </p:cNvPicPr>
          <p:nvPr userDrawn="1"/>
        </p:nvPicPr>
        <p:blipFill>
          <a:blip r:embed="rId2"/>
          <a:stretch>
            <a:fillRect/>
          </a:stretch>
        </p:blipFill>
        <p:spPr>
          <a:xfrm>
            <a:off x="746" y="0"/>
            <a:ext cx="12190507" cy="6858000"/>
          </a:xfrm>
          <a:prstGeom prst="rect">
            <a:avLst/>
          </a:prstGeom>
        </p:spPr>
      </p:pic>
    </p:spTree>
    <p:extLst>
      <p:ext uri="{BB962C8B-B14F-4D97-AF65-F5344CB8AC3E}">
        <p14:creationId xmlns:p14="http://schemas.microsoft.com/office/powerpoint/2010/main" val="403895255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BACKGROUND - 17">
    <p:spTree>
      <p:nvGrpSpPr>
        <p:cNvPr id="1" name=""/>
        <p:cNvGrpSpPr/>
        <p:nvPr/>
      </p:nvGrpSpPr>
      <p:grpSpPr>
        <a:xfrm>
          <a:off x="0" y="0"/>
          <a:ext cx="0" cy="0"/>
          <a:chOff x="0" y="0"/>
          <a:chExt cx="0" cy="0"/>
        </a:xfrm>
      </p:grpSpPr>
      <p:pic>
        <p:nvPicPr>
          <p:cNvPr id="4" name="Image 3">
            <a:extLst>
              <a:ext uri="{FF2B5EF4-FFF2-40B4-BE49-F238E27FC236}">
                <a16:creationId xmlns:a16="http://schemas.microsoft.com/office/drawing/2014/main" id="{BBFC9987-E87D-1F40-2E3F-897B84C22507}"/>
              </a:ext>
            </a:extLst>
          </p:cNvPr>
          <p:cNvPicPr>
            <a:picLocks noChangeAspect="1"/>
          </p:cNvPicPr>
          <p:nvPr userDrawn="1"/>
        </p:nvPicPr>
        <p:blipFill>
          <a:blip r:embed="rId2"/>
          <a:stretch>
            <a:fillRect/>
          </a:stretch>
        </p:blipFill>
        <p:spPr>
          <a:xfrm>
            <a:off x="746" y="0"/>
            <a:ext cx="12190507" cy="6858000"/>
          </a:xfrm>
          <a:prstGeom prst="rect">
            <a:avLst/>
          </a:prstGeom>
        </p:spPr>
      </p:pic>
    </p:spTree>
    <p:extLst>
      <p:ext uri="{BB962C8B-B14F-4D97-AF65-F5344CB8AC3E}">
        <p14:creationId xmlns:p14="http://schemas.microsoft.com/office/powerpoint/2010/main" val="46031871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QUOTE - 01">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11230187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BACKGROUND - 02">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83634980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QUOTE - 02">
    <p:bg>
      <p:bgPr>
        <a:solidFill>
          <a:schemeClr val="tx2"/>
        </a:solidFill>
        <a:effectLst/>
      </p:bgPr>
    </p:bg>
    <p:spTree>
      <p:nvGrpSpPr>
        <p:cNvPr id="1" name=""/>
        <p:cNvGrpSpPr/>
        <p:nvPr/>
      </p:nvGrpSpPr>
      <p:grpSpPr>
        <a:xfrm>
          <a:off x="0" y="0"/>
          <a:ext cx="0" cy="0"/>
          <a:chOff x="0" y="0"/>
          <a:chExt cx="0" cy="0"/>
        </a:xfrm>
      </p:grpSpPr>
      <p:pic>
        <p:nvPicPr>
          <p:cNvPr id="4" name="Image 3">
            <a:extLst>
              <a:ext uri="{FF2B5EF4-FFF2-40B4-BE49-F238E27FC236}">
                <a16:creationId xmlns:a16="http://schemas.microsoft.com/office/drawing/2014/main" id="{2BE822AE-7D14-6498-38B9-C371FE7CA096}"/>
              </a:ext>
            </a:extLst>
          </p:cNvPr>
          <p:cNvPicPr>
            <a:picLocks noChangeAspect="1"/>
          </p:cNvPicPr>
          <p:nvPr userDrawn="1"/>
        </p:nvPicPr>
        <p:blipFill>
          <a:blip r:embed="rId2"/>
          <a:stretch>
            <a:fillRect/>
          </a:stretch>
        </p:blipFill>
        <p:spPr>
          <a:xfrm>
            <a:off x="746" y="0"/>
            <a:ext cx="12190507" cy="6858000"/>
          </a:xfrm>
          <a:prstGeom prst="rect">
            <a:avLst/>
          </a:prstGeom>
        </p:spPr>
      </p:pic>
    </p:spTree>
    <p:extLst>
      <p:ext uri="{BB962C8B-B14F-4D97-AF65-F5344CB8AC3E}">
        <p14:creationId xmlns:p14="http://schemas.microsoft.com/office/powerpoint/2010/main" val="203784814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QUOTE - 03">
    <p:bg>
      <p:bgPr>
        <a:solidFill>
          <a:schemeClr val="accent2"/>
        </a:solidFill>
        <a:effectLst/>
      </p:bgPr>
    </p:bg>
    <p:spTree>
      <p:nvGrpSpPr>
        <p:cNvPr id="1" name=""/>
        <p:cNvGrpSpPr/>
        <p:nvPr/>
      </p:nvGrpSpPr>
      <p:grpSpPr>
        <a:xfrm>
          <a:off x="0" y="0"/>
          <a:ext cx="0" cy="0"/>
          <a:chOff x="0" y="0"/>
          <a:chExt cx="0" cy="0"/>
        </a:xfrm>
      </p:grpSpPr>
      <p:pic>
        <p:nvPicPr>
          <p:cNvPr id="3" name="Image 2">
            <a:extLst>
              <a:ext uri="{FF2B5EF4-FFF2-40B4-BE49-F238E27FC236}">
                <a16:creationId xmlns:a16="http://schemas.microsoft.com/office/drawing/2014/main" id="{B935B5D1-F0FA-79EC-D55F-B31A680E0C6C}"/>
              </a:ext>
            </a:extLst>
          </p:cNvPr>
          <p:cNvPicPr>
            <a:picLocks noChangeAspect="1"/>
          </p:cNvPicPr>
          <p:nvPr userDrawn="1"/>
        </p:nvPicPr>
        <p:blipFill>
          <a:blip r:embed="rId2"/>
          <a:stretch>
            <a:fillRect/>
          </a:stretch>
        </p:blipFill>
        <p:spPr>
          <a:xfrm>
            <a:off x="746" y="0"/>
            <a:ext cx="12190507" cy="6858000"/>
          </a:xfrm>
          <a:prstGeom prst="rect">
            <a:avLst/>
          </a:prstGeom>
        </p:spPr>
      </p:pic>
    </p:spTree>
    <p:extLst>
      <p:ext uri="{BB962C8B-B14F-4D97-AF65-F5344CB8AC3E}">
        <p14:creationId xmlns:p14="http://schemas.microsoft.com/office/powerpoint/2010/main" val="272451950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QUOTE - 04">
    <p:bg>
      <p:bgPr>
        <a:solidFill>
          <a:schemeClr val="accent3"/>
        </a:solidFill>
        <a:effectLst/>
      </p:bgPr>
    </p:bg>
    <p:spTree>
      <p:nvGrpSpPr>
        <p:cNvPr id="1" name=""/>
        <p:cNvGrpSpPr/>
        <p:nvPr/>
      </p:nvGrpSpPr>
      <p:grpSpPr>
        <a:xfrm>
          <a:off x="0" y="0"/>
          <a:ext cx="0" cy="0"/>
          <a:chOff x="0" y="0"/>
          <a:chExt cx="0" cy="0"/>
        </a:xfrm>
      </p:grpSpPr>
      <p:pic>
        <p:nvPicPr>
          <p:cNvPr id="3" name="Image 2">
            <a:extLst>
              <a:ext uri="{FF2B5EF4-FFF2-40B4-BE49-F238E27FC236}">
                <a16:creationId xmlns:a16="http://schemas.microsoft.com/office/drawing/2014/main" id="{FE635105-3F2D-BE59-02D4-73340D77470B}"/>
              </a:ext>
            </a:extLst>
          </p:cNvPr>
          <p:cNvPicPr>
            <a:picLocks noChangeAspect="1"/>
          </p:cNvPicPr>
          <p:nvPr userDrawn="1"/>
        </p:nvPicPr>
        <p:blipFill>
          <a:blip r:embed="rId2"/>
          <a:stretch>
            <a:fillRect/>
          </a:stretch>
        </p:blipFill>
        <p:spPr>
          <a:xfrm>
            <a:off x="746" y="0"/>
            <a:ext cx="12190507" cy="6858000"/>
          </a:xfrm>
          <a:prstGeom prst="rect">
            <a:avLst/>
          </a:prstGeom>
        </p:spPr>
      </p:pic>
    </p:spTree>
    <p:extLst>
      <p:ext uri="{BB962C8B-B14F-4D97-AF65-F5344CB8AC3E}">
        <p14:creationId xmlns:p14="http://schemas.microsoft.com/office/powerpoint/2010/main" val="405218376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QUOTE - 05">
    <p:bg>
      <p:bgPr>
        <a:solidFill>
          <a:schemeClr val="accent4"/>
        </a:solidFill>
        <a:effectLst/>
      </p:bgPr>
    </p:bg>
    <p:spTree>
      <p:nvGrpSpPr>
        <p:cNvPr id="1" name=""/>
        <p:cNvGrpSpPr/>
        <p:nvPr/>
      </p:nvGrpSpPr>
      <p:grpSpPr>
        <a:xfrm>
          <a:off x="0" y="0"/>
          <a:ext cx="0" cy="0"/>
          <a:chOff x="0" y="0"/>
          <a:chExt cx="0" cy="0"/>
        </a:xfrm>
      </p:grpSpPr>
      <p:pic>
        <p:nvPicPr>
          <p:cNvPr id="3" name="Image 2">
            <a:extLst>
              <a:ext uri="{FF2B5EF4-FFF2-40B4-BE49-F238E27FC236}">
                <a16:creationId xmlns:a16="http://schemas.microsoft.com/office/drawing/2014/main" id="{FE635105-3F2D-BE59-02D4-73340D77470B}"/>
              </a:ext>
            </a:extLst>
          </p:cNvPr>
          <p:cNvPicPr>
            <a:picLocks noChangeAspect="1"/>
          </p:cNvPicPr>
          <p:nvPr userDrawn="1"/>
        </p:nvPicPr>
        <p:blipFill>
          <a:blip r:embed="rId2"/>
          <a:stretch>
            <a:fillRect/>
          </a:stretch>
        </p:blipFill>
        <p:spPr>
          <a:xfrm>
            <a:off x="746" y="0"/>
            <a:ext cx="12190507" cy="6858000"/>
          </a:xfrm>
          <a:prstGeom prst="rect">
            <a:avLst/>
          </a:prstGeom>
        </p:spPr>
      </p:pic>
    </p:spTree>
    <p:extLst>
      <p:ext uri="{BB962C8B-B14F-4D97-AF65-F5344CB8AC3E}">
        <p14:creationId xmlns:p14="http://schemas.microsoft.com/office/powerpoint/2010/main" val="744905251"/>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QUOTE - 08">
    <p:bg>
      <p:bgPr>
        <a:solidFill>
          <a:schemeClr val="bg1"/>
        </a:solidFill>
        <a:effectLst/>
      </p:bgPr>
    </p:bg>
    <p:spTree>
      <p:nvGrpSpPr>
        <p:cNvPr id="1" name=""/>
        <p:cNvGrpSpPr/>
        <p:nvPr/>
      </p:nvGrpSpPr>
      <p:grpSpPr>
        <a:xfrm>
          <a:off x="0" y="0"/>
          <a:ext cx="0" cy="0"/>
          <a:chOff x="0" y="0"/>
          <a:chExt cx="0" cy="0"/>
        </a:xfrm>
      </p:grpSpPr>
      <p:pic>
        <p:nvPicPr>
          <p:cNvPr id="4" name="Image 3">
            <a:extLst>
              <a:ext uri="{FF2B5EF4-FFF2-40B4-BE49-F238E27FC236}">
                <a16:creationId xmlns:a16="http://schemas.microsoft.com/office/drawing/2014/main" id="{BF3050AC-247B-CDB4-01F2-B957DF110BE2}"/>
              </a:ext>
            </a:extLst>
          </p:cNvPr>
          <p:cNvPicPr>
            <a:picLocks noChangeAspect="1"/>
          </p:cNvPicPr>
          <p:nvPr userDrawn="1"/>
        </p:nvPicPr>
        <p:blipFill>
          <a:blip r:embed="rId2"/>
          <a:stretch>
            <a:fillRect/>
          </a:stretch>
        </p:blipFill>
        <p:spPr>
          <a:xfrm>
            <a:off x="746" y="0"/>
            <a:ext cx="12190507" cy="6858000"/>
          </a:xfrm>
          <a:prstGeom prst="rect">
            <a:avLst/>
          </a:prstGeom>
        </p:spPr>
      </p:pic>
    </p:spTree>
    <p:extLst>
      <p:ext uri="{BB962C8B-B14F-4D97-AF65-F5344CB8AC3E}">
        <p14:creationId xmlns:p14="http://schemas.microsoft.com/office/powerpoint/2010/main" val="1218093340"/>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QUOTE - 09">
    <p:spTree>
      <p:nvGrpSpPr>
        <p:cNvPr id="1" name=""/>
        <p:cNvGrpSpPr/>
        <p:nvPr/>
      </p:nvGrpSpPr>
      <p:grpSpPr>
        <a:xfrm>
          <a:off x="0" y="0"/>
          <a:ext cx="0" cy="0"/>
          <a:chOff x="0" y="0"/>
          <a:chExt cx="0" cy="0"/>
        </a:xfrm>
      </p:grpSpPr>
      <p:pic>
        <p:nvPicPr>
          <p:cNvPr id="4" name="Image 3">
            <a:extLst>
              <a:ext uri="{FF2B5EF4-FFF2-40B4-BE49-F238E27FC236}">
                <a16:creationId xmlns:a16="http://schemas.microsoft.com/office/drawing/2014/main" id="{F36DC621-5C9C-36BA-B09C-7070E3248AF0}"/>
              </a:ext>
            </a:extLst>
          </p:cNvPr>
          <p:cNvPicPr>
            <a:picLocks noChangeAspect="1"/>
          </p:cNvPicPr>
          <p:nvPr userDrawn="1"/>
        </p:nvPicPr>
        <p:blipFill>
          <a:blip r:embed="rId2"/>
          <a:stretch>
            <a:fillRect/>
          </a:stretch>
        </p:blipFill>
        <p:spPr>
          <a:xfrm>
            <a:off x="746" y="0"/>
            <a:ext cx="12190507" cy="6858000"/>
          </a:xfrm>
          <a:prstGeom prst="rect">
            <a:avLst/>
          </a:prstGeom>
        </p:spPr>
      </p:pic>
    </p:spTree>
    <p:extLst>
      <p:ext uri="{BB962C8B-B14F-4D97-AF65-F5344CB8AC3E}">
        <p14:creationId xmlns:p14="http://schemas.microsoft.com/office/powerpoint/2010/main" val="73808269"/>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userDrawn="1">
  <p:cSld name="1_TITLE - 01">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Titre 1">
            <a:extLst>
              <a:ext uri="{FF2B5EF4-FFF2-40B4-BE49-F238E27FC236}">
                <a16:creationId xmlns:a16="http://schemas.microsoft.com/office/drawing/2014/main" id="{17A6F08B-0092-461B-C961-6A2DECCE3CD4}"/>
              </a:ext>
            </a:extLst>
          </p:cNvPr>
          <p:cNvSpPr>
            <a:spLocks noGrp="1"/>
          </p:cNvSpPr>
          <p:nvPr>
            <p:ph type="title" hasCustomPrompt="1"/>
          </p:nvPr>
        </p:nvSpPr>
        <p:spPr>
          <a:xfrm>
            <a:off x="838200" y="365126"/>
            <a:ext cx="10515600" cy="1184014"/>
          </a:xfrm>
        </p:spPr>
        <p:txBody>
          <a:bodyPr/>
          <a:lstStyle/>
          <a:p>
            <a:r>
              <a:rPr lang="fr-FR"/>
              <a:t>TITLE</a:t>
            </a:r>
            <a:endParaRPr lang="fr-BE"/>
          </a:p>
        </p:txBody>
      </p:sp>
      <p:sp>
        <p:nvSpPr>
          <p:cNvPr id="5" name="Espace réservé du contenu 2">
            <a:extLst>
              <a:ext uri="{FF2B5EF4-FFF2-40B4-BE49-F238E27FC236}">
                <a16:creationId xmlns:a16="http://schemas.microsoft.com/office/drawing/2014/main" id="{071EF77B-C8F3-ADD8-4CC6-7F2E2BD9F2CC}"/>
              </a:ext>
            </a:extLst>
          </p:cNvPr>
          <p:cNvSpPr>
            <a:spLocks noGrp="1"/>
          </p:cNvSpPr>
          <p:nvPr>
            <p:ph idx="1" hasCustomPrompt="1"/>
          </p:nvPr>
        </p:nvSpPr>
        <p:spPr>
          <a:xfrm>
            <a:off x="838200" y="1825625"/>
            <a:ext cx="10515600" cy="3886686"/>
          </a:xfrm>
        </p:spPr>
        <p:txBody>
          <a:bodyPr/>
          <a:lstStyle/>
          <a:p>
            <a:pPr lvl="0"/>
            <a:r>
              <a:rPr lang="fr-FR" err="1"/>
              <a:t>Level</a:t>
            </a:r>
            <a:r>
              <a:rPr lang="fr-FR"/>
              <a:t> 1</a:t>
            </a:r>
          </a:p>
          <a:p>
            <a:pPr lvl="1"/>
            <a:r>
              <a:rPr lang="fr-FR" err="1"/>
              <a:t>Level</a:t>
            </a:r>
            <a:r>
              <a:rPr lang="fr-FR"/>
              <a:t> 2</a:t>
            </a:r>
          </a:p>
          <a:p>
            <a:pPr lvl="2"/>
            <a:r>
              <a:rPr lang="fr-FR" err="1"/>
              <a:t>Level</a:t>
            </a:r>
            <a:r>
              <a:rPr lang="fr-FR"/>
              <a:t> 3</a:t>
            </a:r>
          </a:p>
          <a:p>
            <a:pPr lvl="3"/>
            <a:r>
              <a:rPr lang="fr-FR" err="1"/>
              <a:t>Level</a:t>
            </a:r>
            <a:r>
              <a:rPr lang="fr-FR"/>
              <a:t> 4</a:t>
            </a:r>
          </a:p>
          <a:p>
            <a:pPr lvl="4"/>
            <a:r>
              <a:rPr lang="fr-FR" err="1"/>
              <a:t>Level</a:t>
            </a:r>
            <a:r>
              <a:rPr lang="fr-FR"/>
              <a:t> 5</a:t>
            </a:r>
            <a:endParaRPr lang="fr-BE"/>
          </a:p>
        </p:txBody>
      </p:sp>
    </p:spTree>
    <p:extLst>
      <p:ext uri="{BB962C8B-B14F-4D97-AF65-F5344CB8AC3E}">
        <p14:creationId xmlns:p14="http://schemas.microsoft.com/office/powerpoint/2010/main" val="1271540595"/>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matchingName="EUI - TITLE - 02">
  <p:cSld name="EUI - TITLE - 02">
    <p:bg>
      <p:bgPr>
        <a:blipFill>
          <a:blip r:embed="rId2">
            <a:alphaModFix/>
          </a:blip>
          <a:stretch>
            <a:fillRect/>
          </a:stretch>
        </a:blipFill>
        <a:effectLst/>
      </p:bgPr>
    </p:bg>
    <p:spTree>
      <p:nvGrpSpPr>
        <p:cNvPr id="1" name="Shape 10"/>
        <p:cNvGrpSpPr/>
        <p:nvPr/>
      </p:nvGrpSpPr>
      <p:grpSpPr>
        <a:xfrm>
          <a:off x="0" y="0"/>
          <a:ext cx="0" cy="0"/>
          <a:chOff x="0" y="0"/>
          <a:chExt cx="0" cy="0"/>
        </a:xfrm>
      </p:grpSpPr>
      <p:pic>
        <p:nvPicPr>
          <p:cNvPr id="11" name="Google Shape;11;p11"/>
          <p:cNvPicPr preferRelativeResize="0"/>
          <p:nvPr/>
        </p:nvPicPr>
        <p:blipFill rotWithShape="1">
          <a:blip r:embed="rId3">
            <a:alphaModFix/>
          </a:blip>
          <a:srcRect l="41" t="17148" r="6867" b="-373"/>
          <a:stretch/>
        </p:blipFill>
        <p:spPr>
          <a:xfrm>
            <a:off x="7426712" y="0"/>
            <a:ext cx="4765288" cy="4138768"/>
          </a:xfrm>
          <a:prstGeom prst="rect">
            <a:avLst/>
          </a:prstGeom>
          <a:noFill/>
          <a:ln>
            <a:noFill/>
          </a:ln>
        </p:spPr>
      </p:pic>
      <p:pic>
        <p:nvPicPr>
          <p:cNvPr id="12" name="Google Shape;12;p11" descr="Une image contenant texte, extérieur, vaisselle&#10;&#10;Description générée automatiquement"/>
          <p:cNvPicPr preferRelativeResize="0"/>
          <p:nvPr/>
        </p:nvPicPr>
        <p:blipFill rotWithShape="1">
          <a:blip r:embed="rId4">
            <a:alphaModFix/>
          </a:blip>
          <a:srcRect/>
          <a:stretch/>
        </p:blipFill>
        <p:spPr>
          <a:xfrm>
            <a:off x="484094" y="507128"/>
            <a:ext cx="1204600" cy="615093"/>
          </a:xfrm>
          <a:prstGeom prst="rect">
            <a:avLst/>
          </a:prstGeom>
          <a:noFill/>
          <a:ln>
            <a:noFill/>
          </a:ln>
        </p:spPr>
      </p:pic>
      <p:pic>
        <p:nvPicPr>
          <p:cNvPr id="13" name="Google Shape;13;p11"/>
          <p:cNvPicPr preferRelativeResize="0"/>
          <p:nvPr/>
        </p:nvPicPr>
        <p:blipFill rotWithShape="1">
          <a:blip r:embed="rId5">
            <a:alphaModFix/>
          </a:blip>
          <a:srcRect l="30691"/>
          <a:stretch/>
        </p:blipFill>
        <p:spPr>
          <a:xfrm>
            <a:off x="8441546" y="5268397"/>
            <a:ext cx="3080837" cy="657936"/>
          </a:xfrm>
          <a:prstGeom prst="rect">
            <a:avLst/>
          </a:prstGeom>
          <a:noFill/>
          <a:ln>
            <a:noFill/>
          </a:ln>
        </p:spPr>
      </p:pic>
    </p:spTree>
    <p:extLst>
      <p:ext uri="{BB962C8B-B14F-4D97-AF65-F5344CB8AC3E}">
        <p14:creationId xmlns:p14="http://schemas.microsoft.com/office/powerpoint/2010/main" val="3627851695"/>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userDrawn="1">
  <p:cSld name="1_QUOTE - 01">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Espace réservé du texte 2">
            <a:extLst>
              <a:ext uri="{FF2B5EF4-FFF2-40B4-BE49-F238E27FC236}">
                <a16:creationId xmlns:a16="http://schemas.microsoft.com/office/drawing/2014/main" id="{F3046938-5E70-2CFC-7ED6-72940DAE059C}"/>
              </a:ext>
            </a:extLst>
          </p:cNvPr>
          <p:cNvSpPr>
            <a:spLocks noGrp="1"/>
          </p:cNvSpPr>
          <p:nvPr>
            <p:ph type="body" idx="10" hasCustomPrompt="1"/>
          </p:nvPr>
        </p:nvSpPr>
        <p:spPr>
          <a:xfrm>
            <a:off x="4797911" y="2277932"/>
            <a:ext cx="2786232" cy="2302136"/>
          </a:xfrm>
        </p:spPr>
        <p:txBody>
          <a:bodyPr>
            <a:normAutofit/>
          </a:bodyPr>
          <a:lstStyle>
            <a:lvl1pPr marL="0" indent="0" algn="ctr">
              <a:buNone/>
              <a:defRPr sz="3200" b="1">
                <a:solidFill>
                  <a:schemeClr val="accent2"/>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r-FR" err="1"/>
              <a:t>Quote</a:t>
            </a:r>
            <a:endParaRPr lang="fr-FR"/>
          </a:p>
        </p:txBody>
      </p:sp>
    </p:spTree>
    <p:extLst>
      <p:ext uri="{BB962C8B-B14F-4D97-AF65-F5344CB8AC3E}">
        <p14:creationId xmlns:p14="http://schemas.microsoft.com/office/powerpoint/2010/main" val="4240622297"/>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obj">
  <p:cSld name="Titolo e contenu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lo stile del titolo dello schema</a:t>
            </a:r>
            <a:endParaRPr lang="en-GB"/>
          </a:p>
        </p:txBody>
      </p:sp>
      <p:sp>
        <p:nvSpPr>
          <p:cNvPr id="3" name="Segnaposto contenuto 2"/>
          <p:cNvSpPr>
            <a:spLocks noGrp="1"/>
          </p:cNvSpPr>
          <p:nvPr>
            <p:ph idx="1"/>
          </p:nvPr>
        </p:nvSpPr>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GB"/>
          </a:p>
        </p:txBody>
      </p:sp>
    </p:spTree>
    <p:extLst>
      <p:ext uri="{BB962C8B-B14F-4D97-AF65-F5344CB8AC3E}">
        <p14:creationId xmlns:p14="http://schemas.microsoft.com/office/powerpoint/2010/main" val="354389036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BACKGROUND - 03">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969580580"/>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VISUAL - 01">
    <p:bg>
      <p:bgPr>
        <a:solidFill>
          <a:schemeClr val="accent2"/>
        </a:solidFill>
        <a:effectLst/>
      </p:bgPr>
    </p:bg>
    <p:spTree>
      <p:nvGrpSpPr>
        <p:cNvPr id="1" name=""/>
        <p:cNvGrpSpPr/>
        <p:nvPr/>
      </p:nvGrpSpPr>
      <p:grpSpPr>
        <a:xfrm>
          <a:off x="0" y="0"/>
          <a:ext cx="0" cy="0"/>
          <a:chOff x="0" y="0"/>
          <a:chExt cx="0" cy="0"/>
        </a:xfrm>
      </p:grpSpPr>
      <p:pic>
        <p:nvPicPr>
          <p:cNvPr id="11" name="Image 10">
            <a:extLst>
              <a:ext uri="{FF2B5EF4-FFF2-40B4-BE49-F238E27FC236}">
                <a16:creationId xmlns:a16="http://schemas.microsoft.com/office/drawing/2014/main" id="{55C9B252-6BA6-1753-4C9D-AED01EC72822}"/>
              </a:ext>
            </a:extLst>
          </p:cNvPr>
          <p:cNvPicPr>
            <a:picLocks noChangeAspect="1"/>
          </p:cNvPicPr>
          <p:nvPr userDrawn="1"/>
        </p:nvPicPr>
        <p:blipFill>
          <a:blip r:embed="rId2"/>
          <a:stretch>
            <a:fillRect/>
          </a:stretch>
        </p:blipFill>
        <p:spPr>
          <a:xfrm>
            <a:off x="3206750" y="622300"/>
            <a:ext cx="5778500" cy="5613400"/>
          </a:xfrm>
          <a:prstGeom prst="rect">
            <a:avLst/>
          </a:prstGeom>
        </p:spPr>
      </p:pic>
    </p:spTree>
    <p:extLst>
      <p:ext uri="{BB962C8B-B14F-4D97-AF65-F5344CB8AC3E}">
        <p14:creationId xmlns:p14="http://schemas.microsoft.com/office/powerpoint/2010/main" val="1609832008"/>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VISUAL - 02">
    <p:bg>
      <p:bgPr>
        <a:solidFill>
          <a:schemeClr val="tx2"/>
        </a:solidFill>
        <a:effectLst/>
      </p:bgPr>
    </p:bg>
    <p:spTree>
      <p:nvGrpSpPr>
        <p:cNvPr id="1" name=""/>
        <p:cNvGrpSpPr/>
        <p:nvPr/>
      </p:nvGrpSpPr>
      <p:grpSpPr>
        <a:xfrm>
          <a:off x="0" y="0"/>
          <a:ext cx="0" cy="0"/>
          <a:chOff x="0" y="0"/>
          <a:chExt cx="0" cy="0"/>
        </a:xfrm>
      </p:grpSpPr>
      <p:pic>
        <p:nvPicPr>
          <p:cNvPr id="5" name="Image 4">
            <a:extLst>
              <a:ext uri="{FF2B5EF4-FFF2-40B4-BE49-F238E27FC236}">
                <a16:creationId xmlns:a16="http://schemas.microsoft.com/office/drawing/2014/main" id="{9FC67FCC-6DDE-5257-25A4-10EEC78CA968}"/>
              </a:ext>
            </a:extLst>
          </p:cNvPr>
          <p:cNvPicPr>
            <a:picLocks noChangeAspect="1"/>
          </p:cNvPicPr>
          <p:nvPr userDrawn="1"/>
        </p:nvPicPr>
        <p:blipFill>
          <a:blip r:embed="rId2"/>
          <a:stretch>
            <a:fillRect/>
          </a:stretch>
        </p:blipFill>
        <p:spPr>
          <a:xfrm>
            <a:off x="3206750" y="622300"/>
            <a:ext cx="5778500" cy="5613400"/>
          </a:xfrm>
          <a:prstGeom prst="rect">
            <a:avLst/>
          </a:prstGeom>
        </p:spPr>
      </p:pic>
    </p:spTree>
    <p:extLst>
      <p:ext uri="{BB962C8B-B14F-4D97-AF65-F5344CB8AC3E}">
        <p14:creationId xmlns:p14="http://schemas.microsoft.com/office/powerpoint/2010/main" val="3528635448"/>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VISUAL - 03">
    <p:bg>
      <p:bgPr>
        <a:solidFill>
          <a:schemeClr val="accent3"/>
        </a:solidFill>
        <a:effectLst/>
      </p:bgPr>
    </p:bg>
    <p:spTree>
      <p:nvGrpSpPr>
        <p:cNvPr id="1" name=""/>
        <p:cNvGrpSpPr/>
        <p:nvPr/>
      </p:nvGrpSpPr>
      <p:grpSpPr>
        <a:xfrm>
          <a:off x="0" y="0"/>
          <a:ext cx="0" cy="0"/>
          <a:chOff x="0" y="0"/>
          <a:chExt cx="0" cy="0"/>
        </a:xfrm>
      </p:grpSpPr>
      <p:pic>
        <p:nvPicPr>
          <p:cNvPr id="6" name="Image 5">
            <a:extLst>
              <a:ext uri="{FF2B5EF4-FFF2-40B4-BE49-F238E27FC236}">
                <a16:creationId xmlns:a16="http://schemas.microsoft.com/office/drawing/2014/main" id="{67E92D12-A5BA-0CBF-D42B-4B11BE0BCA33}"/>
              </a:ext>
            </a:extLst>
          </p:cNvPr>
          <p:cNvPicPr>
            <a:picLocks noChangeAspect="1"/>
          </p:cNvPicPr>
          <p:nvPr userDrawn="1"/>
        </p:nvPicPr>
        <p:blipFill>
          <a:blip r:embed="rId2"/>
          <a:stretch>
            <a:fillRect/>
          </a:stretch>
        </p:blipFill>
        <p:spPr>
          <a:xfrm>
            <a:off x="3206750" y="622300"/>
            <a:ext cx="5778500" cy="5613400"/>
          </a:xfrm>
          <a:prstGeom prst="rect">
            <a:avLst/>
          </a:prstGeom>
        </p:spPr>
      </p:pic>
    </p:spTree>
    <p:extLst>
      <p:ext uri="{BB962C8B-B14F-4D97-AF65-F5344CB8AC3E}">
        <p14:creationId xmlns:p14="http://schemas.microsoft.com/office/powerpoint/2010/main" val="4243708259"/>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VISUAL - 04">
    <p:bg>
      <p:bgPr>
        <a:solidFill>
          <a:schemeClr val="accent4"/>
        </a:solidFill>
        <a:effectLst/>
      </p:bgPr>
    </p:bg>
    <p:spTree>
      <p:nvGrpSpPr>
        <p:cNvPr id="1" name=""/>
        <p:cNvGrpSpPr/>
        <p:nvPr/>
      </p:nvGrpSpPr>
      <p:grpSpPr>
        <a:xfrm>
          <a:off x="0" y="0"/>
          <a:ext cx="0" cy="0"/>
          <a:chOff x="0" y="0"/>
          <a:chExt cx="0" cy="0"/>
        </a:xfrm>
      </p:grpSpPr>
      <p:pic>
        <p:nvPicPr>
          <p:cNvPr id="6" name="Image 5">
            <a:extLst>
              <a:ext uri="{FF2B5EF4-FFF2-40B4-BE49-F238E27FC236}">
                <a16:creationId xmlns:a16="http://schemas.microsoft.com/office/drawing/2014/main" id="{D8D33458-218C-6FB5-5C6F-4EBCE63E824B}"/>
              </a:ext>
            </a:extLst>
          </p:cNvPr>
          <p:cNvPicPr>
            <a:picLocks noChangeAspect="1"/>
          </p:cNvPicPr>
          <p:nvPr userDrawn="1"/>
        </p:nvPicPr>
        <p:blipFill>
          <a:blip r:embed="rId2"/>
          <a:stretch>
            <a:fillRect/>
          </a:stretch>
        </p:blipFill>
        <p:spPr>
          <a:xfrm>
            <a:off x="3206750" y="622300"/>
            <a:ext cx="5778500" cy="5613400"/>
          </a:xfrm>
          <a:prstGeom prst="rect">
            <a:avLst/>
          </a:prstGeom>
        </p:spPr>
      </p:pic>
    </p:spTree>
    <p:extLst>
      <p:ext uri="{BB962C8B-B14F-4D97-AF65-F5344CB8AC3E}">
        <p14:creationId xmlns:p14="http://schemas.microsoft.com/office/powerpoint/2010/main" val="1516268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BACKGROUND - 04">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75574926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BACKGROUND - 05">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46140496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BACKGROUND - 06">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01227455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BACKGROUND - 07">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06111204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BACKGROUND - 08">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84587560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BACKGROUND - 09">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71301717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32.xml"/><Relationship Id="rId2" Type="http://schemas.openxmlformats.org/officeDocument/2006/relationships/slideLayout" Target="../slideLayouts/slideLayout31.xml"/><Relationship Id="rId1" Type="http://schemas.openxmlformats.org/officeDocument/2006/relationships/slideLayout" Target="../slideLayouts/slideLayout30.xml"/><Relationship Id="rId5" Type="http://schemas.openxmlformats.org/officeDocument/2006/relationships/theme" Target="../theme/theme2.xml"/><Relationship Id="rId4" Type="http://schemas.openxmlformats.org/officeDocument/2006/relationships/slideLayout" Target="../slideLayouts/slideLayout33.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099479641"/>
      </p:ext>
    </p:extLst>
  </p:cSld>
  <p:clrMap bg1="lt1" tx1="dk1" bg2="lt2" tx2="dk2" accent1="accent1" accent2="accent2" accent3="accent3" accent4="accent4" accent5="accent5" accent6="accent6" hlink="hlink" folHlink="folHlink"/>
  <p:sldLayoutIdLst>
    <p:sldLayoutId id="2147483653" r:id="rId1"/>
    <p:sldLayoutId id="2147483670" r:id="rId2"/>
    <p:sldLayoutId id="2147483673" r:id="rId3"/>
    <p:sldLayoutId id="2147483674" r:id="rId4"/>
    <p:sldLayoutId id="2147483654" r:id="rId5"/>
    <p:sldLayoutId id="2147483685" r:id="rId6"/>
    <p:sldLayoutId id="2147483660" r:id="rId7"/>
    <p:sldLayoutId id="2147483676" r:id="rId8"/>
    <p:sldLayoutId id="2147483677" r:id="rId9"/>
    <p:sldLayoutId id="2147483678" r:id="rId10"/>
    <p:sldLayoutId id="2147483675" r:id="rId11"/>
    <p:sldLayoutId id="2147483671" r:id="rId12"/>
    <p:sldLayoutId id="2147483669" r:id="rId13"/>
    <p:sldLayoutId id="2147483683" r:id="rId14"/>
    <p:sldLayoutId id="2147483672" r:id="rId15"/>
    <p:sldLayoutId id="2147483661" r:id="rId16"/>
    <p:sldLayoutId id="2147483679" r:id="rId17"/>
    <p:sldLayoutId id="2147483680" r:id="rId18"/>
    <p:sldLayoutId id="2147483659" r:id="rId19"/>
    <p:sldLayoutId id="2147483662" r:id="rId20"/>
    <p:sldLayoutId id="2147483663" r:id="rId21"/>
    <p:sldLayoutId id="2147483664" r:id="rId22"/>
    <p:sldLayoutId id="2147483665" r:id="rId23"/>
    <p:sldLayoutId id="2147483666" r:id="rId24"/>
    <p:sldLayoutId id="2147483667" r:id="rId25"/>
    <p:sldLayoutId id="2147483700" r:id="rId26"/>
    <p:sldLayoutId id="2147483702" r:id="rId27"/>
    <p:sldLayoutId id="2147483703" r:id="rId28"/>
    <p:sldLayoutId id="2147483704" r:id="rId29"/>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Espace réservé du titre 1">
            <a:extLst>
              <a:ext uri="{FF2B5EF4-FFF2-40B4-BE49-F238E27FC236}">
                <a16:creationId xmlns:a16="http://schemas.microsoft.com/office/drawing/2014/main" id="{52A681EF-B61C-5D45-150C-9CA60CFC5A32}"/>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fr-FR"/>
              <a:t>Modifiez le style du titre</a:t>
            </a:r>
          </a:p>
        </p:txBody>
      </p:sp>
      <p:sp>
        <p:nvSpPr>
          <p:cNvPr id="3" name="Espace réservé du texte 2">
            <a:extLst>
              <a:ext uri="{FF2B5EF4-FFF2-40B4-BE49-F238E27FC236}">
                <a16:creationId xmlns:a16="http://schemas.microsoft.com/office/drawing/2014/main" id="{8678A24D-A371-1C1C-FE71-33C4A7B9069D}"/>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8C970C42-34A0-F574-38D8-2A3DEBEF6872}"/>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BD1DEB0-12A3-BA44-A060-554FDDD94BB6}" type="datetimeFigureOut">
              <a:rPr lang="fr-FR" smtClean="0"/>
              <a:t>18/04/2024</a:t>
            </a:fld>
            <a:endParaRPr lang="fr-FR"/>
          </a:p>
        </p:txBody>
      </p:sp>
      <p:sp>
        <p:nvSpPr>
          <p:cNvPr id="5" name="Espace réservé du pied de page 4">
            <a:extLst>
              <a:ext uri="{FF2B5EF4-FFF2-40B4-BE49-F238E27FC236}">
                <a16:creationId xmlns:a16="http://schemas.microsoft.com/office/drawing/2014/main" id="{8550737D-5B08-0208-4716-935988461F61}"/>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FR"/>
          </a:p>
        </p:txBody>
      </p:sp>
      <p:sp>
        <p:nvSpPr>
          <p:cNvPr id="6" name="Espace réservé du numéro de diapositive 5">
            <a:extLst>
              <a:ext uri="{FF2B5EF4-FFF2-40B4-BE49-F238E27FC236}">
                <a16:creationId xmlns:a16="http://schemas.microsoft.com/office/drawing/2014/main" id="{CDBB4D80-05D8-1B1A-467D-0A7086EAF101}"/>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FC9E780-6655-B448-9A26-ECBC75623A93}" type="slidenum">
              <a:rPr lang="fr-FR" smtClean="0"/>
              <a:t>‹#›</a:t>
            </a:fld>
            <a:endParaRPr lang="fr-FR"/>
          </a:p>
        </p:txBody>
      </p:sp>
    </p:spTree>
    <p:extLst>
      <p:ext uri="{BB962C8B-B14F-4D97-AF65-F5344CB8AC3E}">
        <p14:creationId xmlns:p14="http://schemas.microsoft.com/office/powerpoint/2010/main" val="2574312336"/>
      </p:ext>
    </p:extLst>
  </p:cSld>
  <p:clrMap bg1="lt1" tx1="dk1" bg2="lt2" tx2="dk2" accent1="accent1" accent2="accent2" accent3="accent3" accent4="accent4" accent5="accent5" accent6="accent6" hlink="hlink" folHlink="folHlink"/>
  <p:sldLayoutIdLst>
    <p:sldLayoutId id="2147483651" r:id="rId1"/>
    <p:sldLayoutId id="2147483655" r:id="rId2"/>
    <p:sldLayoutId id="2147483657" r:id="rId3"/>
    <p:sldLayoutId id="2147483658" r:id="rId4"/>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7.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9.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3.xml"/><Relationship Id="rId1" Type="http://schemas.openxmlformats.org/officeDocument/2006/relationships/slideLayout" Target="../slideLayouts/slideLayout26.xml"/></Relationships>
</file>

<file path=ppt/slides/_rels/slide17.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4.xml"/><Relationship Id="rId1" Type="http://schemas.openxmlformats.org/officeDocument/2006/relationships/slideLayout" Target="../slideLayouts/slideLayout26.xml"/></Relationships>
</file>

<file path=ppt/slides/_rels/slide18.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5.xml"/><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6.xml"/><Relationship Id="rId1" Type="http://schemas.openxmlformats.org/officeDocument/2006/relationships/slideLayout" Target="../slideLayouts/slideLayout26.xml"/></Relationships>
</file>

<file path=ppt/slides/_rels/slide2.xml.rels><?xml version="1.0" encoding="UTF-8" standalone="yes"?>
<Relationships xmlns="http://schemas.openxmlformats.org/package/2006/relationships"><Relationship Id="rId8" Type="http://schemas.openxmlformats.org/officeDocument/2006/relationships/image" Target="../media/image23.png"/><Relationship Id="rId3" Type="http://schemas.openxmlformats.org/officeDocument/2006/relationships/hyperlink" Target="mailto:joachim.vercruysse@ugent.be" TargetMode="External"/><Relationship Id="rId7" Type="http://schemas.openxmlformats.org/officeDocument/2006/relationships/image" Target="../media/image22.jpeg"/><Relationship Id="rId2" Type="http://schemas.openxmlformats.org/officeDocument/2006/relationships/notesSlide" Target="../notesSlides/notesSlide2.xml"/><Relationship Id="rId1" Type="http://schemas.openxmlformats.org/officeDocument/2006/relationships/slideLayout" Target="../slideLayouts/slideLayout7.xml"/><Relationship Id="rId6" Type="http://schemas.openxmlformats.org/officeDocument/2006/relationships/image" Target="../media/image21.jpeg"/><Relationship Id="rId5" Type="http://schemas.openxmlformats.org/officeDocument/2006/relationships/hyperlink" Target="mailto:Fabian.massart@uliege.be" TargetMode="External"/><Relationship Id="rId4" Type="http://schemas.openxmlformats.org/officeDocument/2006/relationships/hyperlink" Target="mailto:rmohamedrobleh@sprb.brussels" TargetMode="External"/></Relationships>
</file>

<file path=ppt/slides/_rels/slide20.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7.xml"/><Relationship Id="rId1" Type="http://schemas.openxmlformats.org/officeDocument/2006/relationships/slideLayout" Target="../slideLayouts/slideLayout5.xml"/><Relationship Id="rId5" Type="http://schemas.openxmlformats.org/officeDocument/2006/relationships/image" Target="../media/image26.svg"/><Relationship Id="rId4" Type="http://schemas.openxmlformats.org/officeDocument/2006/relationships/image" Target="../media/image25.png"/></Relationships>
</file>

<file path=ppt/slides/_rels/slide21.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8.xml"/><Relationship Id="rId1" Type="http://schemas.openxmlformats.org/officeDocument/2006/relationships/slideLayout" Target="../slideLayouts/slideLayout26.xml"/></Relationships>
</file>

<file path=ppt/slides/_rels/slide22.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9.xml"/><Relationship Id="rId1" Type="http://schemas.openxmlformats.org/officeDocument/2006/relationships/slideLayout" Target="../slideLayouts/slideLayout5.xml"/></Relationships>
</file>

<file path=ppt/slides/_rels/slide23.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20.xml"/><Relationship Id="rId1" Type="http://schemas.openxmlformats.org/officeDocument/2006/relationships/slideLayout" Target="../slideLayouts/slideLayout26.xml"/></Relationships>
</file>

<file path=ppt/slides/_rels/slide24.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21.xml"/><Relationship Id="rId1" Type="http://schemas.openxmlformats.org/officeDocument/2006/relationships/slideLayout" Target="../slideLayouts/slideLayout5.xml"/><Relationship Id="rId4" Type="http://schemas.openxmlformats.org/officeDocument/2006/relationships/hyperlink" Target="https://www.urban-initiative.eu/sites/default/files/2022-10/EUI-IA_Call1_Correspondence_table.xlsx" TargetMode="External"/></Relationships>
</file>

<file path=ppt/slides/_rels/slide25.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22.xml"/><Relationship Id="rId1" Type="http://schemas.openxmlformats.org/officeDocument/2006/relationships/slideLayout" Target="../slideLayouts/slideLayout26.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3.xml"/></Relationships>
</file>

<file path=ppt/slides/_rels/slide27.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24.xml"/><Relationship Id="rId1" Type="http://schemas.openxmlformats.org/officeDocument/2006/relationships/slideLayout" Target="../slideLayouts/slideLayout26.xml"/><Relationship Id="rId5" Type="http://schemas.openxmlformats.org/officeDocument/2006/relationships/image" Target="../media/image27.png"/><Relationship Id="rId4" Type="http://schemas.openxmlformats.org/officeDocument/2006/relationships/hyperlink" Target="https://www.urban-initiative.eu/sites/default/files/2023-05/EUI-IA%20GUIDANCE_7X2022.pdf" TargetMode="External"/></Relationships>
</file>

<file path=ppt/slides/_rels/slide28.xml.rels><?xml version="1.0" encoding="UTF-8" standalone="yes"?>
<Relationships xmlns="http://schemas.openxmlformats.org/package/2006/relationships"><Relationship Id="rId3" Type="http://schemas.openxmlformats.org/officeDocument/2006/relationships/hyperlink" Target="https://www.transferpartners.urban-initiative.eu/en" TargetMode="External"/><Relationship Id="rId2" Type="http://schemas.openxmlformats.org/officeDocument/2006/relationships/notesSlide" Target="../notesSlides/notesSlide25.xml"/><Relationship Id="rId1" Type="http://schemas.openxmlformats.org/officeDocument/2006/relationships/slideLayout" Target="../slideLayouts/slideLayout2.xml"/><Relationship Id="rId4" Type="http://schemas.openxmlformats.org/officeDocument/2006/relationships/image" Target="../media/image28.png"/></Relationships>
</file>

<file path=ppt/slides/_rels/slide29.xml.rels><?xml version="1.0" encoding="UTF-8" standalone="yes"?>
<Relationships xmlns="http://schemas.openxmlformats.org/package/2006/relationships"><Relationship Id="rId3" Type="http://schemas.openxmlformats.org/officeDocument/2006/relationships/image" Target="../media/image29.emf"/><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9.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13.xml"/></Relationships>
</file>

<file path=ppt/slides/_rels/slide32.xml.rels><?xml version="1.0" encoding="UTF-8" standalone="yes"?>
<Relationships xmlns="http://schemas.openxmlformats.org/package/2006/relationships"><Relationship Id="rId3" Type="http://schemas.openxmlformats.org/officeDocument/2006/relationships/image" Target="../media/image30.emf"/><Relationship Id="rId2" Type="http://schemas.openxmlformats.org/officeDocument/2006/relationships/notesSlide" Target="../notesSlides/notesSlide29.xml"/><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3" Type="http://schemas.openxmlformats.org/officeDocument/2006/relationships/image" Target="../media/image30.emf"/><Relationship Id="rId2" Type="http://schemas.openxmlformats.org/officeDocument/2006/relationships/notesSlide" Target="../notesSlides/notesSlide30.xml"/><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3" Type="http://schemas.openxmlformats.org/officeDocument/2006/relationships/hyperlink" Target="https://www.urban-initiative.eu/sites/default/files/2023-05/EUI-IA%20GUIDANCE_7X2022.pdf" TargetMode="External"/><Relationship Id="rId2" Type="http://schemas.openxmlformats.org/officeDocument/2006/relationships/notesSlide" Target="../notesSlides/notesSlide31.xml"/><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3" Type="http://schemas.openxmlformats.org/officeDocument/2006/relationships/image" Target="../media/image30.emf"/><Relationship Id="rId2" Type="http://schemas.openxmlformats.org/officeDocument/2006/relationships/notesSlide" Target="../notesSlides/notesSlide32.xml"/><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3" Type="http://schemas.openxmlformats.org/officeDocument/2006/relationships/image" Target="../media/image30.emf"/><Relationship Id="rId2" Type="http://schemas.openxmlformats.org/officeDocument/2006/relationships/notesSlide" Target="../notesSlides/notesSlide33.xml"/><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9.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13.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8.xml"/></Relationships>
</file>

<file path=ppt/slides/_rels/slide43.xml.rels><?xml version="1.0" encoding="UTF-8" standalone="yes"?>
<Relationships xmlns="http://schemas.openxmlformats.org/package/2006/relationships"><Relationship Id="rId3" Type="http://schemas.openxmlformats.org/officeDocument/2006/relationships/hyperlink" Target="https://www.urban-initiative.eu/sites/default/files/2023-05/EUI-IA%20GUIDANCE_7X2022.pdf" TargetMode="External"/><Relationship Id="rId2" Type="http://schemas.openxmlformats.org/officeDocument/2006/relationships/hyperlink" Target="https://eep.urban-initiative.eu/Account/Login?ReturnUrl=%2fiv-EU%2fAF%2fConfirmationUpload%2fIndex%2f19732" TargetMode="External"/><Relationship Id="rId1" Type="http://schemas.openxmlformats.org/officeDocument/2006/relationships/slideLayout" Target="../slideLayouts/slideLayout7.xml"/><Relationship Id="rId5" Type="http://schemas.openxmlformats.org/officeDocument/2006/relationships/hyperlink" Target="https://www.urban-initiative.eu/sites/default/files/2022-10/EUI-IA_AF_Courtesy_Document.docx" TargetMode="External"/><Relationship Id="rId4" Type="http://schemas.openxmlformats.org/officeDocument/2006/relationships/hyperlink" Target="https://www.urban-initiative.eu/sites/default/files/2023-05/Technical%20guidance%20for%20the%20Electronic%20Exchange%20Platform.pdf" TargetMode="Externa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13.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5.xml"/></Relationships>
</file>

<file path=ppt/slides/_rels/slide46.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38.xml"/><Relationship Id="rId1" Type="http://schemas.openxmlformats.org/officeDocument/2006/relationships/slideLayout" Target="../slideLayouts/slideLayout29.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47.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5.xml"/></Relationships>
</file>

<file path=ppt/slides/_rels/slide48.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5.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9.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3.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13.xml"/></Relationships>
</file>

<file path=ppt/slides/_rels/slide51.xml.rels><?xml version="1.0" encoding="UTF-8" standalone="yes"?>
<Relationships xmlns="http://schemas.openxmlformats.org/package/2006/relationships"><Relationship Id="rId8" Type="http://schemas.openxmlformats.org/officeDocument/2006/relationships/hyperlink" Target="http://www.urbact.eu/belgie" TargetMode="External"/><Relationship Id="rId3" Type="http://schemas.openxmlformats.org/officeDocument/2006/relationships/hyperlink" Target="https://www.urban-initiative.eu/cities-forum/2025/call-host-city?utm_source=linkedin&amp;utm_medium=social&amp;utm_content=ap_7xzwsocgqr" TargetMode="External"/><Relationship Id="rId7" Type="http://schemas.openxmlformats.org/officeDocument/2006/relationships/hyperlink" Target="http://www.urbact.eu/belgique" TargetMode="External"/><Relationship Id="rId2" Type="http://schemas.openxmlformats.org/officeDocument/2006/relationships/notesSlide" Target="../notesSlides/notesSlide41.xml"/><Relationship Id="rId1" Type="http://schemas.openxmlformats.org/officeDocument/2006/relationships/slideLayout" Target="../slideLayouts/slideLayout7.xml"/><Relationship Id="rId6" Type="http://schemas.openxmlformats.org/officeDocument/2006/relationships/hyperlink" Target="https://urbact.eu/news/urbact-call-good-practices-open" TargetMode="External"/><Relationship Id="rId5" Type="http://schemas.openxmlformats.org/officeDocument/2006/relationships/hyperlink" Target="https://www.urban-initiative.eu/news/city-city-exchanges-peer-reviews-een-blik-van-buitenaf-om-je-lokale-aanpak-te-verrijken" TargetMode="External"/><Relationship Id="rId4" Type="http://schemas.openxmlformats.org/officeDocument/2006/relationships/hyperlink" Target="https://www.urban-initiative.eu/news/city-city-exchanges-peer-reviews-un-regard-exterieur-pour-enrichir-votre-demarche-locale" TargetMode="External"/><Relationship Id="rId9" Type="http://schemas.openxmlformats.org/officeDocument/2006/relationships/hyperlink" Target="http://www.urban-initiative.eu/urban-contact-points/belgium" TargetMode="Externa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13.xml"/></Relationships>
</file>

<file path=ppt/slides/_rels/slide53.xml.rels><?xml version="1.0" encoding="UTF-8" standalone="yes"?>
<Relationships xmlns="http://schemas.openxmlformats.org/package/2006/relationships"><Relationship Id="rId3" Type="http://schemas.openxmlformats.org/officeDocument/2006/relationships/image" Target="../media/image32.svg"/><Relationship Id="rId2" Type="http://schemas.openxmlformats.org/officeDocument/2006/relationships/image" Target="../media/image31.png"/><Relationship Id="rId1" Type="http://schemas.openxmlformats.org/officeDocument/2006/relationships/slideLayout" Target="../slideLayouts/slideLayout7.xml"/><Relationship Id="rId4" Type="http://schemas.openxmlformats.org/officeDocument/2006/relationships/image" Target="../media/image24.png"/></Relationships>
</file>

<file path=ppt/slides/_rels/slide6.xml.rels><?xml version="1.0" encoding="UTF-8" standalone="yes"?>
<Relationships xmlns="http://schemas.openxmlformats.org/package/2006/relationships"><Relationship Id="rId3" Type="http://schemas.openxmlformats.org/officeDocument/2006/relationships/hyperlink" Target="https://www.urban-initiative.eu/energy-transition" TargetMode="External"/><Relationship Id="rId2" Type="http://schemas.openxmlformats.org/officeDocument/2006/relationships/notesSlide" Target="../notesSlides/notesSlide5.xml"/><Relationship Id="rId1" Type="http://schemas.openxmlformats.org/officeDocument/2006/relationships/slideLayout" Target="../slideLayouts/slideLayout5.xml"/><Relationship Id="rId4" Type="http://schemas.openxmlformats.org/officeDocument/2006/relationships/hyperlink" Target="https://www.urban-initiative.eu/technology-cities" TargetMode="Externa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183EF34B-A6EF-E5ED-3792-6DDDD17F6D98}"/>
              </a:ext>
            </a:extLst>
          </p:cNvPr>
          <p:cNvSpPr txBox="1"/>
          <p:nvPr/>
        </p:nvSpPr>
        <p:spPr>
          <a:xfrm>
            <a:off x="390782" y="2124699"/>
            <a:ext cx="7120921" cy="890115"/>
          </a:xfrm>
          <a:prstGeom prst="rect">
            <a:avLst/>
          </a:prstGeom>
          <a:noFill/>
        </p:spPr>
        <p:txBody>
          <a:bodyPr wrap="square" lIns="91440" tIns="45720" rIns="91440" bIns="45720" anchor="t">
            <a:spAutoFit/>
          </a:bodyPr>
          <a:lstStyle/>
          <a:p>
            <a:pPr>
              <a:lnSpc>
                <a:spcPct val="150000"/>
              </a:lnSpc>
              <a:defRPr/>
            </a:pPr>
            <a:r>
              <a:rPr lang="en-GB" sz="4000" b="1">
                <a:solidFill>
                  <a:schemeClr val="accent2"/>
                </a:solidFill>
                <a:ea typeface="+mn-lt"/>
                <a:cs typeface="+mn-lt"/>
              </a:rPr>
              <a:t>EUI Innovative Actions</a:t>
            </a:r>
            <a:endParaRPr lang="en-US">
              <a:solidFill>
                <a:schemeClr val="accent2"/>
              </a:solidFill>
              <a:ea typeface="Tahoma"/>
              <a:cs typeface="Tahoma"/>
            </a:endParaRPr>
          </a:p>
        </p:txBody>
      </p:sp>
      <p:sp>
        <p:nvSpPr>
          <p:cNvPr id="3" name="TextBox 1">
            <a:extLst>
              <a:ext uri="{FF2B5EF4-FFF2-40B4-BE49-F238E27FC236}">
                <a16:creationId xmlns:a16="http://schemas.microsoft.com/office/drawing/2014/main" id="{F2EDE433-0901-4E05-5762-6E013F33D164}"/>
              </a:ext>
            </a:extLst>
          </p:cNvPr>
          <p:cNvSpPr txBox="1"/>
          <p:nvPr/>
        </p:nvSpPr>
        <p:spPr>
          <a:xfrm>
            <a:off x="390782" y="2902229"/>
            <a:ext cx="9488714" cy="1297150"/>
          </a:xfrm>
          <a:prstGeom prst="rect">
            <a:avLst/>
          </a:prstGeom>
          <a:noFill/>
        </p:spPr>
        <p:txBody>
          <a:bodyPr wrap="square" lIns="91440" tIns="45720" rIns="91440" bIns="45720" anchor="t">
            <a:spAutoFit/>
          </a:bodyPr>
          <a:lstStyle/>
          <a:p>
            <a:pPr>
              <a:lnSpc>
                <a:spcPct val="150000"/>
              </a:lnSpc>
              <a:defRPr/>
            </a:pPr>
            <a:r>
              <a:rPr lang="en-GB" sz="2800" b="1">
                <a:solidFill>
                  <a:srgbClr val="4D4D4D"/>
                </a:solidFill>
                <a:ea typeface="+mn-lt"/>
                <a:cs typeface="+mn-lt"/>
              </a:rPr>
              <a:t>Information session</a:t>
            </a:r>
          </a:p>
          <a:p>
            <a:pPr>
              <a:lnSpc>
                <a:spcPct val="150000"/>
              </a:lnSpc>
              <a:defRPr/>
            </a:pPr>
            <a:r>
              <a:rPr lang="en-GB" sz="2800" b="1">
                <a:solidFill>
                  <a:srgbClr val="4D4D4D"/>
                </a:solidFill>
                <a:ea typeface="+mn-lt"/>
                <a:cs typeface="+mn-lt"/>
              </a:rPr>
              <a:t>18 April 2024</a:t>
            </a:r>
            <a:endParaRPr lang="en-US">
              <a:solidFill>
                <a:schemeClr val="accent2"/>
              </a:solidFill>
              <a:ea typeface="Tahoma"/>
              <a:cs typeface="Tahoma"/>
            </a:endParaRPr>
          </a:p>
        </p:txBody>
      </p:sp>
    </p:spTree>
    <p:extLst>
      <p:ext uri="{BB962C8B-B14F-4D97-AF65-F5344CB8AC3E}">
        <p14:creationId xmlns:p14="http://schemas.microsoft.com/office/powerpoint/2010/main" val="59174663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e 5">
            <a:extLst>
              <a:ext uri="{FF2B5EF4-FFF2-40B4-BE49-F238E27FC236}">
                <a16:creationId xmlns:a16="http://schemas.microsoft.com/office/drawing/2014/main" id="{0AB6A14C-E7A1-74C6-7DC8-9CC7A4B6F5A0}"/>
              </a:ext>
            </a:extLst>
          </p:cNvPr>
          <p:cNvGrpSpPr/>
          <p:nvPr/>
        </p:nvGrpSpPr>
        <p:grpSpPr>
          <a:xfrm>
            <a:off x="2594838" y="2000670"/>
            <a:ext cx="6028510" cy="738052"/>
            <a:chOff x="3370217" y="2915070"/>
            <a:chExt cx="6028510" cy="738052"/>
          </a:xfrm>
        </p:grpSpPr>
        <p:sp>
          <p:nvSpPr>
            <p:cNvPr id="7" name="N°1">
              <a:extLst>
                <a:ext uri="{FF2B5EF4-FFF2-40B4-BE49-F238E27FC236}">
                  <a16:creationId xmlns:a16="http://schemas.microsoft.com/office/drawing/2014/main" id="{6CF2A3F4-0674-E741-6271-26ACD2BEB8A6}"/>
                </a:ext>
              </a:extLst>
            </p:cNvPr>
            <p:cNvSpPr/>
            <p:nvPr/>
          </p:nvSpPr>
          <p:spPr>
            <a:xfrm>
              <a:off x="3370217" y="2915070"/>
              <a:ext cx="738052" cy="738052"/>
            </a:xfrm>
            <a:prstGeom prst="ellipse">
              <a:avLst/>
            </a:prstGeom>
            <a:solidFill>
              <a:schemeClr val="accent2"/>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lang="fr-FR" sz="1600" b="1">
                  <a:latin typeface="Ubuntu" panose="020B0504030602030204" pitchFamily="34" charset="0"/>
                  <a:ea typeface="Tahoma" panose="020B0604030504040204" pitchFamily="34" charset="0"/>
                  <a:cs typeface="Tahoma" panose="020B0604030504040204" pitchFamily="34" charset="0"/>
                </a:rPr>
                <a:t>1</a:t>
              </a:r>
            </a:p>
          </p:txBody>
        </p:sp>
        <p:sp>
          <p:nvSpPr>
            <p:cNvPr id="8" name="ZoneTexte 7">
              <a:extLst>
                <a:ext uri="{FF2B5EF4-FFF2-40B4-BE49-F238E27FC236}">
                  <a16:creationId xmlns:a16="http://schemas.microsoft.com/office/drawing/2014/main" id="{A8B4F18F-3468-C6D1-F960-D37BF094D4E6}"/>
                </a:ext>
              </a:extLst>
            </p:cNvPr>
            <p:cNvSpPr txBox="1"/>
            <p:nvPr/>
          </p:nvSpPr>
          <p:spPr>
            <a:xfrm>
              <a:off x="4356464" y="3091766"/>
              <a:ext cx="5042263" cy="400110"/>
            </a:xfrm>
            <a:prstGeom prst="rect">
              <a:avLst/>
            </a:prstGeom>
            <a:noFill/>
          </p:spPr>
          <p:txBody>
            <a:bodyPr wrap="square" rtlCol="0">
              <a:spAutoFit/>
            </a:bodyPr>
            <a:lstStyle/>
            <a:p>
              <a:r>
                <a:rPr lang="en-GB" sz="2000" b="1">
                  <a:solidFill>
                    <a:schemeClr val="accent2"/>
                  </a:solidFill>
                  <a:latin typeface="Ubuntu" panose="020B0504030602030204" pitchFamily="34" charset="0"/>
                  <a:ea typeface="Tahoma" panose="020B0604030504040204" pitchFamily="34" charset="0"/>
                  <a:cs typeface="Tahoma" panose="020B0604030504040204" pitchFamily="34" charset="0"/>
                </a:rPr>
                <a:t>INNOVATIVE</a:t>
              </a:r>
              <a:endParaRPr lang="fr-FR" sz="2000" b="1">
                <a:solidFill>
                  <a:schemeClr val="accent2"/>
                </a:solidFill>
                <a:latin typeface="Ubuntu" panose="020B0504030602030204" pitchFamily="34" charset="0"/>
                <a:ea typeface="Tahoma" panose="020B0604030504040204" pitchFamily="34" charset="0"/>
                <a:cs typeface="Tahoma" panose="020B0604030504040204" pitchFamily="34" charset="0"/>
              </a:endParaRPr>
            </a:p>
          </p:txBody>
        </p:sp>
      </p:grpSp>
      <p:sp>
        <p:nvSpPr>
          <p:cNvPr id="2" name="ZoneTexte 4">
            <a:extLst>
              <a:ext uri="{FF2B5EF4-FFF2-40B4-BE49-F238E27FC236}">
                <a16:creationId xmlns:a16="http://schemas.microsoft.com/office/drawing/2014/main" id="{9E5E5F6D-FA5D-17CF-430D-962F43161E2B}"/>
              </a:ext>
            </a:extLst>
          </p:cNvPr>
          <p:cNvSpPr txBox="1"/>
          <p:nvPr/>
        </p:nvSpPr>
        <p:spPr>
          <a:xfrm>
            <a:off x="2506133" y="376332"/>
            <a:ext cx="5042263" cy="1077218"/>
          </a:xfrm>
          <a:prstGeom prst="rect">
            <a:avLst/>
          </a:prstGeom>
          <a:noFill/>
        </p:spPr>
        <p:txBody>
          <a:bodyPr wrap="square" rtlCol="0">
            <a:spAutoFit/>
          </a:bodyPr>
          <a:lstStyle/>
          <a:p>
            <a:r>
              <a:rPr lang="en-GB" sz="3200" b="1">
                <a:solidFill>
                  <a:schemeClr val="accent2"/>
                </a:solidFill>
                <a:latin typeface="Ubuntu" panose="020B0504030602030204" pitchFamily="34" charset="0"/>
                <a:ea typeface="Tahoma" panose="020B0604030504040204" pitchFamily="34" charset="0"/>
                <a:cs typeface="Tahoma" panose="020B0604030504040204" pitchFamily="34" charset="0"/>
              </a:rPr>
              <a:t>MAIN FEATURES OF</a:t>
            </a:r>
            <a:br>
              <a:rPr lang="en-GB" sz="2000" b="1">
                <a:solidFill>
                  <a:schemeClr val="tx2"/>
                </a:solidFill>
                <a:latin typeface="Ubuntu" panose="020B0504030602030204" pitchFamily="34" charset="0"/>
                <a:ea typeface="Tahoma" panose="020B0604030504040204" pitchFamily="34" charset="0"/>
                <a:cs typeface="Tahoma" panose="020B0604030504040204" pitchFamily="34" charset="0"/>
              </a:rPr>
            </a:br>
            <a:r>
              <a:rPr lang="en-GB" sz="3200" b="1">
                <a:solidFill>
                  <a:schemeClr val="accent1"/>
                </a:solidFill>
                <a:latin typeface="Ubuntu" panose="020B0504030602030204" pitchFamily="34" charset="0"/>
                <a:ea typeface="Tahoma" panose="020B0604030504040204" pitchFamily="34" charset="0"/>
                <a:cs typeface="Tahoma" panose="020B0604030504040204" pitchFamily="34" charset="0"/>
              </a:rPr>
              <a:t>an EUI-IA solution</a:t>
            </a:r>
            <a:endParaRPr lang="fr-FR" sz="3200" b="1">
              <a:solidFill>
                <a:schemeClr val="accent1"/>
              </a:solidFill>
              <a:latin typeface="Ubuntu" panose="020B0504030602030204" pitchFamily="34" charset="0"/>
              <a:ea typeface="Tahoma" panose="020B0604030504040204" pitchFamily="34" charset="0"/>
              <a:cs typeface="Tahoma" panose="020B0604030504040204" pitchFamily="34" charset="0"/>
            </a:endParaRPr>
          </a:p>
        </p:txBody>
      </p:sp>
      <p:sp>
        <p:nvSpPr>
          <p:cNvPr id="19" name="TextBox 18">
            <a:extLst>
              <a:ext uri="{FF2B5EF4-FFF2-40B4-BE49-F238E27FC236}">
                <a16:creationId xmlns:a16="http://schemas.microsoft.com/office/drawing/2014/main" id="{423EFF21-431C-0E3A-FF6A-DAD8C7D0CBB5}"/>
              </a:ext>
            </a:extLst>
          </p:cNvPr>
          <p:cNvSpPr txBox="1"/>
          <p:nvPr/>
        </p:nvSpPr>
        <p:spPr>
          <a:xfrm>
            <a:off x="2594838" y="3065348"/>
            <a:ext cx="9364551" cy="3416320"/>
          </a:xfrm>
          <a:prstGeom prst="rect">
            <a:avLst/>
          </a:prstGeom>
          <a:noFill/>
        </p:spPr>
        <p:txBody>
          <a:bodyPr wrap="square">
            <a:spAutoFit/>
          </a:bodyPr>
          <a:lstStyle/>
          <a:p>
            <a:r>
              <a:rPr lang="en-GB" b="1">
                <a:effectLst/>
                <a:latin typeface="Ubuntu Light" panose="020B0304030602030204" pitchFamily="34" charset="0"/>
                <a:ea typeface="Calibri" panose="020F0502020204030204" pitchFamily="34" charset="0"/>
                <a:cs typeface="Times New Roman" panose="02020603050405020304" pitchFamily="18" charset="0"/>
              </a:rPr>
              <a:t>new</a:t>
            </a:r>
            <a:r>
              <a:rPr lang="en-GB">
                <a:effectLst/>
                <a:latin typeface="Ubuntu Light" panose="020B0304030602030204" pitchFamily="34" charset="0"/>
                <a:ea typeface="Calibri" panose="020F0502020204030204" pitchFamily="34" charset="0"/>
                <a:cs typeface="Times New Roman" panose="02020603050405020304" pitchFamily="18" charset="0"/>
              </a:rPr>
              <a:t>, bold, creative and </a:t>
            </a:r>
            <a:r>
              <a:rPr lang="en-GB" b="1">
                <a:effectLst/>
                <a:latin typeface="Ubuntu Light" panose="020B0304030602030204" pitchFamily="34" charset="0"/>
                <a:ea typeface="Calibri" panose="020F0502020204030204" pitchFamily="34" charset="0"/>
                <a:cs typeface="Times New Roman" panose="02020603050405020304" pitchFamily="18" charset="0"/>
              </a:rPr>
              <a:t>experimental</a:t>
            </a:r>
          </a:p>
          <a:p>
            <a:endParaRPr lang="en-GB">
              <a:latin typeface="Ubuntu Light" panose="020B0304030602030204" pitchFamily="34" charset="0"/>
              <a:cs typeface="Times New Roman" panose="02020603050405020304" pitchFamily="18" charset="0"/>
            </a:endParaRPr>
          </a:p>
          <a:p>
            <a:r>
              <a:rPr lang="en-GB" b="1">
                <a:latin typeface="Ubuntu Light" panose="020B0304030602030204" pitchFamily="34" charset="0"/>
                <a:ea typeface="Calibri" panose="020F0502020204030204" pitchFamily="34" charset="0"/>
                <a:cs typeface="Times New Roman" panose="02020603050405020304" pitchFamily="18" charset="0"/>
              </a:rPr>
              <a:t>not </a:t>
            </a:r>
            <a:r>
              <a:rPr lang="en-GB" b="1">
                <a:effectLst/>
                <a:latin typeface="Ubuntu Light" panose="020B0304030602030204" pitchFamily="34" charset="0"/>
                <a:ea typeface="Calibri" panose="020F0502020204030204" pitchFamily="34" charset="0"/>
                <a:cs typeface="Times New Roman" panose="02020603050405020304" pitchFamily="18" charset="0"/>
              </a:rPr>
              <a:t>previously implemented in EU </a:t>
            </a:r>
            <a:r>
              <a:rPr lang="en-GB">
                <a:effectLst/>
                <a:latin typeface="Ubuntu Light" panose="020B0304030602030204" pitchFamily="34" charset="0"/>
                <a:ea typeface="Calibri" panose="020F0502020204030204" pitchFamily="34" charset="0"/>
                <a:cs typeface="Times New Roman" panose="02020603050405020304" pitchFamily="18" charset="0"/>
                <a:sym typeface="Wingdings" panose="05000000000000000000" pitchFamily="2" charset="2"/>
              </a:rPr>
              <a:t> benchmarking!</a:t>
            </a:r>
            <a:endParaRPr lang="en-GB">
              <a:effectLst/>
              <a:latin typeface="Ubuntu Light" panose="020B0304030602030204" pitchFamily="34" charset="0"/>
              <a:ea typeface="Calibri" panose="020F0502020204030204" pitchFamily="34" charset="0"/>
              <a:cs typeface="Times New Roman" panose="02020603050405020304" pitchFamily="18" charset="0"/>
            </a:endParaRPr>
          </a:p>
          <a:p>
            <a:endParaRPr lang="en-GB">
              <a:latin typeface="Ubuntu Light" panose="020B0304030602030204" pitchFamily="34" charset="0"/>
              <a:cs typeface="Times New Roman" panose="02020603050405020304" pitchFamily="18" charset="0"/>
            </a:endParaRPr>
          </a:p>
          <a:p>
            <a:r>
              <a:rPr lang="en-GB" b="1">
                <a:effectLst/>
                <a:latin typeface="Ubuntu Light" panose="020B0304030602030204" pitchFamily="34" charset="0"/>
                <a:ea typeface="Calibri" panose="020F0502020204030204" pitchFamily="34" charset="0"/>
                <a:cs typeface="Times New Roman" panose="02020603050405020304" pitchFamily="18" charset="0"/>
              </a:rPr>
              <a:t>products, services, processes </a:t>
            </a:r>
            <a:r>
              <a:rPr lang="en-GB">
                <a:effectLst/>
                <a:latin typeface="Ubuntu Light" panose="020B0304030602030204" pitchFamily="34" charset="0"/>
                <a:ea typeface="Calibri" panose="020F0502020204030204" pitchFamily="34" charset="0"/>
                <a:cs typeface="Times New Roman" panose="02020603050405020304" pitchFamily="18" charset="0"/>
              </a:rPr>
              <a:t>evolving from existing practices (evolutionary approach) or completely new solutions (revolutionary approach)</a:t>
            </a:r>
          </a:p>
          <a:p>
            <a:endParaRPr lang="en-GB">
              <a:latin typeface="Ubuntu Light" panose="020B0304030602030204" pitchFamily="34" charset="0"/>
              <a:cs typeface="Times New Roman" panose="02020603050405020304" pitchFamily="18" charset="0"/>
            </a:endParaRPr>
          </a:p>
          <a:p>
            <a:r>
              <a:rPr lang="en-GB" b="1">
                <a:latin typeface="Ubuntu Light" panose="020B0304030602030204" pitchFamily="34" charset="0"/>
                <a:cs typeface="Times New Roman" panose="02020603050405020304" pitchFamily="18" charset="0"/>
              </a:rPr>
              <a:t>city-led</a:t>
            </a:r>
          </a:p>
          <a:p>
            <a:endParaRPr lang="en-GB">
              <a:latin typeface="Ubuntu Light" panose="020B0304030602030204" pitchFamily="34" charset="0"/>
              <a:cs typeface="Times New Roman" panose="02020603050405020304" pitchFamily="18" charset="0"/>
            </a:endParaRPr>
          </a:p>
          <a:p>
            <a:r>
              <a:rPr lang="en-GB" b="1">
                <a:effectLst/>
                <a:latin typeface="Ubuntu Light" panose="020B0304030602030204" pitchFamily="34" charset="0"/>
                <a:ea typeface="Calibri" panose="020F0502020204030204" pitchFamily="34" charset="0"/>
                <a:cs typeface="Times New Roman" panose="02020603050405020304" pitchFamily="18" charset="0"/>
              </a:rPr>
              <a:t>relevant to achieve CP goals </a:t>
            </a:r>
            <a:r>
              <a:rPr lang="en-GB">
                <a:effectLst/>
                <a:latin typeface="Ubuntu Light" panose="020B0304030602030204" pitchFamily="34" charset="0"/>
                <a:ea typeface="Calibri" panose="020F0502020204030204" pitchFamily="34" charset="0"/>
                <a:cs typeface="Times New Roman" panose="02020603050405020304" pitchFamily="18" charset="0"/>
              </a:rPr>
              <a:t>with a potential to inspire the use of mainstream programmes</a:t>
            </a:r>
          </a:p>
          <a:p>
            <a:r>
              <a:rPr lang="en-GB">
                <a:effectLst/>
                <a:latin typeface="Ubuntu Light" panose="020B0304030602030204" pitchFamily="34" charset="0"/>
                <a:ea typeface="Calibri" panose="020F0502020204030204" pitchFamily="34" charset="0"/>
                <a:cs typeface="Times New Roman" panose="02020603050405020304" pitchFamily="18" charset="0"/>
              </a:rPr>
              <a:t> </a:t>
            </a:r>
          </a:p>
          <a:p>
            <a:r>
              <a:rPr lang="fr-FR" b="1" err="1">
                <a:effectLst/>
                <a:latin typeface="Ubuntu Light" panose="020B0304030602030204" pitchFamily="34" charset="0"/>
                <a:ea typeface="Calibri" panose="020F0502020204030204" pitchFamily="34" charset="0"/>
                <a:cs typeface="Times New Roman" panose="02020603050405020304" pitchFamily="18" charset="0"/>
              </a:rPr>
              <a:t>linked</a:t>
            </a:r>
            <a:r>
              <a:rPr lang="fr-FR" b="1">
                <a:effectLst/>
                <a:latin typeface="Ubuntu Light" panose="020B0304030602030204" pitchFamily="34" charset="0"/>
                <a:ea typeface="Calibri" panose="020F0502020204030204" pitchFamily="34" charset="0"/>
                <a:cs typeface="Times New Roman" panose="02020603050405020304" pitchFamily="18" charset="0"/>
              </a:rPr>
              <a:t> to </a:t>
            </a:r>
            <a:r>
              <a:rPr lang="fr-FR" err="1">
                <a:effectLst/>
                <a:latin typeface="Ubuntu Light" panose="020B0304030602030204" pitchFamily="34" charset="0"/>
                <a:ea typeface="Calibri" panose="020F0502020204030204" pitchFamily="34" charset="0"/>
                <a:cs typeface="Times New Roman" panose="02020603050405020304" pitchFamily="18" charset="0"/>
              </a:rPr>
              <a:t>urban</a:t>
            </a:r>
            <a:r>
              <a:rPr lang="fr-FR">
                <a:effectLst/>
                <a:latin typeface="Ubuntu Light" panose="020B0304030602030204" pitchFamily="34" charset="0"/>
                <a:ea typeface="Calibri" panose="020F0502020204030204" pitchFamily="34" charset="0"/>
                <a:cs typeface="Times New Roman" panose="02020603050405020304" pitchFamily="18" charset="0"/>
              </a:rPr>
              <a:t> </a:t>
            </a:r>
            <a:r>
              <a:rPr lang="fr-FR" err="1">
                <a:effectLst/>
                <a:latin typeface="Ubuntu Light" panose="020B0304030602030204" pitchFamily="34" charset="0"/>
                <a:ea typeface="Calibri" panose="020F0502020204030204" pitchFamily="34" charset="0"/>
                <a:cs typeface="Times New Roman" panose="02020603050405020304" pitchFamily="18" charset="0"/>
              </a:rPr>
              <a:t>megatrends</a:t>
            </a:r>
            <a:r>
              <a:rPr lang="fr-FR">
                <a:effectLst/>
                <a:latin typeface="Ubuntu Light" panose="020B0304030602030204" pitchFamily="34" charset="0"/>
                <a:ea typeface="Calibri" panose="020F0502020204030204" pitchFamily="34" charset="0"/>
                <a:cs typeface="Times New Roman" panose="02020603050405020304" pitchFamily="18" charset="0"/>
              </a:rPr>
              <a:t> i.e. </a:t>
            </a:r>
            <a:r>
              <a:rPr lang="fr-FR" b="1">
                <a:effectLst/>
                <a:latin typeface="Ubuntu Light" panose="020B0304030602030204" pitchFamily="34" charset="0"/>
                <a:ea typeface="Calibri" panose="020F0502020204030204" pitchFamily="34" charset="0"/>
                <a:cs typeface="Times New Roman" panose="02020603050405020304" pitchFamily="18" charset="0"/>
              </a:rPr>
              <a:t>green and digital transitions</a:t>
            </a:r>
            <a:endParaRPr lang="en-GB" b="1"/>
          </a:p>
        </p:txBody>
      </p:sp>
      <p:sp>
        <p:nvSpPr>
          <p:cNvPr id="22" name="Rectangle : coins arrondis 1">
            <a:extLst>
              <a:ext uri="{FF2B5EF4-FFF2-40B4-BE49-F238E27FC236}">
                <a16:creationId xmlns:a16="http://schemas.microsoft.com/office/drawing/2014/main" id="{180F14C1-649C-B412-B0DE-D205E29319FB}"/>
              </a:ext>
            </a:extLst>
          </p:cNvPr>
          <p:cNvSpPr/>
          <p:nvPr/>
        </p:nvSpPr>
        <p:spPr>
          <a:xfrm>
            <a:off x="8962930" y="2723512"/>
            <a:ext cx="3718354" cy="589176"/>
          </a:xfrm>
          <a:prstGeom prst="round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936000" rtlCol="0" anchor="ctr"/>
          <a:lstStyle/>
          <a:p>
            <a:endParaRPr lang="fr-FR">
              <a:latin typeface="Ubuntu" panose="020B0504030602030204" pitchFamily="34" charset="0"/>
              <a:ea typeface="Tahoma" panose="020B0604030504040204" pitchFamily="34" charset="0"/>
              <a:cs typeface="Tahoma" panose="020B0604030504040204" pitchFamily="34" charset="0"/>
            </a:endParaRPr>
          </a:p>
        </p:txBody>
      </p:sp>
      <p:sp>
        <p:nvSpPr>
          <p:cNvPr id="23" name="TextBox 22">
            <a:extLst>
              <a:ext uri="{FF2B5EF4-FFF2-40B4-BE49-F238E27FC236}">
                <a16:creationId xmlns:a16="http://schemas.microsoft.com/office/drawing/2014/main" id="{BC48E45C-0D60-2C3C-0ECC-EF749E6E3328}"/>
              </a:ext>
            </a:extLst>
          </p:cNvPr>
          <p:cNvSpPr txBox="1"/>
          <p:nvPr/>
        </p:nvSpPr>
        <p:spPr>
          <a:xfrm>
            <a:off x="8410647" y="2811662"/>
            <a:ext cx="3427274" cy="369332"/>
          </a:xfrm>
          <a:prstGeom prst="rect">
            <a:avLst/>
          </a:prstGeom>
          <a:noFill/>
        </p:spPr>
        <p:txBody>
          <a:bodyPr wrap="square">
            <a:spAutoFit/>
          </a:bodyPr>
          <a:lstStyle/>
          <a:p>
            <a:pPr algn="r"/>
            <a:r>
              <a:rPr lang="pl-PL" b="1">
                <a:solidFill>
                  <a:schemeClr val="bg1"/>
                </a:solidFill>
                <a:latin typeface="Ubuntu" panose="020B0504030602030204" pitchFamily="34" charset="0"/>
              </a:rPr>
              <a:t>www.urban-initiative.eu</a:t>
            </a:r>
            <a:endParaRPr lang="en-GB" b="1">
              <a:solidFill>
                <a:schemeClr val="bg1"/>
              </a:solidFill>
              <a:latin typeface="Ubuntu" panose="020B0504030602030204" pitchFamily="34" charset="0"/>
            </a:endParaRPr>
          </a:p>
        </p:txBody>
      </p:sp>
    </p:spTree>
    <p:extLst>
      <p:ext uri="{BB962C8B-B14F-4D97-AF65-F5344CB8AC3E}">
        <p14:creationId xmlns:p14="http://schemas.microsoft.com/office/powerpoint/2010/main" val="401232578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e 5">
            <a:extLst>
              <a:ext uri="{FF2B5EF4-FFF2-40B4-BE49-F238E27FC236}">
                <a16:creationId xmlns:a16="http://schemas.microsoft.com/office/drawing/2014/main" id="{0AB6A14C-E7A1-74C6-7DC8-9CC7A4B6F5A0}"/>
              </a:ext>
            </a:extLst>
          </p:cNvPr>
          <p:cNvGrpSpPr/>
          <p:nvPr/>
        </p:nvGrpSpPr>
        <p:grpSpPr>
          <a:xfrm>
            <a:off x="2594838" y="2000670"/>
            <a:ext cx="6028510" cy="738052"/>
            <a:chOff x="3370217" y="2915070"/>
            <a:chExt cx="6028510" cy="738052"/>
          </a:xfrm>
        </p:grpSpPr>
        <p:sp>
          <p:nvSpPr>
            <p:cNvPr id="7" name="N°1">
              <a:extLst>
                <a:ext uri="{FF2B5EF4-FFF2-40B4-BE49-F238E27FC236}">
                  <a16:creationId xmlns:a16="http://schemas.microsoft.com/office/drawing/2014/main" id="{6CF2A3F4-0674-E741-6271-26ACD2BEB8A6}"/>
                </a:ext>
              </a:extLst>
            </p:cNvPr>
            <p:cNvSpPr/>
            <p:nvPr/>
          </p:nvSpPr>
          <p:spPr>
            <a:xfrm>
              <a:off x="3370217" y="2915070"/>
              <a:ext cx="738052" cy="738052"/>
            </a:xfrm>
            <a:prstGeom prst="ellipse">
              <a:avLst/>
            </a:prstGeom>
            <a:solidFill>
              <a:schemeClr val="accent2"/>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lang="fr-FR" sz="1600" b="1">
                  <a:latin typeface="Ubuntu" panose="020B0504030602030204" pitchFamily="34" charset="0"/>
                  <a:ea typeface="Tahoma" panose="020B0604030504040204" pitchFamily="34" charset="0"/>
                  <a:cs typeface="Tahoma" panose="020B0604030504040204" pitchFamily="34" charset="0"/>
                </a:rPr>
                <a:t>2</a:t>
              </a:r>
            </a:p>
          </p:txBody>
        </p:sp>
        <p:sp>
          <p:nvSpPr>
            <p:cNvPr id="8" name="ZoneTexte 7">
              <a:extLst>
                <a:ext uri="{FF2B5EF4-FFF2-40B4-BE49-F238E27FC236}">
                  <a16:creationId xmlns:a16="http://schemas.microsoft.com/office/drawing/2014/main" id="{A8B4F18F-3468-C6D1-F960-D37BF094D4E6}"/>
                </a:ext>
              </a:extLst>
            </p:cNvPr>
            <p:cNvSpPr txBox="1"/>
            <p:nvPr/>
          </p:nvSpPr>
          <p:spPr>
            <a:xfrm>
              <a:off x="4356464" y="3091766"/>
              <a:ext cx="5042263" cy="400110"/>
            </a:xfrm>
            <a:prstGeom prst="rect">
              <a:avLst/>
            </a:prstGeom>
            <a:noFill/>
          </p:spPr>
          <p:txBody>
            <a:bodyPr wrap="square" rtlCol="0">
              <a:spAutoFit/>
            </a:bodyPr>
            <a:lstStyle/>
            <a:p>
              <a:r>
                <a:rPr lang="en-GB" sz="2000" b="1">
                  <a:solidFill>
                    <a:schemeClr val="accent2"/>
                  </a:solidFill>
                  <a:latin typeface="Ubuntu" panose="020B0504030602030204" pitchFamily="34" charset="0"/>
                  <a:ea typeface="Tahoma" panose="020B0604030504040204" pitchFamily="34" charset="0"/>
                  <a:cs typeface="Tahoma" panose="020B0604030504040204" pitchFamily="34" charset="0"/>
                </a:rPr>
                <a:t>OF GOOD QUALITY</a:t>
              </a:r>
              <a:endParaRPr lang="fr-FR" sz="2000" b="1">
                <a:solidFill>
                  <a:schemeClr val="accent2"/>
                </a:solidFill>
                <a:latin typeface="Ubuntu" panose="020B0504030602030204" pitchFamily="34" charset="0"/>
                <a:ea typeface="Tahoma" panose="020B0604030504040204" pitchFamily="34" charset="0"/>
                <a:cs typeface="Tahoma" panose="020B0604030504040204" pitchFamily="34" charset="0"/>
              </a:endParaRPr>
            </a:p>
          </p:txBody>
        </p:sp>
      </p:grpSp>
      <p:sp>
        <p:nvSpPr>
          <p:cNvPr id="2" name="ZoneTexte 4">
            <a:extLst>
              <a:ext uri="{FF2B5EF4-FFF2-40B4-BE49-F238E27FC236}">
                <a16:creationId xmlns:a16="http://schemas.microsoft.com/office/drawing/2014/main" id="{9E5E5F6D-FA5D-17CF-430D-962F43161E2B}"/>
              </a:ext>
            </a:extLst>
          </p:cNvPr>
          <p:cNvSpPr txBox="1"/>
          <p:nvPr/>
        </p:nvSpPr>
        <p:spPr>
          <a:xfrm>
            <a:off x="2506133" y="376332"/>
            <a:ext cx="5042263" cy="1077218"/>
          </a:xfrm>
          <a:prstGeom prst="rect">
            <a:avLst/>
          </a:prstGeom>
          <a:noFill/>
        </p:spPr>
        <p:txBody>
          <a:bodyPr wrap="square" rtlCol="0">
            <a:spAutoFit/>
          </a:bodyPr>
          <a:lstStyle/>
          <a:p>
            <a:r>
              <a:rPr lang="en-GB" sz="3200" b="1">
                <a:solidFill>
                  <a:schemeClr val="accent2"/>
                </a:solidFill>
                <a:latin typeface="Ubuntu" panose="020B0504030602030204" pitchFamily="34" charset="0"/>
                <a:ea typeface="Tahoma" panose="020B0604030504040204" pitchFamily="34" charset="0"/>
                <a:cs typeface="Tahoma" panose="020B0604030504040204" pitchFamily="34" charset="0"/>
              </a:rPr>
              <a:t>MAIN FEATURES OF</a:t>
            </a:r>
            <a:br>
              <a:rPr lang="en-GB" sz="2000" b="1">
                <a:solidFill>
                  <a:schemeClr val="tx2"/>
                </a:solidFill>
                <a:latin typeface="Ubuntu" panose="020B0504030602030204" pitchFamily="34" charset="0"/>
                <a:ea typeface="Tahoma" panose="020B0604030504040204" pitchFamily="34" charset="0"/>
                <a:cs typeface="Tahoma" panose="020B0604030504040204" pitchFamily="34" charset="0"/>
              </a:rPr>
            </a:br>
            <a:r>
              <a:rPr lang="en-GB" sz="3200" b="1">
                <a:solidFill>
                  <a:schemeClr val="accent1"/>
                </a:solidFill>
                <a:latin typeface="Ubuntu" panose="020B0504030602030204" pitchFamily="34" charset="0"/>
                <a:ea typeface="Tahoma" panose="020B0604030504040204" pitchFamily="34" charset="0"/>
                <a:cs typeface="Tahoma" panose="020B0604030504040204" pitchFamily="34" charset="0"/>
              </a:rPr>
              <a:t>an EUI-IA solution</a:t>
            </a:r>
            <a:endParaRPr lang="fr-FR" sz="3200" b="1">
              <a:solidFill>
                <a:schemeClr val="accent1"/>
              </a:solidFill>
              <a:latin typeface="Ubuntu" panose="020B0504030602030204" pitchFamily="34" charset="0"/>
              <a:ea typeface="Tahoma" panose="020B0604030504040204" pitchFamily="34" charset="0"/>
              <a:cs typeface="Tahoma" panose="020B0604030504040204" pitchFamily="34" charset="0"/>
            </a:endParaRPr>
          </a:p>
        </p:txBody>
      </p:sp>
      <p:sp>
        <p:nvSpPr>
          <p:cNvPr id="19" name="TextBox 18">
            <a:extLst>
              <a:ext uri="{FF2B5EF4-FFF2-40B4-BE49-F238E27FC236}">
                <a16:creationId xmlns:a16="http://schemas.microsoft.com/office/drawing/2014/main" id="{423EFF21-431C-0E3A-FF6A-DAD8C7D0CBB5}"/>
              </a:ext>
            </a:extLst>
          </p:cNvPr>
          <p:cNvSpPr txBox="1"/>
          <p:nvPr/>
        </p:nvSpPr>
        <p:spPr>
          <a:xfrm>
            <a:off x="2594839" y="3065348"/>
            <a:ext cx="3501162" cy="3139321"/>
          </a:xfrm>
          <a:prstGeom prst="rect">
            <a:avLst/>
          </a:prstGeom>
          <a:noFill/>
        </p:spPr>
        <p:txBody>
          <a:bodyPr wrap="square">
            <a:spAutoFit/>
          </a:bodyPr>
          <a:lstStyle/>
          <a:p>
            <a:r>
              <a:rPr lang="en-GB" sz="1800" b="1">
                <a:effectLst/>
                <a:latin typeface="Ubuntu Light" panose="020B0304030602030204" pitchFamily="34" charset="0"/>
                <a:ea typeface="Calibri" panose="020F0502020204030204" pitchFamily="34" charset="0"/>
                <a:cs typeface="Times New Roman" panose="02020603050405020304" pitchFamily="18" charset="0"/>
              </a:rPr>
              <a:t>clear and logical work plan </a:t>
            </a:r>
            <a:r>
              <a:rPr lang="en-GB" sz="1800">
                <a:effectLst/>
                <a:latin typeface="Ubuntu Light" panose="020B0304030602030204" pitchFamily="34" charset="0"/>
                <a:ea typeface="Calibri" panose="020F0502020204030204" pitchFamily="34" charset="0"/>
                <a:cs typeface="Times New Roman" panose="02020603050405020304" pitchFamily="18" charset="0"/>
              </a:rPr>
              <a:t>(objectives, activities</a:t>
            </a:r>
            <a:r>
              <a:rPr lang="en-GB">
                <a:latin typeface="Ubuntu Light" panose="020B0304030602030204" pitchFamily="34" charset="0"/>
                <a:ea typeface="Calibri" panose="020F0502020204030204" pitchFamily="34" charset="0"/>
                <a:cs typeface="Times New Roman" panose="02020603050405020304" pitchFamily="18" charset="0"/>
              </a:rPr>
              <a:t>, deliverables and </a:t>
            </a:r>
            <a:r>
              <a:rPr lang="en-GB" sz="1800">
                <a:effectLst/>
                <a:latin typeface="Ubuntu Light" panose="020B0304030602030204" pitchFamily="34" charset="0"/>
                <a:ea typeface="Calibri" panose="020F0502020204030204" pitchFamily="34" charset="0"/>
                <a:cs typeface="Times New Roman" panose="02020603050405020304" pitchFamily="18" charset="0"/>
              </a:rPr>
              <a:t>outputs) </a:t>
            </a:r>
          </a:p>
          <a:p>
            <a:endParaRPr lang="en-GB">
              <a:latin typeface="Ubuntu Light" panose="020B0304030602030204" pitchFamily="34" charset="0"/>
              <a:ea typeface="Calibri" panose="020F0502020204030204" pitchFamily="34" charset="0"/>
              <a:cs typeface="Times New Roman" panose="02020603050405020304" pitchFamily="18" charset="0"/>
            </a:endParaRPr>
          </a:p>
          <a:p>
            <a:r>
              <a:rPr lang="en-GB" sz="1800" b="1">
                <a:effectLst/>
                <a:latin typeface="Ubuntu Light" panose="020B0304030602030204" pitchFamily="34" charset="0"/>
                <a:ea typeface="Calibri" panose="020F0502020204030204" pitchFamily="34" charset="0"/>
                <a:cs typeface="Times New Roman" panose="02020603050405020304" pitchFamily="18" charset="0"/>
              </a:rPr>
              <a:t>realistic ambitions</a:t>
            </a:r>
          </a:p>
          <a:p>
            <a:endParaRPr lang="en-GB">
              <a:latin typeface="Ubuntu Light" panose="020B0304030602030204" pitchFamily="34" charset="0"/>
              <a:ea typeface="Calibri" panose="020F0502020204030204" pitchFamily="34" charset="0"/>
              <a:cs typeface="Times New Roman" panose="02020603050405020304" pitchFamily="18" charset="0"/>
            </a:endParaRPr>
          </a:p>
          <a:p>
            <a:r>
              <a:rPr lang="en-GB" sz="1800" b="1">
                <a:effectLst/>
                <a:latin typeface="Ubuntu Light" panose="020B0304030602030204" pitchFamily="34" charset="0"/>
                <a:ea typeface="Calibri" panose="020F0502020204030204" pitchFamily="34" charset="0"/>
                <a:cs typeface="Times New Roman" panose="02020603050405020304" pitchFamily="18" charset="0"/>
              </a:rPr>
              <a:t>effective management</a:t>
            </a:r>
            <a:r>
              <a:rPr lang="en-GB" sz="1800">
                <a:effectLst/>
                <a:latin typeface="Ubuntu Light" panose="020B0304030602030204" pitchFamily="34" charset="0"/>
                <a:ea typeface="Calibri" panose="020F0502020204030204" pitchFamily="34" charset="0"/>
                <a:cs typeface="Times New Roman" panose="02020603050405020304" pitchFamily="18" charset="0"/>
              </a:rPr>
              <a:t> structures and procedures</a:t>
            </a:r>
          </a:p>
          <a:p>
            <a:endParaRPr lang="en-GB">
              <a:latin typeface="Ubuntu Light" panose="020B0304030602030204" pitchFamily="34" charset="0"/>
              <a:ea typeface="Calibri" panose="020F0502020204030204" pitchFamily="34" charset="0"/>
              <a:cs typeface="Times New Roman" panose="02020603050405020304" pitchFamily="18" charset="0"/>
            </a:endParaRPr>
          </a:p>
          <a:p>
            <a:r>
              <a:rPr lang="en-GB" b="1">
                <a:latin typeface="Ubuntu Light" panose="020B0304030602030204" pitchFamily="34" charset="0"/>
                <a:ea typeface="Calibri" panose="020F0502020204030204" pitchFamily="34" charset="0"/>
                <a:cs typeface="Times New Roman" panose="02020603050405020304" pitchFamily="18" charset="0"/>
              </a:rPr>
              <a:t>s</a:t>
            </a:r>
            <a:r>
              <a:rPr lang="en-GB" sz="1800" b="1">
                <a:effectLst/>
                <a:latin typeface="Ubuntu Light" panose="020B0304030602030204" pitchFamily="34" charset="0"/>
                <a:ea typeface="Calibri" panose="020F0502020204030204" pitchFamily="34" charset="0"/>
                <a:cs typeface="Times New Roman" panose="02020603050405020304" pitchFamily="18" charset="0"/>
              </a:rPr>
              <a:t>olid budget </a:t>
            </a:r>
            <a:r>
              <a:rPr lang="en-GB" sz="1800">
                <a:effectLst/>
                <a:latin typeface="Ubuntu Light" panose="020B0304030602030204" pitchFamily="34" charset="0"/>
                <a:ea typeface="Calibri" panose="020F0502020204030204" pitchFamily="34" charset="0"/>
                <a:cs typeface="Times New Roman" panose="02020603050405020304" pitchFamily="18" charset="0"/>
              </a:rPr>
              <a:t>&amp; good value for money</a:t>
            </a:r>
            <a:endParaRPr lang="en-GB" b="1"/>
          </a:p>
        </p:txBody>
      </p:sp>
      <p:grpSp>
        <p:nvGrpSpPr>
          <p:cNvPr id="5" name="Groupe 5">
            <a:extLst>
              <a:ext uri="{FF2B5EF4-FFF2-40B4-BE49-F238E27FC236}">
                <a16:creationId xmlns:a16="http://schemas.microsoft.com/office/drawing/2014/main" id="{60CB510E-2EB2-46C5-817F-FCB1AA9637A8}"/>
              </a:ext>
            </a:extLst>
          </p:cNvPr>
          <p:cNvGrpSpPr/>
          <p:nvPr/>
        </p:nvGrpSpPr>
        <p:grpSpPr>
          <a:xfrm>
            <a:off x="7279106" y="2019902"/>
            <a:ext cx="4042610" cy="738052"/>
            <a:chOff x="3370217" y="2915070"/>
            <a:chExt cx="4042610" cy="738052"/>
          </a:xfrm>
        </p:grpSpPr>
        <p:sp>
          <p:nvSpPr>
            <p:cNvPr id="9" name="N°1">
              <a:extLst>
                <a:ext uri="{FF2B5EF4-FFF2-40B4-BE49-F238E27FC236}">
                  <a16:creationId xmlns:a16="http://schemas.microsoft.com/office/drawing/2014/main" id="{937250CE-71F8-7ADC-B316-381581A47A7E}"/>
                </a:ext>
              </a:extLst>
            </p:cNvPr>
            <p:cNvSpPr/>
            <p:nvPr/>
          </p:nvSpPr>
          <p:spPr>
            <a:xfrm>
              <a:off x="3370217" y="2915070"/>
              <a:ext cx="738052" cy="738052"/>
            </a:xfrm>
            <a:prstGeom prst="ellipse">
              <a:avLst/>
            </a:prstGeom>
            <a:solidFill>
              <a:schemeClr val="accent2"/>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lang="fr-FR" sz="1600" b="1">
                  <a:latin typeface="Ubuntu" panose="020B0504030602030204" pitchFamily="34" charset="0"/>
                  <a:ea typeface="Tahoma" panose="020B0604030504040204" pitchFamily="34" charset="0"/>
                  <a:cs typeface="Tahoma" panose="020B0604030504040204" pitchFamily="34" charset="0"/>
                </a:rPr>
                <a:t>3</a:t>
              </a:r>
            </a:p>
          </p:txBody>
        </p:sp>
        <p:sp>
          <p:nvSpPr>
            <p:cNvPr id="10" name="ZoneTexte 7">
              <a:extLst>
                <a:ext uri="{FF2B5EF4-FFF2-40B4-BE49-F238E27FC236}">
                  <a16:creationId xmlns:a16="http://schemas.microsoft.com/office/drawing/2014/main" id="{88225B15-2BA9-6B61-58B8-FD2DB77BF204}"/>
                </a:ext>
              </a:extLst>
            </p:cNvPr>
            <p:cNvSpPr txBox="1"/>
            <p:nvPr/>
          </p:nvSpPr>
          <p:spPr>
            <a:xfrm>
              <a:off x="4356464" y="3091766"/>
              <a:ext cx="3056363" cy="400110"/>
            </a:xfrm>
            <a:prstGeom prst="rect">
              <a:avLst/>
            </a:prstGeom>
            <a:noFill/>
          </p:spPr>
          <p:txBody>
            <a:bodyPr wrap="square" rtlCol="0">
              <a:spAutoFit/>
            </a:bodyPr>
            <a:lstStyle/>
            <a:p>
              <a:r>
                <a:rPr lang="en-GB" sz="2000" b="1">
                  <a:solidFill>
                    <a:schemeClr val="accent2"/>
                  </a:solidFill>
                  <a:latin typeface="Ubuntu" panose="020B0504030602030204" pitchFamily="34" charset="0"/>
                  <a:ea typeface="Tahoma" panose="020B0604030504040204" pitchFamily="34" charset="0"/>
                  <a:cs typeface="Tahoma" panose="020B0604030504040204" pitchFamily="34" charset="0"/>
                </a:rPr>
                <a:t>PARTICIPATIVE</a:t>
              </a:r>
              <a:endParaRPr lang="fr-FR" sz="2000" b="1">
                <a:solidFill>
                  <a:schemeClr val="accent2"/>
                </a:solidFill>
                <a:latin typeface="Ubuntu" panose="020B0504030602030204" pitchFamily="34" charset="0"/>
                <a:ea typeface="Tahoma" panose="020B0604030504040204" pitchFamily="34" charset="0"/>
                <a:cs typeface="Tahoma" panose="020B0604030504040204" pitchFamily="34" charset="0"/>
              </a:endParaRPr>
            </a:p>
          </p:txBody>
        </p:sp>
      </p:grpSp>
      <p:sp>
        <p:nvSpPr>
          <p:cNvPr id="11" name="TextBox 10">
            <a:extLst>
              <a:ext uri="{FF2B5EF4-FFF2-40B4-BE49-F238E27FC236}">
                <a16:creationId xmlns:a16="http://schemas.microsoft.com/office/drawing/2014/main" id="{D1473E47-A153-8AAC-C2E9-D87DE051B48E}"/>
              </a:ext>
            </a:extLst>
          </p:cNvPr>
          <p:cNvSpPr txBox="1"/>
          <p:nvPr/>
        </p:nvSpPr>
        <p:spPr>
          <a:xfrm>
            <a:off x="7279106" y="3065348"/>
            <a:ext cx="4042610" cy="1754326"/>
          </a:xfrm>
          <a:prstGeom prst="rect">
            <a:avLst/>
          </a:prstGeom>
          <a:noFill/>
        </p:spPr>
        <p:txBody>
          <a:bodyPr wrap="square">
            <a:spAutoFit/>
          </a:bodyPr>
          <a:lstStyle/>
          <a:p>
            <a:r>
              <a:rPr lang="en-GB" b="1">
                <a:latin typeface="Ubuntu Light" panose="020B0304030602030204" pitchFamily="34" charset="0"/>
                <a:ea typeface="Calibri" panose="020F0502020204030204" pitchFamily="34" charset="0"/>
                <a:cs typeface="Times New Roman" panose="02020603050405020304" pitchFamily="18" charset="0"/>
              </a:rPr>
              <a:t>s</a:t>
            </a:r>
            <a:r>
              <a:rPr lang="en-GB" sz="1800" b="1">
                <a:effectLst/>
                <a:latin typeface="Ubuntu Light" panose="020B0304030602030204" pitchFamily="34" charset="0"/>
                <a:ea typeface="Calibri" panose="020F0502020204030204" pitchFamily="34" charset="0"/>
                <a:cs typeface="Times New Roman" panose="02020603050405020304" pitchFamily="18" charset="0"/>
              </a:rPr>
              <a:t>trong Project Partnership </a:t>
            </a:r>
            <a:r>
              <a:rPr lang="en-GB" sz="1800">
                <a:effectLst/>
                <a:latin typeface="Ubuntu Light" panose="020B0304030602030204" pitchFamily="34" charset="0"/>
                <a:ea typeface="Calibri" panose="020F0502020204030204" pitchFamily="34" charset="0"/>
                <a:cs typeface="Times New Roman" panose="02020603050405020304" pitchFamily="18" charset="0"/>
              </a:rPr>
              <a:t>(</a:t>
            </a:r>
            <a:r>
              <a:rPr lang="en-GB" sz="1800">
                <a:effectLst/>
                <a:latin typeface="Ubuntu Light" panose="020B0304030602030204" pitchFamily="34" charset="0"/>
                <a:ea typeface="Times New Roman" panose="02020603050405020304" pitchFamily="18" charset="0"/>
                <a:cs typeface="Calibri Light" panose="020F0302020204030204" pitchFamily="34" charset="0"/>
              </a:rPr>
              <a:t>public authorities, industry, academia and civil society)</a:t>
            </a:r>
          </a:p>
          <a:p>
            <a:endParaRPr lang="en-GB" b="1">
              <a:latin typeface="Ubuntu Light" panose="020B0304030602030204" pitchFamily="34" charset="0"/>
              <a:cs typeface="Calibri Light" panose="020F0302020204030204" pitchFamily="34" charset="0"/>
            </a:endParaRPr>
          </a:p>
          <a:p>
            <a:r>
              <a:rPr lang="en-GB" sz="1800" b="1">
                <a:effectLst/>
                <a:latin typeface="Ubuntu Light" panose="020B0304030602030204" pitchFamily="34" charset="0"/>
                <a:ea typeface="Calibri" panose="020F0502020204030204" pitchFamily="34" charset="0"/>
                <a:cs typeface="Times New Roman" panose="02020603050405020304" pitchFamily="18" charset="0"/>
              </a:rPr>
              <a:t>participative approach </a:t>
            </a:r>
            <a:r>
              <a:rPr lang="en-GB" sz="1800">
                <a:effectLst/>
                <a:latin typeface="Ubuntu Light" panose="020B0304030602030204" pitchFamily="34" charset="0"/>
                <a:ea typeface="Calibri" panose="020F0502020204030204" pitchFamily="34" charset="0"/>
                <a:cs typeface="Times New Roman" panose="02020603050405020304" pitchFamily="18" charset="0"/>
              </a:rPr>
              <a:t>(consultation, coordination and co-design)</a:t>
            </a:r>
            <a:endParaRPr lang="en-GB" b="1"/>
          </a:p>
        </p:txBody>
      </p:sp>
    </p:spTree>
    <p:extLst>
      <p:ext uri="{BB962C8B-B14F-4D97-AF65-F5344CB8AC3E}">
        <p14:creationId xmlns:p14="http://schemas.microsoft.com/office/powerpoint/2010/main" val="144907592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4">
            <a:extLst>
              <a:ext uri="{FF2B5EF4-FFF2-40B4-BE49-F238E27FC236}">
                <a16:creationId xmlns:a16="http://schemas.microsoft.com/office/drawing/2014/main" id="{9E5E5F6D-FA5D-17CF-430D-962F43161E2B}"/>
              </a:ext>
            </a:extLst>
          </p:cNvPr>
          <p:cNvSpPr txBox="1"/>
          <p:nvPr/>
        </p:nvSpPr>
        <p:spPr>
          <a:xfrm>
            <a:off x="2506133" y="376332"/>
            <a:ext cx="5042263" cy="1077218"/>
          </a:xfrm>
          <a:prstGeom prst="rect">
            <a:avLst/>
          </a:prstGeom>
          <a:noFill/>
        </p:spPr>
        <p:txBody>
          <a:bodyPr wrap="square" rtlCol="0">
            <a:spAutoFit/>
          </a:bodyPr>
          <a:lstStyle/>
          <a:p>
            <a:r>
              <a:rPr lang="en-GB" sz="3200" b="1">
                <a:solidFill>
                  <a:schemeClr val="accent2"/>
                </a:solidFill>
                <a:latin typeface="Ubuntu" panose="020B0504030602030204" pitchFamily="34" charset="0"/>
                <a:ea typeface="Tahoma" panose="020B0604030504040204" pitchFamily="34" charset="0"/>
                <a:cs typeface="Tahoma" panose="020B0604030504040204" pitchFamily="34" charset="0"/>
              </a:rPr>
              <a:t>MAIN FEATURES OF</a:t>
            </a:r>
            <a:br>
              <a:rPr lang="en-GB" sz="2000" b="1">
                <a:solidFill>
                  <a:schemeClr val="tx2"/>
                </a:solidFill>
                <a:latin typeface="Ubuntu" panose="020B0504030602030204" pitchFamily="34" charset="0"/>
                <a:ea typeface="Tahoma" panose="020B0604030504040204" pitchFamily="34" charset="0"/>
                <a:cs typeface="Tahoma" panose="020B0604030504040204" pitchFamily="34" charset="0"/>
              </a:rPr>
            </a:br>
            <a:r>
              <a:rPr lang="en-GB" sz="3200" b="1">
                <a:solidFill>
                  <a:schemeClr val="accent1"/>
                </a:solidFill>
                <a:latin typeface="Ubuntu" panose="020B0504030602030204" pitchFamily="34" charset="0"/>
                <a:ea typeface="Tahoma" panose="020B0604030504040204" pitchFamily="34" charset="0"/>
                <a:cs typeface="Tahoma" panose="020B0604030504040204" pitchFamily="34" charset="0"/>
              </a:rPr>
              <a:t>an EUI-IA solution</a:t>
            </a:r>
            <a:endParaRPr lang="fr-FR" sz="3200" b="1">
              <a:solidFill>
                <a:schemeClr val="accent1"/>
              </a:solidFill>
              <a:latin typeface="Ubuntu" panose="020B0504030602030204" pitchFamily="34" charset="0"/>
              <a:ea typeface="Tahoma" panose="020B0604030504040204" pitchFamily="34" charset="0"/>
              <a:cs typeface="Tahoma" panose="020B0604030504040204" pitchFamily="34" charset="0"/>
            </a:endParaRPr>
          </a:p>
        </p:txBody>
      </p:sp>
      <p:grpSp>
        <p:nvGrpSpPr>
          <p:cNvPr id="3" name="Groupe 5">
            <a:extLst>
              <a:ext uri="{FF2B5EF4-FFF2-40B4-BE49-F238E27FC236}">
                <a16:creationId xmlns:a16="http://schemas.microsoft.com/office/drawing/2014/main" id="{9CD56D66-AB9A-3F6A-499E-7D5E3790A062}"/>
              </a:ext>
            </a:extLst>
          </p:cNvPr>
          <p:cNvGrpSpPr/>
          <p:nvPr/>
        </p:nvGrpSpPr>
        <p:grpSpPr>
          <a:xfrm>
            <a:off x="2594838" y="2000670"/>
            <a:ext cx="6028510" cy="738052"/>
            <a:chOff x="3370217" y="2915070"/>
            <a:chExt cx="6028510" cy="738052"/>
          </a:xfrm>
        </p:grpSpPr>
        <p:sp>
          <p:nvSpPr>
            <p:cNvPr id="4" name="N°1">
              <a:extLst>
                <a:ext uri="{FF2B5EF4-FFF2-40B4-BE49-F238E27FC236}">
                  <a16:creationId xmlns:a16="http://schemas.microsoft.com/office/drawing/2014/main" id="{D16B43A3-5FFE-FB8F-13E0-6A92842071DA}"/>
                </a:ext>
              </a:extLst>
            </p:cNvPr>
            <p:cNvSpPr/>
            <p:nvPr/>
          </p:nvSpPr>
          <p:spPr>
            <a:xfrm>
              <a:off x="3370217" y="2915070"/>
              <a:ext cx="738052" cy="738052"/>
            </a:xfrm>
            <a:prstGeom prst="ellipse">
              <a:avLst/>
            </a:prstGeom>
            <a:solidFill>
              <a:schemeClr val="accent2"/>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lang="fr-FR" sz="1600" b="1">
                  <a:latin typeface="Ubuntu" panose="020B0504030602030204" pitchFamily="34" charset="0"/>
                  <a:ea typeface="Tahoma" panose="020B0604030504040204" pitchFamily="34" charset="0"/>
                  <a:cs typeface="Tahoma" panose="020B0604030504040204" pitchFamily="34" charset="0"/>
                </a:rPr>
                <a:t>4</a:t>
              </a:r>
            </a:p>
          </p:txBody>
        </p:sp>
        <p:sp>
          <p:nvSpPr>
            <p:cNvPr id="5" name="ZoneTexte 7">
              <a:extLst>
                <a:ext uri="{FF2B5EF4-FFF2-40B4-BE49-F238E27FC236}">
                  <a16:creationId xmlns:a16="http://schemas.microsoft.com/office/drawing/2014/main" id="{5889CF3D-D8FF-EB75-8FA0-83615354214D}"/>
                </a:ext>
              </a:extLst>
            </p:cNvPr>
            <p:cNvSpPr txBox="1"/>
            <p:nvPr/>
          </p:nvSpPr>
          <p:spPr>
            <a:xfrm>
              <a:off x="4356464" y="3091766"/>
              <a:ext cx="5042263" cy="400110"/>
            </a:xfrm>
            <a:prstGeom prst="rect">
              <a:avLst/>
            </a:prstGeom>
            <a:noFill/>
          </p:spPr>
          <p:txBody>
            <a:bodyPr wrap="square" rtlCol="0">
              <a:spAutoFit/>
            </a:bodyPr>
            <a:lstStyle/>
            <a:p>
              <a:r>
                <a:rPr lang="en-GB" sz="2000" b="1">
                  <a:solidFill>
                    <a:schemeClr val="accent2"/>
                  </a:solidFill>
                  <a:latin typeface="Ubuntu" panose="020B0504030602030204" pitchFamily="34" charset="0"/>
                  <a:ea typeface="Tahoma" panose="020B0604030504040204" pitchFamily="34" charset="0"/>
                  <a:cs typeface="Tahoma" panose="020B0604030504040204" pitchFamily="34" charset="0"/>
                </a:rPr>
                <a:t>MEASURABLE</a:t>
              </a:r>
              <a:endParaRPr lang="fr-FR" sz="2000" b="1">
                <a:solidFill>
                  <a:schemeClr val="accent2"/>
                </a:solidFill>
                <a:latin typeface="Ubuntu" panose="020B0504030602030204" pitchFamily="34" charset="0"/>
                <a:ea typeface="Tahoma" panose="020B0604030504040204" pitchFamily="34" charset="0"/>
                <a:cs typeface="Tahoma" panose="020B0604030504040204" pitchFamily="34" charset="0"/>
              </a:endParaRPr>
            </a:p>
          </p:txBody>
        </p:sp>
      </p:grpSp>
      <p:sp>
        <p:nvSpPr>
          <p:cNvPr id="9" name="TextBox 8">
            <a:extLst>
              <a:ext uri="{FF2B5EF4-FFF2-40B4-BE49-F238E27FC236}">
                <a16:creationId xmlns:a16="http://schemas.microsoft.com/office/drawing/2014/main" id="{C11A9FFC-97D5-037D-1D4B-FA8FE2BCFC83}"/>
              </a:ext>
            </a:extLst>
          </p:cNvPr>
          <p:cNvSpPr txBox="1"/>
          <p:nvPr/>
        </p:nvSpPr>
        <p:spPr>
          <a:xfrm>
            <a:off x="2594839" y="3065348"/>
            <a:ext cx="3501162" cy="3693319"/>
          </a:xfrm>
          <a:prstGeom prst="rect">
            <a:avLst/>
          </a:prstGeom>
          <a:noFill/>
        </p:spPr>
        <p:txBody>
          <a:bodyPr wrap="square">
            <a:spAutoFit/>
          </a:bodyPr>
          <a:lstStyle/>
          <a:p>
            <a:r>
              <a:rPr lang="en-GB">
                <a:latin typeface="Ubuntu Light" panose="020B0304030602030204" pitchFamily="34" charset="0"/>
                <a:cs typeface="Times New Roman" panose="02020603050405020304" pitchFamily="18" charset="0"/>
              </a:rPr>
              <a:t>clearly defined </a:t>
            </a:r>
            <a:r>
              <a:rPr lang="en-GB" b="1">
                <a:latin typeface="Ubuntu Light" panose="020B0304030602030204" pitchFamily="34" charset="0"/>
                <a:cs typeface="Times New Roman" panose="02020603050405020304" pitchFamily="18" charset="0"/>
              </a:rPr>
              <a:t>changes to be achieved as a result </a:t>
            </a:r>
            <a:r>
              <a:rPr lang="en-GB">
                <a:latin typeface="Ubuntu Light" panose="020B0304030602030204" pitchFamily="34" charset="0"/>
                <a:cs typeface="Times New Roman" panose="02020603050405020304" pitchFamily="18" charset="0"/>
              </a:rPr>
              <a:t>of the project’s implementation</a:t>
            </a:r>
          </a:p>
          <a:p>
            <a:endParaRPr lang="en-GB">
              <a:latin typeface="Ubuntu Light" panose="020B0304030602030204" pitchFamily="34" charset="0"/>
              <a:cs typeface="Times New Roman" panose="02020603050405020304" pitchFamily="18" charset="0"/>
            </a:endParaRPr>
          </a:p>
          <a:p>
            <a:r>
              <a:rPr lang="en-GB" b="1">
                <a:latin typeface="Ubuntu Light" panose="020B0304030602030204" pitchFamily="34" charset="0"/>
                <a:cs typeface="Times New Roman" panose="02020603050405020304" pitchFamily="18" charset="0"/>
              </a:rPr>
              <a:t>specific, realistic, measurable results </a:t>
            </a:r>
            <a:r>
              <a:rPr lang="en-GB">
                <a:latin typeface="Ubuntu Light" panose="020B0304030602030204" pitchFamily="34" charset="0"/>
                <a:cs typeface="Times New Roman" panose="02020603050405020304" pitchFamily="18" charset="0"/>
              </a:rPr>
              <a:t>quantified through </a:t>
            </a:r>
            <a:r>
              <a:rPr lang="en-GB" b="1">
                <a:latin typeface="Ubuntu Light" panose="020B0304030602030204" pitchFamily="34" charset="0"/>
                <a:cs typeface="Times New Roman" panose="02020603050405020304" pitchFamily="18" charset="0"/>
              </a:rPr>
              <a:t>indicators</a:t>
            </a:r>
          </a:p>
          <a:p>
            <a:endParaRPr lang="en-GB">
              <a:latin typeface="Ubuntu Light" panose="020B0304030602030204" pitchFamily="34" charset="0"/>
              <a:cs typeface="Times New Roman" panose="02020603050405020304" pitchFamily="18" charset="0"/>
            </a:endParaRPr>
          </a:p>
          <a:p>
            <a:r>
              <a:rPr lang="en-GB">
                <a:latin typeface="Ubuntu Light" panose="020B0304030602030204" pitchFamily="34" charset="0"/>
                <a:cs typeface="Times New Roman" panose="02020603050405020304" pitchFamily="18" charset="0"/>
              </a:rPr>
              <a:t>relevant </a:t>
            </a:r>
            <a:r>
              <a:rPr lang="en-GB" b="1">
                <a:latin typeface="Ubuntu Light" panose="020B0304030602030204" pitchFamily="34" charset="0"/>
                <a:cs typeface="Times New Roman" panose="02020603050405020304" pitchFamily="18" charset="0"/>
              </a:rPr>
              <a:t>monitoring and evaluation </a:t>
            </a:r>
            <a:r>
              <a:rPr lang="en-GB">
                <a:latin typeface="Ubuntu Light" panose="020B0304030602030204" pitchFamily="34" charset="0"/>
                <a:cs typeface="Times New Roman" panose="02020603050405020304" pitchFamily="18" charset="0"/>
              </a:rPr>
              <a:t>activities</a:t>
            </a:r>
          </a:p>
          <a:p>
            <a:endParaRPr lang="en-GB">
              <a:latin typeface="Ubuntu Light" panose="020B0304030602030204" pitchFamily="34" charset="0"/>
              <a:cs typeface="Times New Roman" panose="02020603050405020304" pitchFamily="18" charset="0"/>
            </a:endParaRPr>
          </a:p>
          <a:p>
            <a:r>
              <a:rPr lang="en-GB" b="1">
                <a:latin typeface="Ubuntu Light" panose="020B0304030602030204" pitchFamily="34" charset="0"/>
                <a:cs typeface="Times New Roman" panose="02020603050405020304" pitchFamily="18" charset="0"/>
              </a:rPr>
              <a:t>pre-defined indicators </a:t>
            </a:r>
            <a:r>
              <a:rPr lang="en-GB">
                <a:latin typeface="Ubuntu Light" panose="020B0304030602030204" pitchFamily="34" charset="0"/>
                <a:cs typeface="Times New Roman" panose="02020603050405020304" pitchFamily="18" charset="0"/>
              </a:rPr>
              <a:t>taken into account</a:t>
            </a:r>
          </a:p>
        </p:txBody>
      </p:sp>
      <p:grpSp>
        <p:nvGrpSpPr>
          <p:cNvPr id="10" name="Groupe 5">
            <a:extLst>
              <a:ext uri="{FF2B5EF4-FFF2-40B4-BE49-F238E27FC236}">
                <a16:creationId xmlns:a16="http://schemas.microsoft.com/office/drawing/2014/main" id="{A3C1E9CE-17C1-8F34-3D2B-55572A8B1155}"/>
              </a:ext>
            </a:extLst>
          </p:cNvPr>
          <p:cNvGrpSpPr/>
          <p:nvPr/>
        </p:nvGrpSpPr>
        <p:grpSpPr>
          <a:xfrm>
            <a:off x="7243009" y="2007870"/>
            <a:ext cx="4042610" cy="738052"/>
            <a:chOff x="3370217" y="2903038"/>
            <a:chExt cx="4042610" cy="738052"/>
          </a:xfrm>
        </p:grpSpPr>
        <p:sp>
          <p:nvSpPr>
            <p:cNvPr id="11" name="N°1">
              <a:extLst>
                <a:ext uri="{FF2B5EF4-FFF2-40B4-BE49-F238E27FC236}">
                  <a16:creationId xmlns:a16="http://schemas.microsoft.com/office/drawing/2014/main" id="{9AB41807-2E3C-132C-F2E5-26629F4A43DF}"/>
                </a:ext>
              </a:extLst>
            </p:cNvPr>
            <p:cNvSpPr/>
            <p:nvPr/>
          </p:nvSpPr>
          <p:spPr>
            <a:xfrm>
              <a:off x="3370217" y="2903038"/>
              <a:ext cx="738052" cy="738052"/>
            </a:xfrm>
            <a:prstGeom prst="ellipse">
              <a:avLst/>
            </a:prstGeom>
            <a:solidFill>
              <a:schemeClr val="accent2"/>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lang="fr-FR" sz="1600" b="1">
                  <a:latin typeface="Ubuntu" panose="020B0504030602030204" pitchFamily="34" charset="0"/>
                  <a:ea typeface="Tahoma" panose="020B0604030504040204" pitchFamily="34" charset="0"/>
                  <a:cs typeface="Tahoma" panose="020B0604030504040204" pitchFamily="34" charset="0"/>
                </a:rPr>
                <a:t>5</a:t>
              </a:r>
            </a:p>
          </p:txBody>
        </p:sp>
        <p:sp>
          <p:nvSpPr>
            <p:cNvPr id="12" name="ZoneTexte 7">
              <a:extLst>
                <a:ext uri="{FF2B5EF4-FFF2-40B4-BE49-F238E27FC236}">
                  <a16:creationId xmlns:a16="http://schemas.microsoft.com/office/drawing/2014/main" id="{3E23409F-C932-D1F7-5922-8B019C8F6962}"/>
                </a:ext>
              </a:extLst>
            </p:cNvPr>
            <p:cNvSpPr txBox="1"/>
            <p:nvPr/>
          </p:nvSpPr>
          <p:spPr>
            <a:xfrm>
              <a:off x="4356464" y="2923318"/>
              <a:ext cx="3056363" cy="707886"/>
            </a:xfrm>
            <a:prstGeom prst="rect">
              <a:avLst/>
            </a:prstGeom>
            <a:noFill/>
          </p:spPr>
          <p:txBody>
            <a:bodyPr wrap="square" rtlCol="0">
              <a:spAutoFit/>
            </a:bodyPr>
            <a:lstStyle/>
            <a:p>
              <a:r>
                <a:rPr lang="en-GB" sz="2000" b="1">
                  <a:solidFill>
                    <a:schemeClr val="accent2"/>
                  </a:solidFill>
                  <a:latin typeface="Ubuntu" panose="020B0504030602030204" pitchFamily="34" charset="0"/>
                  <a:ea typeface="Tahoma" panose="020B0604030504040204" pitchFamily="34" charset="0"/>
                  <a:cs typeface="Tahoma" panose="020B0604030504040204" pitchFamily="34" charset="0"/>
                </a:rPr>
                <a:t>SUSTAINABLE </a:t>
              </a:r>
              <a:br>
                <a:rPr lang="en-GB" sz="2000" b="1">
                  <a:solidFill>
                    <a:schemeClr val="accent2"/>
                  </a:solidFill>
                  <a:latin typeface="Ubuntu" panose="020B0504030602030204" pitchFamily="34" charset="0"/>
                  <a:ea typeface="Tahoma" panose="020B0604030504040204" pitchFamily="34" charset="0"/>
                  <a:cs typeface="Tahoma" panose="020B0604030504040204" pitchFamily="34" charset="0"/>
                </a:rPr>
              </a:br>
              <a:r>
                <a:rPr lang="en-GB" sz="2000" b="1">
                  <a:solidFill>
                    <a:schemeClr val="accent2"/>
                  </a:solidFill>
                  <a:latin typeface="Ubuntu" panose="020B0504030602030204" pitchFamily="34" charset="0"/>
                  <a:ea typeface="Tahoma" panose="020B0604030504040204" pitchFamily="34" charset="0"/>
                  <a:cs typeface="Tahoma" panose="020B0604030504040204" pitchFamily="34" charset="0"/>
                </a:rPr>
                <a:t>AND SCALABLE</a:t>
              </a:r>
              <a:endParaRPr lang="fr-FR" sz="2000" b="1">
                <a:solidFill>
                  <a:schemeClr val="accent2"/>
                </a:solidFill>
                <a:latin typeface="Ubuntu" panose="020B0504030602030204" pitchFamily="34" charset="0"/>
                <a:ea typeface="Tahoma" panose="020B0604030504040204" pitchFamily="34" charset="0"/>
                <a:cs typeface="Tahoma" panose="020B0604030504040204" pitchFamily="34" charset="0"/>
              </a:endParaRPr>
            </a:p>
          </p:txBody>
        </p:sp>
      </p:grpSp>
      <p:sp>
        <p:nvSpPr>
          <p:cNvPr id="13" name="TextBox 12">
            <a:extLst>
              <a:ext uri="{FF2B5EF4-FFF2-40B4-BE49-F238E27FC236}">
                <a16:creationId xmlns:a16="http://schemas.microsoft.com/office/drawing/2014/main" id="{49F36201-7E9A-7D95-93F4-F9E528376CC6}"/>
              </a:ext>
            </a:extLst>
          </p:cNvPr>
          <p:cNvSpPr txBox="1"/>
          <p:nvPr/>
        </p:nvSpPr>
        <p:spPr>
          <a:xfrm>
            <a:off x="7243009" y="3065348"/>
            <a:ext cx="4307308" cy="3139321"/>
          </a:xfrm>
          <a:prstGeom prst="rect">
            <a:avLst/>
          </a:prstGeom>
          <a:noFill/>
        </p:spPr>
        <p:txBody>
          <a:bodyPr wrap="square">
            <a:spAutoFit/>
          </a:bodyPr>
          <a:lstStyle/>
          <a:p>
            <a:r>
              <a:rPr lang="en-GB" sz="1800">
                <a:solidFill>
                  <a:srgbClr val="000000"/>
                </a:solidFill>
                <a:effectLst/>
                <a:latin typeface="Ubuntu Light" panose="020B0304030602030204" pitchFamily="34" charset="0"/>
                <a:ea typeface="Calibri" panose="020F0502020204030204" pitchFamily="34" charset="0"/>
                <a:cs typeface="Calibri Light" panose="020F0302020204030204" pitchFamily="34" charset="0"/>
              </a:rPr>
              <a:t>significant and durable contribution to addressed challenges</a:t>
            </a:r>
          </a:p>
          <a:p>
            <a:endParaRPr lang="en-GB" b="1">
              <a:latin typeface="Ubuntu Light" panose="020B0304030602030204" pitchFamily="34" charset="0"/>
              <a:cs typeface="Calibri Light" panose="020F0302020204030204" pitchFamily="34" charset="0"/>
            </a:endParaRPr>
          </a:p>
          <a:p>
            <a:r>
              <a:rPr lang="en-GB" sz="1800">
                <a:solidFill>
                  <a:srgbClr val="000000"/>
                </a:solidFill>
                <a:effectLst/>
                <a:latin typeface="Ubuntu Light" panose="020B0304030602030204" pitchFamily="34" charset="0"/>
                <a:ea typeface="Calibri" panose="020F0502020204030204" pitchFamily="34" charset="0"/>
                <a:cs typeface="Calibri Light" panose="020F0302020204030204" pitchFamily="34" charset="0"/>
              </a:rPr>
              <a:t>potential to be self-sufficient - </a:t>
            </a:r>
            <a:r>
              <a:rPr lang="en-GB">
                <a:solidFill>
                  <a:srgbClr val="000000"/>
                </a:solidFill>
                <a:latin typeface="Ubuntu Light" panose="020B0304030602030204" pitchFamily="34" charset="0"/>
                <a:cs typeface="Calibri Light" panose="020F0302020204030204" pitchFamily="34" charset="0"/>
              </a:rPr>
              <a:t>questions of </a:t>
            </a:r>
            <a:r>
              <a:rPr lang="en-GB" b="1">
                <a:solidFill>
                  <a:srgbClr val="000000"/>
                </a:solidFill>
                <a:latin typeface="Ubuntu Light" panose="020B0304030602030204" pitchFamily="34" charset="0"/>
                <a:cs typeface="Calibri Light" panose="020F0302020204030204" pitchFamily="34" charset="0"/>
              </a:rPr>
              <a:t>future ownership and potential funding sources</a:t>
            </a:r>
            <a:r>
              <a:rPr lang="en-GB">
                <a:solidFill>
                  <a:srgbClr val="000000"/>
                </a:solidFill>
                <a:latin typeface="Ubuntu Light" panose="020B0304030602030204" pitchFamily="34" charset="0"/>
                <a:cs typeface="Calibri Light" panose="020F0302020204030204" pitchFamily="34" charset="0"/>
              </a:rPr>
              <a:t> are addressed </a:t>
            </a:r>
          </a:p>
          <a:p>
            <a:endParaRPr lang="en-GB">
              <a:solidFill>
                <a:srgbClr val="000000"/>
              </a:solidFill>
              <a:latin typeface="Ubuntu Light" panose="020B0304030602030204" pitchFamily="34" charset="0"/>
              <a:cs typeface="Calibri Light" panose="020F0302020204030204" pitchFamily="34" charset="0"/>
            </a:endParaRPr>
          </a:p>
          <a:p>
            <a:r>
              <a:rPr lang="en-GB" sz="1800" b="1">
                <a:solidFill>
                  <a:srgbClr val="000000"/>
                </a:solidFill>
                <a:effectLst/>
                <a:latin typeface="Ubuntu Light" panose="020B0304030602030204" pitchFamily="34" charset="0"/>
                <a:ea typeface="Calibri" panose="020F0502020204030204" pitchFamily="34" charset="0"/>
                <a:cs typeface="Calibri Light" panose="020F0302020204030204" pitchFamily="34" charset="0"/>
              </a:rPr>
              <a:t>linked to </a:t>
            </a:r>
            <a:r>
              <a:rPr lang="en-GB" sz="1800">
                <a:solidFill>
                  <a:srgbClr val="000000"/>
                </a:solidFill>
                <a:effectLst/>
                <a:latin typeface="Ubuntu Light" panose="020B0304030602030204" pitchFamily="34" charset="0"/>
                <a:ea typeface="Calibri" panose="020F0502020204030204" pitchFamily="34" charset="0"/>
                <a:cs typeface="Calibri Light" panose="020F0302020204030204" pitchFamily="34" charset="0"/>
              </a:rPr>
              <a:t>relevant local/regional/ national </a:t>
            </a:r>
            <a:r>
              <a:rPr lang="en-GB" sz="1800" b="1">
                <a:solidFill>
                  <a:srgbClr val="000000"/>
                </a:solidFill>
                <a:effectLst/>
                <a:latin typeface="Ubuntu Light" panose="020B0304030602030204" pitchFamily="34" charset="0"/>
                <a:ea typeface="Calibri" panose="020F0502020204030204" pitchFamily="34" charset="0"/>
                <a:cs typeface="Calibri Light" panose="020F0302020204030204" pitchFamily="34" charset="0"/>
              </a:rPr>
              <a:t>strategies and policies</a:t>
            </a:r>
          </a:p>
          <a:p>
            <a:endParaRPr lang="en-GB">
              <a:solidFill>
                <a:srgbClr val="000000"/>
              </a:solidFill>
              <a:latin typeface="Ubuntu Light" panose="020B0304030602030204" pitchFamily="34" charset="0"/>
              <a:cs typeface="Calibri Light" panose="020F0302020204030204" pitchFamily="34" charset="0"/>
            </a:endParaRPr>
          </a:p>
          <a:p>
            <a:r>
              <a:rPr lang="en-GB">
                <a:solidFill>
                  <a:srgbClr val="000000"/>
                </a:solidFill>
                <a:latin typeface="Ubuntu Light" panose="020B0304030602030204" pitchFamily="34" charset="0"/>
                <a:cs typeface="Calibri Light" panose="020F0302020204030204" pitchFamily="34" charset="0"/>
              </a:rPr>
              <a:t>potential to be </a:t>
            </a:r>
            <a:r>
              <a:rPr lang="en-GB" b="1">
                <a:solidFill>
                  <a:srgbClr val="000000"/>
                </a:solidFill>
                <a:latin typeface="Ubuntu Light" panose="020B0304030602030204" pitchFamily="34" charset="0"/>
                <a:cs typeface="Calibri Light" panose="020F0302020204030204" pitchFamily="34" charset="0"/>
              </a:rPr>
              <a:t>scaled-up</a:t>
            </a:r>
            <a:endParaRPr lang="en-GB" b="1"/>
          </a:p>
        </p:txBody>
      </p:sp>
    </p:spTree>
    <p:extLst>
      <p:ext uri="{BB962C8B-B14F-4D97-AF65-F5344CB8AC3E}">
        <p14:creationId xmlns:p14="http://schemas.microsoft.com/office/powerpoint/2010/main" val="174833243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e 5">
            <a:extLst>
              <a:ext uri="{FF2B5EF4-FFF2-40B4-BE49-F238E27FC236}">
                <a16:creationId xmlns:a16="http://schemas.microsoft.com/office/drawing/2014/main" id="{0AB6A14C-E7A1-74C6-7DC8-9CC7A4B6F5A0}"/>
              </a:ext>
            </a:extLst>
          </p:cNvPr>
          <p:cNvGrpSpPr/>
          <p:nvPr/>
        </p:nvGrpSpPr>
        <p:grpSpPr>
          <a:xfrm>
            <a:off x="2594838" y="2000670"/>
            <a:ext cx="6028510" cy="738052"/>
            <a:chOff x="3370217" y="2915070"/>
            <a:chExt cx="6028510" cy="738052"/>
          </a:xfrm>
        </p:grpSpPr>
        <p:sp>
          <p:nvSpPr>
            <p:cNvPr id="7" name="N°1">
              <a:extLst>
                <a:ext uri="{FF2B5EF4-FFF2-40B4-BE49-F238E27FC236}">
                  <a16:creationId xmlns:a16="http://schemas.microsoft.com/office/drawing/2014/main" id="{6CF2A3F4-0674-E741-6271-26ACD2BEB8A6}"/>
                </a:ext>
              </a:extLst>
            </p:cNvPr>
            <p:cNvSpPr/>
            <p:nvPr/>
          </p:nvSpPr>
          <p:spPr>
            <a:xfrm>
              <a:off x="3370217" y="2915070"/>
              <a:ext cx="738052" cy="738052"/>
            </a:xfrm>
            <a:prstGeom prst="ellipse">
              <a:avLst/>
            </a:prstGeom>
            <a:solidFill>
              <a:schemeClr val="accent2"/>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lang="fr-FR" sz="1600" b="1">
                  <a:latin typeface="Ubuntu" panose="020B0504030602030204" pitchFamily="34" charset="0"/>
                  <a:ea typeface="Tahoma" panose="020B0604030504040204" pitchFamily="34" charset="0"/>
                  <a:cs typeface="Tahoma" panose="020B0604030504040204" pitchFamily="34" charset="0"/>
                </a:rPr>
                <a:t>6</a:t>
              </a:r>
            </a:p>
          </p:txBody>
        </p:sp>
        <p:sp>
          <p:nvSpPr>
            <p:cNvPr id="8" name="ZoneTexte 7">
              <a:extLst>
                <a:ext uri="{FF2B5EF4-FFF2-40B4-BE49-F238E27FC236}">
                  <a16:creationId xmlns:a16="http://schemas.microsoft.com/office/drawing/2014/main" id="{A8B4F18F-3468-C6D1-F960-D37BF094D4E6}"/>
                </a:ext>
              </a:extLst>
            </p:cNvPr>
            <p:cNvSpPr txBox="1"/>
            <p:nvPr/>
          </p:nvSpPr>
          <p:spPr>
            <a:xfrm>
              <a:off x="4356464" y="3091766"/>
              <a:ext cx="5042263" cy="400110"/>
            </a:xfrm>
            <a:prstGeom prst="rect">
              <a:avLst/>
            </a:prstGeom>
            <a:noFill/>
          </p:spPr>
          <p:txBody>
            <a:bodyPr wrap="square" rtlCol="0">
              <a:spAutoFit/>
            </a:bodyPr>
            <a:lstStyle/>
            <a:p>
              <a:r>
                <a:rPr lang="en-GB" sz="2000" b="1">
                  <a:solidFill>
                    <a:schemeClr val="accent2"/>
                  </a:solidFill>
                  <a:latin typeface="Ubuntu" panose="020B0504030602030204" pitchFamily="34" charset="0"/>
                  <a:ea typeface="Tahoma" panose="020B0604030504040204" pitchFamily="34" charset="0"/>
                  <a:cs typeface="Tahoma" panose="020B0604030504040204" pitchFamily="34" charset="0"/>
                </a:rPr>
                <a:t>TRANSFERABLE</a:t>
              </a:r>
              <a:endParaRPr lang="fr-FR" sz="2000" b="1">
                <a:solidFill>
                  <a:schemeClr val="accent2"/>
                </a:solidFill>
                <a:latin typeface="Ubuntu" panose="020B0504030602030204" pitchFamily="34" charset="0"/>
                <a:ea typeface="Tahoma" panose="020B0604030504040204" pitchFamily="34" charset="0"/>
                <a:cs typeface="Tahoma" panose="020B0604030504040204" pitchFamily="34" charset="0"/>
              </a:endParaRPr>
            </a:p>
          </p:txBody>
        </p:sp>
      </p:grpSp>
      <p:sp>
        <p:nvSpPr>
          <p:cNvPr id="2" name="ZoneTexte 4">
            <a:extLst>
              <a:ext uri="{FF2B5EF4-FFF2-40B4-BE49-F238E27FC236}">
                <a16:creationId xmlns:a16="http://schemas.microsoft.com/office/drawing/2014/main" id="{9E5E5F6D-FA5D-17CF-430D-962F43161E2B}"/>
              </a:ext>
            </a:extLst>
          </p:cNvPr>
          <p:cNvSpPr txBox="1"/>
          <p:nvPr/>
        </p:nvSpPr>
        <p:spPr>
          <a:xfrm>
            <a:off x="2506133" y="376332"/>
            <a:ext cx="5042263" cy="1077218"/>
          </a:xfrm>
          <a:prstGeom prst="rect">
            <a:avLst/>
          </a:prstGeom>
          <a:noFill/>
        </p:spPr>
        <p:txBody>
          <a:bodyPr wrap="square" rtlCol="0">
            <a:spAutoFit/>
          </a:bodyPr>
          <a:lstStyle/>
          <a:p>
            <a:r>
              <a:rPr lang="en-GB" sz="3200" b="1">
                <a:solidFill>
                  <a:schemeClr val="accent2"/>
                </a:solidFill>
                <a:latin typeface="Ubuntu" panose="020B0504030602030204" pitchFamily="34" charset="0"/>
                <a:ea typeface="Tahoma" panose="020B0604030504040204" pitchFamily="34" charset="0"/>
                <a:cs typeface="Tahoma" panose="020B0604030504040204" pitchFamily="34" charset="0"/>
              </a:rPr>
              <a:t>MAIN FEATURES OF</a:t>
            </a:r>
            <a:br>
              <a:rPr lang="en-GB" sz="2000" b="1">
                <a:solidFill>
                  <a:schemeClr val="tx2"/>
                </a:solidFill>
                <a:latin typeface="Ubuntu" panose="020B0504030602030204" pitchFamily="34" charset="0"/>
                <a:ea typeface="Tahoma" panose="020B0604030504040204" pitchFamily="34" charset="0"/>
                <a:cs typeface="Tahoma" panose="020B0604030504040204" pitchFamily="34" charset="0"/>
              </a:rPr>
            </a:br>
            <a:r>
              <a:rPr lang="en-GB" sz="3200" b="1">
                <a:solidFill>
                  <a:schemeClr val="accent1"/>
                </a:solidFill>
                <a:latin typeface="Ubuntu" panose="020B0504030602030204" pitchFamily="34" charset="0"/>
                <a:ea typeface="Tahoma" panose="020B0604030504040204" pitchFamily="34" charset="0"/>
                <a:cs typeface="Tahoma" panose="020B0604030504040204" pitchFamily="34" charset="0"/>
              </a:rPr>
              <a:t>an EUI-IA solution</a:t>
            </a:r>
            <a:endParaRPr lang="fr-FR" sz="3200" b="1">
              <a:solidFill>
                <a:schemeClr val="accent1"/>
              </a:solidFill>
              <a:latin typeface="Ubuntu" panose="020B0504030602030204" pitchFamily="34" charset="0"/>
              <a:ea typeface="Tahoma" panose="020B0604030504040204" pitchFamily="34" charset="0"/>
              <a:cs typeface="Tahoma" panose="020B0604030504040204" pitchFamily="34" charset="0"/>
            </a:endParaRPr>
          </a:p>
        </p:txBody>
      </p:sp>
      <p:sp>
        <p:nvSpPr>
          <p:cNvPr id="19" name="TextBox 18">
            <a:extLst>
              <a:ext uri="{FF2B5EF4-FFF2-40B4-BE49-F238E27FC236}">
                <a16:creationId xmlns:a16="http://schemas.microsoft.com/office/drawing/2014/main" id="{423EFF21-431C-0E3A-FF6A-DAD8C7D0CBB5}"/>
              </a:ext>
            </a:extLst>
          </p:cNvPr>
          <p:cNvSpPr txBox="1"/>
          <p:nvPr/>
        </p:nvSpPr>
        <p:spPr>
          <a:xfrm>
            <a:off x="2594838" y="3065348"/>
            <a:ext cx="7896699" cy="2031325"/>
          </a:xfrm>
          <a:prstGeom prst="rect">
            <a:avLst/>
          </a:prstGeom>
          <a:noFill/>
        </p:spPr>
        <p:txBody>
          <a:bodyPr wrap="square">
            <a:spAutoFit/>
          </a:bodyPr>
          <a:lstStyle/>
          <a:p>
            <a:r>
              <a:rPr lang="en-GB" b="1">
                <a:latin typeface="Ubuntu Light" panose="020B0304030602030204" pitchFamily="34" charset="0"/>
                <a:cs typeface="Times New Roman" panose="02020603050405020304" pitchFamily="18" charset="0"/>
              </a:rPr>
              <a:t>central ambition: outputs and solutions used and replicable by other European urban areas</a:t>
            </a:r>
          </a:p>
          <a:p>
            <a:endParaRPr lang="en-GB" b="1">
              <a:latin typeface="Ubuntu Light" panose="020B0304030602030204" pitchFamily="34" charset="0"/>
              <a:cs typeface="Times New Roman" panose="02020603050405020304" pitchFamily="18" charset="0"/>
            </a:endParaRPr>
          </a:p>
          <a:p>
            <a:r>
              <a:rPr lang="en-GB" u="sng">
                <a:latin typeface="Ubuntu Light" panose="020B0304030602030204" pitchFamily="34" charset="0"/>
                <a:ea typeface="Calibri" panose="020F0502020204030204" pitchFamily="34" charset="0"/>
                <a:cs typeface="Calibri Light" panose="020F0302020204030204" pitchFamily="34" charset="0"/>
              </a:rPr>
              <a:t>o</a:t>
            </a:r>
            <a:r>
              <a:rPr lang="en-GB" sz="1800" u="sng">
                <a:effectLst/>
                <a:latin typeface="Ubuntu Light" panose="020B0304030602030204" pitchFamily="34" charset="0"/>
                <a:ea typeface="Calibri" panose="020F0502020204030204" pitchFamily="34" charset="0"/>
                <a:cs typeface="Calibri Light" panose="020F0302020204030204" pitchFamily="34" charset="0"/>
              </a:rPr>
              <a:t>n the strategic level</a:t>
            </a:r>
            <a:r>
              <a:rPr lang="en-GB" sz="1800">
                <a:effectLst/>
                <a:latin typeface="Ubuntu Light" panose="020B0304030602030204" pitchFamily="34" charset="0"/>
                <a:ea typeface="Calibri" panose="020F0502020204030204" pitchFamily="34" charset="0"/>
                <a:cs typeface="Calibri Light" panose="020F0302020204030204" pitchFamily="34" charset="0"/>
              </a:rPr>
              <a:t>: </a:t>
            </a:r>
          </a:p>
          <a:p>
            <a:r>
              <a:rPr lang="en-GB" sz="1800">
                <a:effectLst/>
                <a:latin typeface="Ubuntu Light" panose="020B0304030602030204" pitchFamily="34" charset="0"/>
                <a:ea typeface="Calibri" panose="020F0502020204030204" pitchFamily="34" charset="0"/>
                <a:cs typeface="Calibri Light" panose="020F0302020204030204" pitchFamily="34" charset="0"/>
              </a:rPr>
              <a:t>to foster innovation capacities, support knowledge building</a:t>
            </a:r>
          </a:p>
          <a:p>
            <a:endParaRPr lang="en-GB" b="1">
              <a:latin typeface="Ubuntu Light" panose="020B0304030602030204" pitchFamily="34" charset="0"/>
              <a:cs typeface="Calibri Light" panose="020F0302020204030204" pitchFamily="34" charset="0"/>
            </a:endParaRPr>
          </a:p>
          <a:p>
            <a:endParaRPr lang="en-GB" b="1"/>
          </a:p>
        </p:txBody>
      </p:sp>
    </p:spTree>
    <p:extLst>
      <p:ext uri="{BB962C8B-B14F-4D97-AF65-F5344CB8AC3E}">
        <p14:creationId xmlns:p14="http://schemas.microsoft.com/office/powerpoint/2010/main" val="391362033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a:extLst>
              <a:ext uri="{FF2B5EF4-FFF2-40B4-BE49-F238E27FC236}">
                <a16:creationId xmlns:a16="http://schemas.microsoft.com/office/drawing/2014/main" id="{615478DA-61C4-A747-78F1-0CD2D573C833}"/>
              </a:ext>
            </a:extLst>
          </p:cNvPr>
          <p:cNvSpPr txBox="1"/>
          <p:nvPr/>
        </p:nvSpPr>
        <p:spPr>
          <a:xfrm>
            <a:off x="647544" y="1859340"/>
            <a:ext cx="10896911" cy="1569660"/>
          </a:xfrm>
          <a:prstGeom prst="rect">
            <a:avLst/>
          </a:prstGeom>
          <a:noFill/>
        </p:spPr>
        <p:txBody>
          <a:bodyPr wrap="square" rtlCol="0">
            <a:spAutoFit/>
          </a:bodyPr>
          <a:lstStyle/>
          <a:p>
            <a:pPr algn="ctr"/>
            <a:endParaRPr lang="fr-FR" sz="3200" b="1">
              <a:solidFill>
                <a:schemeClr val="accent2"/>
              </a:solidFill>
              <a:latin typeface="Ubuntu" panose="020B0504030602030204" pitchFamily="34" charset="0"/>
              <a:ea typeface="Tahoma" panose="020B0604030504040204" pitchFamily="34" charset="0"/>
              <a:cs typeface="Tahoma" panose="020B0604030504040204" pitchFamily="34" charset="0"/>
            </a:endParaRPr>
          </a:p>
          <a:p>
            <a:pPr algn="ctr"/>
            <a:r>
              <a:rPr lang="fr-FR" sz="3200" b="1">
                <a:solidFill>
                  <a:schemeClr val="accent2"/>
                </a:solidFill>
                <a:latin typeface="Ubuntu" panose="020B0504030602030204" pitchFamily="34" charset="0"/>
                <a:ea typeface="Tahoma" panose="020B0604030504040204" pitchFamily="34" charset="0"/>
                <a:cs typeface="Tahoma" panose="020B0604030504040204" pitchFamily="34" charset="0"/>
              </a:rPr>
              <a:t>Questions &amp; </a:t>
            </a:r>
            <a:r>
              <a:rPr lang="fr-FR" sz="3200" b="1" err="1">
                <a:solidFill>
                  <a:schemeClr val="accent2"/>
                </a:solidFill>
                <a:latin typeface="Ubuntu" panose="020B0504030602030204" pitchFamily="34" charset="0"/>
                <a:ea typeface="Tahoma" panose="020B0604030504040204" pitchFamily="34" charset="0"/>
                <a:cs typeface="Tahoma" panose="020B0604030504040204" pitchFamily="34" charset="0"/>
              </a:rPr>
              <a:t>Answers</a:t>
            </a:r>
            <a:endParaRPr lang="fr-FR" sz="3200" b="1">
              <a:solidFill>
                <a:schemeClr val="accent2"/>
              </a:solidFill>
              <a:latin typeface="Ubuntu" panose="020B0504030602030204" pitchFamily="34" charset="0"/>
              <a:ea typeface="Tahoma" panose="020B0604030504040204" pitchFamily="34" charset="0"/>
              <a:cs typeface="Tahoma" panose="020B0604030504040204" pitchFamily="34" charset="0"/>
            </a:endParaRPr>
          </a:p>
          <a:p>
            <a:pPr algn="ctr"/>
            <a:endParaRPr lang="fr-FR" sz="3200" b="1">
              <a:solidFill>
                <a:schemeClr val="accent2"/>
              </a:solidFill>
              <a:latin typeface="Ubuntu" panose="020B050403060203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101009949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a:extLst>
              <a:ext uri="{FF2B5EF4-FFF2-40B4-BE49-F238E27FC236}">
                <a16:creationId xmlns:a16="http://schemas.microsoft.com/office/drawing/2014/main" id="{23B276B1-BC68-47A8-6831-EB01EF68AB14}"/>
              </a:ext>
            </a:extLst>
          </p:cNvPr>
          <p:cNvSpPr txBox="1"/>
          <p:nvPr/>
        </p:nvSpPr>
        <p:spPr>
          <a:xfrm>
            <a:off x="1132183" y="2705725"/>
            <a:ext cx="3361818" cy="1446550"/>
          </a:xfrm>
          <a:prstGeom prst="rect">
            <a:avLst/>
          </a:prstGeom>
          <a:noFill/>
        </p:spPr>
        <p:txBody>
          <a:bodyPr wrap="none" rtlCol="0">
            <a:spAutoFit/>
          </a:bodyPr>
          <a:lstStyle/>
          <a:p>
            <a:pPr algn="ctr"/>
            <a:r>
              <a:rPr lang="en-GB" sz="4400" b="1">
                <a:solidFill>
                  <a:schemeClr val="bg1"/>
                </a:solidFill>
                <a:latin typeface="Ubuntu" panose="020B0504030602030204" pitchFamily="34" charset="0"/>
                <a:ea typeface="Tahoma" panose="020B0604030504040204" pitchFamily="34" charset="0"/>
                <a:cs typeface="Tahoma" panose="020B0604030504040204" pitchFamily="34" charset="0"/>
              </a:rPr>
              <a:t>Partnership</a:t>
            </a:r>
          </a:p>
          <a:p>
            <a:pPr algn="ctr"/>
            <a:r>
              <a:rPr lang="en-GB" sz="4400" b="1">
                <a:solidFill>
                  <a:schemeClr val="bg1"/>
                </a:solidFill>
                <a:latin typeface="Ubuntu" panose="020B0504030602030204" pitchFamily="34" charset="0"/>
                <a:ea typeface="Tahoma" panose="020B0604030504040204" pitchFamily="34" charset="0"/>
                <a:cs typeface="Tahoma" panose="020B0604030504040204" pitchFamily="34" charset="0"/>
              </a:rPr>
              <a:t> Principles</a:t>
            </a:r>
          </a:p>
        </p:txBody>
      </p:sp>
    </p:spTree>
    <p:extLst>
      <p:ext uri="{BB962C8B-B14F-4D97-AF65-F5344CB8AC3E}">
        <p14:creationId xmlns:p14="http://schemas.microsoft.com/office/powerpoint/2010/main" val="213176064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Content Placeholder 11">
            <a:extLst>
              <a:ext uri="{FF2B5EF4-FFF2-40B4-BE49-F238E27FC236}">
                <a16:creationId xmlns:a16="http://schemas.microsoft.com/office/drawing/2014/main" id="{827D33A0-D941-D3B5-53A7-12D2A6EEE87C}"/>
              </a:ext>
            </a:extLst>
          </p:cNvPr>
          <p:cNvSpPr>
            <a:spLocks noGrp="1"/>
          </p:cNvSpPr>
          <p:nvPr>
            <p:ph idx="1"/>
          </p:nvPr>
        </p:nvSpPr>
        <p:spPr>
          <a:xfrm>
            <a:off x="838200" y="1199996"/>
            <a:ext cx="10515600" cy="4791456"/>
          </a:xfrm>
        </p:spPr>
        <p:txBody>
          <a:bodyPr>
            <a:noAutofit/>
          </a:bodyPr>
          <a:lstStyle/>
          <a:p>
            <a:pPr marL="285750" indent="-285750">
              <a:lnSpc>
                <a:spcPct val="150000"/>
              </a:lnSpc>
              <a:buBlip>
                <a:blip r:embed="rId3"/>
              </a:buBlip>
            </a:pPr>
            <a:r>
              <a:rPr lang="pl-PL" sz="1800" b="1" dirty="0">
                <a:solidFill>
                  <a:schemeClr val="tx2"/>
                </a:solidFill>
                <a:latin typeface="Ubuntu" panose="020B0504030602030204" pitchFamily="34" charset="0"/>
                <a:ea typeface="Tahoma" panose="020B0604030504040204" pitchFamily="34" charset="0"/>
                <a:cs typeface="Tahoma" panose="020B0604030504040204" pitchFamily="34" charset="0"/>
              </a:rPr>
              <a:t>l</a:t>
            </a:r>
            <a:r>
              <a:rPr lang="en-GB" sz="1800" b="1" dirty="0" err="1">
                <a:solidFill>
                  <a:schemeClr val="tx2"/>
                </a:solidFill>
                <a:latin typeface="Ubuntu" panose="020B0504030602030204" pitchFamily="34" charset="0"/>
                <a:ea typeface="Tahoma" panose="020B0604030504040204" pitchFamily="34" charset="0"/>
                <a:cs typeface="Tahoma" panose="020B0604030504040204" pitchFamily="34" charset="0"/>
              </a:rPr>
              <a:t>ocal</a:t>
            </a:r>
            <a:r>
              <a:rPr lang="en-GB" sz="1800" dirty="0">
                <a:solidFill>
                  <a:schemeClr val="tx2"/>
                </a:solidFill>
                <a:latin typeface="Ubuntu" panose="020B0504030602030204" pitchFamily="34" charset="0"/>
                <a:ea typeface="Tahoma" panose="020B0604030504040204" pitchFamily="34" charset="0"/>
                <a:cs typeface="Tahoma" panose="020B0604030504040204" pitchFamily="34" charset="0"/>
              </a:rPr>
              <a:t> &amp; </a:t>
            </a:r>
            <a:r>
              <a:rPr lang="en-GB" sz="1800" b="1" dirty="0">
                <a:solidFill>
                  <a:schemeClr val="tx2"/>
                </a:solidFill>
                <a:latin typeface="Ubuntu" panose="020B0504030602030204" pitchFamily="34" charset="0"/>
                <a:ea typeface="Tahoma" panose="020B0604030504040204" pitchFamily="34" charset="0"/>
                <a:cs typeface="Tahoma" panose="020B0604030504040204" pitchFamily="34" charset="0"/>
              </a:rPr>
              <a:t>city-led </a:t>
            </a:r>
            <a:r>
              <a:rPr lang="en-GB" sz="1800" dirty="0">
                <a:solidFill>
                  <a:schemeClr val="tx2"/>
                </a:solidFill>
                <a:latin typeface="Ubuntu" panose="020B0504030602030204" pitchFamily="34" charset="0"/>
                <a:ea typeface="Tahoma" panose="020B0604030504040204" pitchFamily="34" charset="0"/>
                <a:cs typeface="Tahoma" panose="020B0604030504040204" pitchFamily="34" charset="0"/>
              </a:rPr>
              <a:t>- only an </a:t>
            </a:r>
            <a:r>
              <a:rPr lang="en-GB" sz="1800" b="1" dirty="0">
                <a:solidFill>
                  <a:schemeClr val="tx2"/>
                </a:solidFill>
                <a:latin typeface="Ubuntu" panose="020B0504030602030204" pitchFamily="34" charset="0"/>
                <a:ea typeface="Tahoma" panose="020B0604030504040204" pitchFamily="34" charset="0"/>
                <a:cs typeface="Tahoma" panose="020B0604030504040204" pitchFamily="34" charset="0"/>
              </a:rPr>
              <a:t>eligible Urban Authority </a:t>
            </a:r>
            <a:r>
              <a:rPr lang="en-GB" sz="1800" dirty="0">
                <a:solidFill>
                  <a:schemeClr val="tx2"/>
                </a:solidFill>
                <a:latin typeface="Ubuntu" panose="020B0504030602030204" pitchFamily="34" charset="0"/>
                <a:ea typeface="Tahoma" panose="020B0604030504040204" pitchFamily="34" charset="0"/>
                <a:cs typeface="Tahoma" panose="020B0604030504040204" pitchFamily="34" charset="0"/>
              </a:rPr>
              <a:t>can submit a proposal</a:t>
            </a:r>
          </a:p>
          <a:p>
            <a:pPr marL="285750" indent="-285750">
              <a:lnSpc>
                <a:spcPct val="150000"/>
              </a:lnSpc>
              <a:buBlip>
                <a:blip r:embed="rId3"/>
              </a:buBlip>
            </a:pPr>
            <a:r>
              <a:rPr lang="pl-PL" sz="1800" b="1" dirty="0">
                <a:solidFill>
                  <a:schemeClr val="tx2"/>
                </a:solidFill>
                <a:latin typeface="Ubuntu" panose="020B0504030602030204" pitchFamily="34" charset="0"/>
                <a:ea typeface="Tahoma" panose="020B0604030504040204" pitchFamily="34" charset="0"/>
                <a:cs typeface="Tahoma" panose="020B0604030504040204" pitchFamily="34" charset="0"/>
              </a:rPr>
              <a:t>q</a:t>
            </a:r>
            <a:r>
              <a:rPr lang="en-GB" sz="1800" b="1" dirty="0" err="1">
                <a:solidFill>
                  <a:schemeClr val="tx2"/>
                </a:solidFill>
                <a:latin typeface="Ubuntu" panose="020B0504030602030204" pitchFamily="34" charset="0"/>
                <a:ea typeface="Tahoma" panose="020B0604030504040204" pitchFamily="34" charset="0"/>
                <a:cs typeface="Tahoma" panose="020B0604030504040204" pitchFamily="34" charset="0"/>
              </a:rPr>
              <a:t>uadruple</a:t>
            </a:r>
            <a:r>
              <a:rPr lang="en-GB" sz="1800" b="1" dirty="0">
                <a:solidFill>
                  <a:schemeClr val="tx2"/>
                </a:solidFill>
                <a:latin typeface="Ubuntu" panose="020B0504030602030204" pitchFamily="34" charset="0"/>
                <a:ea typeface="Tahoma" panose="020B0604030504040204" pitchFamily="34" charset="0"/>
                <a:cs typeface="Tahoma" panose="020B0604030504040204" pitchFamily="34" charset="0"/>
              </a:rPr>
              <a:t> helix (Public, Private, Academia and Citizen) </a:t>
            </a:r>
            <a:r>
              <a:rPr lang="en-GB" sz="1800" dirty="0">
                <a:solidFill>
                  <a:schemeClr val="tx2"/>
                </a:solidFill>
                <a:latin typeface="Ubuntu" panose="020B0504030602030204" pitchFamily="34" charset="0"/>
                <a:ea typeface="Tahoma" panose="020B0604030504040204" pitchFamily="34" charset="0"/>
                <a:cs typeface="Tahoma" panose="020B0604030504040204" pitchFamily="34" charset="0"/>
              </a:rPr>
              <a:t>&amp; </a:t>
            </a:r>
            <a:r>
              <a:rPr lang="en-GB" sz="1800" b="1" dirty="0">
                <a:solidFill>
                  <a:schemeClr val="tx2"/>
                </a:solidFill>
                <a:latin typeface="Ubuntu" panose="020B0504030602030204" pitchFamily="34" charset="0"/>
                <a:ea typeface="Tahoma" panose="020B0604030504040204" pitchFamily="34" charset="0"/>
                <a:cs typeface="Tahoma" panose="020B0604030504040204" pitchFamily="34" charset="0"/>
              </a:rPr>
              <a:t>participative</a:t>
            </a:r>
            <a:r>
              <a:rPr lang="en-GB" sz="1800" dirty="0">
                <a:solidFill>
                  <a:schemeClr val="tx2"/>
                </a:solidFill>
                <a:latin typeface="Ubuntu" panose="020B0504030602030204" pitchFamily="34" charset="0"/>
                <a:ea typeface="Tahoma" panose="020B0604030504040204" pitchFamily="34" charset="0"/>
                <a:cs typeface="Tahoma" panose="020B0604030504040204" pitchFamily="34" charset="0"/>
              </a:rPr>
              <a:t> </a:t>
            </a:r>
            <a:r>
              <a:rPr lang="en-GB" sz="1800" b="1" dirty="0">
                <a:solidFill>
                  <a:schemeClr val="tx2"/>
                </a:solidFill>
                <a:latin typeface="Ubuntu" panose="020B0504030602030204" pitchFamily="34" charset="0"/>
                <a:ea typeface="Tahoma" panose="020B0604030504040204" pitchFamily="34" charset="0"/>
                <a:cs typeface="Tahoma" panose="020B0604030504040204" pitchFamily="34" charset="0"/>
              </a:rPr>
              <a:t>approach</a:t>
            </a:r>
          </a:p>
          <a:p>
            <a:pPr marL="285750" indent="-285750">
              <a:lnSpc>
                <a:spcPct val="150000"/>
              </a:lnSpc>
              <a:buBlip>
                <a:blip r:embed="rId3"/>
              </a:buBlip>
            </a:pPr>
            <a:r>
              <a:rPr lang="pl-PL" sz="1800" b="1" dirty="0">
                <a:solidFill>
                  <a:schemeClr val="tx2"/>
                </a:solidFill>
                <a:latin typeface="Ubuntu" panose="020B0504030602030204" pitchFamily="34" charset="0"/>
                <a:ea typeface="Tahoma" panose="020B0604030504040204" pitchFamily="34" charset="0"/>
                <a:cs typeface="Tahoma" panose="020B0604030504040204" pitchFamily="34" charset="0"/>
              </a:rPr>
              <a:t>b</a:t>
            </a:r>
            <a:r>
              <a:rPr lang="en-GB" sz="1800" b="1" dirty="0" err="1">
                <a:solidFill>
                  <a:schemeClr val="tx2"/>
                </a:solidFill>
                <a:latin typeface="Ubuntu" panose="020B0504030602030204" pitchFamily="34" charset="0"/>
                <a:ea typeface="Tahoma" panose="020B0604030504040204" pitchFamily="34" charset="0"/>
                <a:cs typeface="Tahoma" panose="020B0604030504040204" pitchFamily="34" charset="0"/>
              </a:rPr>
              <a:t>alanced</a:t>
            </a:r>
            <a:r>
              <a:rPr lang="en-GB" sz="1800" b="1" dirty="0">
                <a:solidFill>
                  <a:schemeClr val="tx2"/>
                </a:solidFill>
                <a:latin typeface="Ubuntu" panose="020B0504030602030204" pitchFamily="34" charset="0"/>
                <a:ea typeface="Tahoma" panose="020B0604030504040204" pitchFamily="34" charset="0"/>
                <a:cs typeface="Tahoma" panose="020B0604030504040204" pitchFamily="34" charset="0"/>
              </a:rPr>
              <a:t>, complementary</a:t>
            </a:r>
            <a:r>
              <a:rPr lang="en-GB" sz="1800" dirty="0">
                <a:solidFill>
                  <a:schemeClr val="tx2"/>
                </a:solidFill>
                <a:latin typeface="Ubuntu" panose="020B0504030602030204" pitchFamily="34" charset="0"/>
                <a:ea typeface="Tahoma" panose="020B0604030504040204" pitchFamily="34" charset="0"/>
                <a:cs typeface="Tahoma" panose="020B0604030504040204" pitchFamily="34" charset="0"/>
              </a:rPr>
              <a:t>, promote horizontal &amp; vertical integration</a:t>
            </a:r>
          </a:p>
          <a:p>
            <a:pPr marL="285750" indent="-285750">
              <a:lnSpc>
                <a:spcPct val="150000"/>
              </a:lnSpc>
              <a:buBlip>
                <a:blip r:embed="rId3"/>
              </a:buBlip>
            </a:pPr>
            <a:r>
              <a:rPr lang="pl-PL" sz="1800" dirty="0">
                <a:solidFill>
                  <a:schemeClr val="tx2"/>
                </a:solidFill>
                <a:latin typeface="Ubuntu" panose="020B0504030602030204" pitchFamily="34" charset="0"/>
                <a:ea typeface="Tahoma" panose="020B0604030504040204" pitchFamily="34" charset="0"/>
                <a:cs typeface="Tahoma" panose="020B0604030504040204" pitchFamily="34" charset="0"/>
              </a:rPr>
              <a:t>a</a:t>
            </a:r>
            <a:r>
              <a:rPr lang="en-GB" sz="1800" dirty="0">
                <a:solidFill>
                  <a:schemeClr val="tx2"/>
                </a:solidFill>
                <a:latin typeface="Ubuntu" panose="020B0504030602030204" pitchFamily="34" charset="0"/>
                <a:ea typeface="Tahoma" panose="020B0604030504040204" pitchFamily="34" charset="0"/>
                <a:cs typeface="Tahoma" panose="020B0604030504040204" pitchFamily="34" charset="0"/>
              </a:rPr>
              <a:t> given Urban Authority </a:t>
            </a:r>
            <a:r>
              <a:rPr lang="en-GB" sz="1800" b="1" dirty="0">
                <a:solidFill>
                  <a:schemeClr val="tx2"/>
                </a:solidFill>
                <a:latin typeface="Ubuntu" panose="020B0504030602030204" pitchFamily="34" charset="0"/>
                <a:ea typeface="Tahoma" panose="020B0604030504040204" pitchFamily="34" charset="0"/>
                <a:cs typeface="Tahoma" panose="020B0604030504040204" pitchFamily="34" charset="0"/>
              </a:rPr>
              <a:t>cannot be involved in more than 1 application </a:t>
            </a:r>
            <a:r>
              <a:rPr lang="en-GB" sz="1800" dirty="0">
                <a:solidFill>
                  <a:schemeClr val="tx2"/>
                </a:solidFill>
                <a:latin typeface="Ubuntu" panose="020B0504030602030204" pitchFamily="34" charset="0"/>
                <a:ea typeface="Tahoma" panose="020B0604030504040204" pitchFamily="34" charset="0"/>
                <a:cs typeface="Tahoma" panose="020B0604030504040204" pitchFamily="34" charset="0"/>
              </a:rPr>
              <a:t>per Call for proposals</a:t>
            </a:r>
            <a:endParaRPr lang="en-GB" sz="1800" b="1" dirty="0">
              <a:solidFill>
                <a:schemeClr val="tx2"/>
              </a:solidFill>
              <a:latin typeface="Ubuntu" panose="020B0504030602030204" pitchFamily="34" charset="0"/>
              <a:ea typeface="Tahoma" panose="020B0604030504040204" pitchFamily="34" charset="0"/>
              <a:cs typeface="Tahoma" panose="020B0604030504040204" pitchFamily="34" charset="0"/>
            </a:endParaRPr>
          </a:p>
          <a:p>
            <a:pPr marL="285750" indent="-285750">
              <a:lnSpc>
                <a:spcPct val="150000"/>
              </a:lnSpc>
              <a:buBlip>
                <a:blip r:embed="rId3"/>
              </a:buBlip>
            </a:pPr>
            <a:endParaRPr lang="en-GB" sz="1800" dirty="0">
              <a:solidFill>
                <a:schemeClr val="tx2"/>
              </a:solidFill>
              <a:latin typeface="Ubuntu" panose="020B0504030602030204" pitchFamily="34" charset="0"/>
              <a:ea typeface="Tahoma" panose="020B0604030504040204" pitchFamily="34" charset="0"/>
              <a:cs typeface="Tahoma" panose="020B0604030504040204" pitchFamily="34" charset="0"/>
            </a:endParaRPr>
          </a:p>
        </p:txBody>
      </p:sp>
      <p:sp>
        <p:nvSpPr>
          <p:cNvPr id="6" name="Title 5">
            <a:extLst>
              <a:ext uri="{FF2B5EF4-FFF2-40B4-BE49-F238E27FC236}">
                <a16:creationId xmlns:a16="http://schemas.microsoft.com/office/drawing/2014/main" id="{0EBA2A77-C73A-651C-C0AC-1A8C846F15EC}"/>
              </a:ext>
            </a:extLst>
          </p:cNvPr>
          <p:cNvSpPr>
            <a:spLocks noGrp="1"/>
          </p:cNvSpPr>
          <p:nvPr>
            <p:ph type="title"/>
          </p:nvPr>
        </p:nvSpPr>
        <p:spPr>
          <a:xfrm>
            <a:off x="838200" y="515626"/>
            <a:ext cx="10515600" cy="557394"/>
          </a:xfrm>
        </p:spPr>
        <p:txBody>
          <a:bodyPr>
            <a:normAutofit/>
          </a:bodyPr>
          <a:lstStyle/>
          <a:p>
            <a:r>
              <a:rPr lang="en-GB" sz="2800" b="1" dirty="0">
                <a:solidFill>
                  <a:schemeClr val="accent2"/>
                </a:solidFill>
                <a:latin typeface="Ubuntu" panose="020B0504030602030204" pitchFamily="34" charset="0"/>
                <a:ea typeface="Tahoma" panose="020B0604030504040204" pitchFamily="34" charset="0"/>
                <a:cs typeface="Tahoma" panose="020B0604030504040204" pitchFamily="34" charset="0"/>
              </a:rPr>
              <a:t>EUI-IA – PARTNERSHIP </a:t>
            </a:r>
            <a:endParaRPr lang="en-GB" dirty="0"/>
          </a:p>
        </p:txBody>
      </p:sp>
    </p:spTree>
    <p:extLst>
      <p:ext uri="{BB962C8B-B14F-4D97-AF65-F5344CB8AC3E}">
        <p14:creationId xmlns:p14="http://schemas.microsoft.com/office/powerpoint/2010/main" val="235258849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Content Placeholder 11">
            <a:extLst>
              <a:ext uri="{FF2B5EF4-FFF2-40B4-BE49-F238E27FC236}">
                <a16:creationId xmlns:a16="http://schemas.microsoft.com/office/drawing/2014/main" id="{827D33A0-D941-D3B5-53A7-12D2A6EEE87C}"/>
              </a:ext>
            </a:extLst>
          </p:cNvPr>
          <p:cNvSpPr>
            <a:spLocks noGrp="1"/>
          </p:cNvSpPr>
          <p:nvPr>
            <p:ph idx="1"/>
          </p:nvPr>
        </p:nvSpPr>
        <p:spPr>
          <a:xfrm>
            <a:off x="838200" y="1199996"/>
            <a:ext cx="10515600" cy="4791456"/>
          </a:xfrm>
        </p:spPr>
        <p:txBody>
          <a:bodyPr>
            <a:noAutofit/>
          </a:bodyPr>
          <a:lstStyle/>
          <a:p>
            <a:pPr marL="285750" indent="-285750">
              <a:lnSpc>
                <a:spcPct val="150000"/>
              </a:lnSpc>
              <a:buBlip>
                <a:blip r:embed="rId3"/>
              </a:buBlip>
            </a:pPr>
            <a:r>
              <a:rPr lang="pl-PL" sz="1800" b="1" dirty="0">
                <a:solidFill>
                  <a:schemeClr val="tx2"/>
                </a:solidFill>
                <a:latin typeface="Ubuntu" panose="020B0504030602030204" pitchFamily="34" charset="0"/>
                <a:ea typeface="Tahoma" panose="020B0604030504040204" pitchFamily="34" charset="0"/>
                <a:cs typeface="Tahoma" panose="020B0604030504040204" pitchFamily="34" charset="0"/>
              </a:rPr>
              <a:t>l</a:t>
            </a:r>
            <a:r>
              <a:rPr lang="en-GB" sz="1800" b="1" dirty="0" err="1">
                <a:solidFill>
                  <a:schemeClr val="tx2"/>
                </a:solidFill>
                <a:latin typeface="Ubuntu" panose="020B0504030602030204" pitchFamily="34" charset="0"/>
                <a:ea typeface="Tahoma" panose="020B0604030504040204" pitchFamily="34" charset="0"/>
                <a:cs typeface="Tahoma" panose="020B0604030504040204" pitchFamily="34" charset="0"/>
              </a:rPr>
              <a:t>ocal</a:t>
            </a:r>
            <a:r>
              <a:rPr lang="en-GB" sz="1800" dirty="0">
                <a:solidFill>
                  <a:schemeClr val="tx2"/>
                </a:solidFill>
                <a:latin typeface="Ubuntu" panose="020B0504030602030204" pitchFamily="34" charset="0"/>
                <a:ea typeface="Tahoma" panose="020B0604030504040204" pitchFamily="34" charset="0"/>
                <a:cs typeface="Tahoma" panose="020B0604030504040204" pitchFamily="34" charset="0"/>
              </a:rPr>
              <a:t> &amp; </a:t>
            </a:r>
            <a:r>
              <a:rPr lang="en-GB" sz="1800" b="1" dirty="0">
                <a:solidFill>
                  <a:schemeClr val="tx2"/>
                </a:solidFill>
                <a:latin typeface="Ubuntu" panose="020B0504030602030204" pitchFamily="34" charset="0"/>
                <a:ea typeface="Tahoma" panose="020B0604030504040204" pitchFamily="34" charset="0"/>
                <a:cs typeface="Tahoma" panose="020B0604030504040204" pitchFamily="34" charset="0"/>
              </a:rPr>
              <a:t>city-led </a:t>
            </a:r>
            <a:r>
              <a:rPr lang="en-GB" sz="1800" dirty="0">
                <a:solidFill>
                  <a:schemeClr val="tx2"/>
                </a:solidFill>
                <a:latin typeface="Ubuntu" panose="020B0504030602030204" pitchFamily="34" charset="0"/>
                <a:ea typeface="Tahoma" panose="020B0604030504040204" pitchFamily="34" charset="0"/>
                <a:cs typeface="Tahoma" panose="020B0604030504040204" pitchFamily="34" charset="0"/>
              </a:rPr>
              <a:t>- only an </a:t>
            </a:r>
            <a:r>
              <a:rPr lang="en-GB" sz="1800" b="1" dirty="0">
                <a:solidFill>
                  <a:schemeClr val="tx2"/>
                </a:solidFill>
                <a:latin typeface="Ubuntu" panose="020B0504030602030204" pitchFamily="34" charset="0"/>
                <a:ea typeface="Tahoma" panose="020B0604030504040204" pitchFamily="34" charset="0"/>
                <a:cs typeface="Tahoma" panose="020B0604030504040204" pitchFamily="34" charset="0"/>
              </a:rPr>
              <a:t>eligible Urban Authority </a:t>
            </a:r>
            <a:r>
              <a:rPr lang="en-GB" sz="1800" dirty="0">
                <a:solidFill>
                  <a:schemeClr val="tx2"/>
                </a:solidFill>
                <a:latin typeface="Ubuntu" panose="020B0504030602030204" pitchFamily="34" charset="0"/>
                <a:ea typeface="Tahoma" panose="020B0604030504040204" pitchFamily="34" charset="0"/>
                <a:cs typeface="Tahoma" panose="020B0604030504040204" pitchFamily="34" charset="0"/>
              </a:rPr>
              <a:t>can submit a proposal</a:t>
            </a:r>
          </a:p>
          <a:p>
            <a:pPr marL="285750" indent="-285750">
              <a:lnSpc>
                <a:spcPct val="150000"/>
              </a:lnSpc>
              <a:buBlip>
                <a:blip r:embed="rId3"/>
              </a:buBlip>
            </a:pPr>
            <a:r>
              <a:rPr lang="pl-PL" sz="1800" b="1" dirty="0">
                <a:solidFill>
                  <a:schemeClr val="tx2"/>
                </a:solidFill>
                <a:latin typeface="Ubuntu" panose="020B0504030602030204" pitchFamily="34" charset="0"/>
                <a:ea typeface="Tahoma" panose="020B0604030504040204" pitchFamily="34" charset="0"/>
                <a:cs typeface="Tahoma" panose="020B0604030504040204" pitchFamily="34" charset="0"/>
              </a:rPr>
              <a:t>q</a:t>
            </a:r>
            <a:r>
              <a:rPr lang="en-GB" sz="1800" b="1" dirty="0" err="1">
                <a:solidFill>
                  <a:schemeClr val="tx2"/>
                </a:solidFill>
                <a:latin typeface="Ubuntu" panose="020B0504030602030204" pitchFamily="34" charset="0"/>
                <a:ea typeface="Tahoma" panose="020B0604030504040204" pitchFamily="34" charset="0"/>
                <a:cs typeface="Tahoma" panose="020B0604030504040204" pitchFamily="34" charset="0"/>
              </a:rPr>
              <a:t>uadruple</a:t>
            </a:r>
            <a:r>
              <a:rPr lang="en-GB" sz="1800" b="1" dirty="0">
                <a:solidFill>
                  <a:schemeClr val="tx2"/>
                </a:solidFill>
                <a:latin typeface="Ubuntu" panose="020B0504030602030204" pitchFamily="34" charset="0"/>
                <a:ea typeface="Tahoma" panose="020B0604030504040204" pitchFamily="34" charset="0"/>
                <a:cs typeface="Tahoma" panose="020B0604030504040204" pitchFamily="34" charset="0"/>
              </a:rPr>
              <a:t> helix (Public, Private, Academia and Citizen) </a:t>
            </a:r>
            <a:r>
              <a:rPr lang="en-GB" sz="1800" dirty="0">
                <a:solidFill>
                  <a:schemeClr val="tx2"/>
                </a:solidFill>
                <a:latin typeface="Ubuntu" panose="020B0504030602030204" pitchFamily="34" charset="0"/>
                <a:ea typeface="Tahoma" panose="020B0604030504040204" pitchFamily="34" charset="0"/>
                <a:cs typeface="Tahoma" panose="020B0604030504040204" pitchFamily="34" charset="0"/>
              </a:rPr>
              <a:t>&amp; </a:t>
            </a:r>
            <a:r>
              <a:rPr lang="en-GB" sz="1800" b="1" dirty="0">
                <a:solidFill>
                  <a:schemeClr val="tx2"/>
                </a:solidFill>
                <a:latin typeface="Ubuntu" panose="020B0504030602030204" pitchFamily="34" charset="0"/>
                <a:ea typeface="Tahoma" panose="020B0604030504040204" pitchFamily="34" charset="0"/>
                <a:cs typeface="Tahoma" panose="020B0604030504040204" pitchFamily="34" charset="0"/>
              </a:rPr>
              <a:t>participative</a:t>
            </a:r>
            <a:r>
              <a:rPr lang="en-GB" sz="1800" dirty="0">
                <a:solidFill>
                  <a:schemeClr val="tx2"/>
                </a:solidFill>
                <a:latin typeface="Ubuntu" panose="020B0504030602030204" pitchFamily="34" charset="0"/>
                <a:ea typeface="Tahoma" panose="020B0604030504040204" pitchFamily="34" charset="0"/>
                <a:cs typeface="Tahoma" panose="020B0604030504040204" pitchFamily="34" charset="0"/>
              </a:rPr>
              <a:t> </a:t>
            </a:r>
            <a:r>
              <a:rPr lang="en-GB" sz="1800" b="1" dirty="0">
                <a:solidFill>
                  <a:schemeClr val="tx2"/>
                </a:solidFill>
                <a:latin typeface="Ubuntu" panose="020B0504030602030204" pitchFamily="34" charset="0"/>
                <a:ea typeface="Tahoma" panose="020B0604030504040204" pitchFamily="34" charset="0"/>
                <a:cs typeface="Tahoma" panose="020B0604030504040204" pitchFamily="34" charset="0"/>
              </a:rPr>
              <a:t>approach</a:t>
            </a:r>
          </a:p>
          <a:p>
            <a:pPr marL="285750" indent="-285750">
              <a:lnSpc>
                <a:spcPct val="150000"/>
              </a:lnSpc>
              <a:buBlip>
                <a:blip r:embed="rId3"/>
              </a:buBlip>
            </a:pPr>
            <a:r>
              <a:rPr lang="pl-PL" sz="1800" b="1" dirty="0">
                <a:solidFill>
                  <a:schemeClr val="tx2"/>
                </a:solidFill>
                <a:latin typeface="Ubuntu" panose="020B0504030602030204" pitchFamily="34" charset="0"/>
                <a:ea typeface="Tahoma" panose="020B0604030504040204" pitchFamily="34" charset="0"/>
                <a:cs typeface="Tahoma" panose="020B0604030504040204" pitchFamily="34" charset="0"/>
              </a:rPr>
              <a:t>b</a:t>
            </a:r>
            <a:r>
              <a:rPr lang="en-GB" sz="1800" b="1" dirty="0" err="1">
                <a:solidFill>
                  <a:schemeClr val="tx2"/>
                </a:solidFill>
                <a:latin typeface="Ubuntu" panose="020B0504030602030204" pitchFamily="34" charset="0"/>
                <a:ea typeface="Tahoma" panose="020B0604030504040204" pitchFamily="34" charset="0"/>
                <a:cs typeface="Tahoma" panose="020B0604030504040204" pitchFamily="34" charset="0"/>
              </a:rPr>
              <a:t>alanced</a:t>
            </a:r>
            <a:r>
              <a:rPr lang="en-GB" sz="1800" b="1" dirty="0">
                <a:solidFill>
                  <a:schemeClr val="tx2"/>
                </a:solidFill>
                <a:latin typeface="Ubuntu" panose="020B0504030602030204" pitchFamily="34" charset="0"/>
                <a:ea typeface="Tahoma" panose="020B0604030504040204" pitchFamily="34" charset="0"/>
                <a:cs typeface="Tahoma" panose="020B0604030504040204" pitchFamily="34" charset="0"/>
              </a:rPr>
              <a:t>, complementary</a:t>
            </a:r>
            <a:r>
              <a:rPr lang="en-GB" sz="1800" dirty="0">
                <a:solidFill>
                  <a:schemeClr val="tx2"/>
                </a:solidFill>
                <a:latin typeface="Ubuntu" panose="020B0504030602030204" pitchFamily="34" charset="0"/>
                <a:ea typeface="Tahoma" panose="020B0604030504040204" pitchFamily="34" charset="0"/>
                <a:cs typeface="Tahoma" panose="020B0604030504040204" pitchFamily="34" charset="0"/>
              </a:rPr>
              <a:t>, promote horizontal &amp; vertical integration</a:t>
            </a:r>
            <a:endParaRPr lang="en-GB" sz="1800" b="1" dirty="0">
              <a:solidFill>
                <a:schemeClr val="tx2"/>
              </a:solidFill>
              <a:latin typeface="Ubuntu" panose="020B0504030602030204" pitchFamily="34" charset="0"/>
              <a:ea typeface="Tahoma" panose="020B0604030504040204" pitchFamily="34" charset="0"/>
              <a:cs typeface="Tahoma" panose="020B0604030504040204" pitchFamily="34" charset="0"/>
            </a:endParaRPr>
          </a:p>
          <a:p>
            <a:pPr marL="285750" indent="-285750">
              <a:lnSpc>
                <a:spcPct val="150000"/>
              </a:lnSpc>
              <a:buBlip>
                <a:blip r:embed="rId3"/>
              </a:buBlip>
            </a:pPr>
            <a:endParaRPr lang="en-GB" sz="1800" dirty="0">
              <a:solidFill>
                <a:schemeClr val="tx2"/>
              </a:solidFill>
              <a:latin typeface="Ubuntu" panose="020B0504030602030204" pitchFamily="34" charset="0"/>
              <a:ea typeface="Tahoma" panose="020B0604030504040204" pitchFamily="34" charset="0"/>
              <a:cs typeface="Tahoma" panose="020B0604030504040204" pitchFamily="34" charset="0"/>
            </a:endParaRPr>
          </a:p>
        </p:txBody>
      </p:sp>
      <p:sp>
        <p:nvSpPr>
          <p:cNvPr id="6" name="Title 5">
            <a:extLst>
              <a:ext uri="{FF2B5EF4-FFF2-40B4-BE49-F238E27FC236}">
                <a16:creationId xmlns:a16="http://schemas.microsoft.com/office/drawing/2014/main" id="{0EBA2A77-C73A-651C-C0AC-1A8C846F15EC}"/>
              </a:ext>
            </a:extLst>
          </p:cNvPr>
          <p:cNvSpPr>
            <a:spLocks noGrp="1"/>
          </p:cNvSpPr>
          <p:nvPr>
            <p:ph type="title"/>
          </p:nvPr>
        </p:nvSpPr>
        <p:spPr>
          <a:xfrm>
            <a:off x="838200" y="515626"/>
            <a:ext cx="10515600" cy="557394"/>
          </a:xfrm>
        </p:spPr>
        <p:txBody>
          <a:bodyPr>
            <a:normAutofit/>
          </a:bodyPr>
          <a:lstStyle/>
          <a:p>
            <a:r>
              <a:rPr lang="en-GB" sz="2800" b="1">
                <a:solidFill>
                  <a:schemeClr val="accent2"/>
                </a:solidFill>
                <a:latin typeface="Ubuntu" panose="020B0504030602030204" pitchFamily="34" charset="0"/>
                <a:ea typeface="Tahoma" panose="020B0604030504040204" pitchFamily="34" charset="0"/>
                <a:cs typeface="Tahoma" panose="020B0604030504040204" pitchFamily="34" charset="0"/>
              </a:rPr>
              <a:t>EUI-IA – PARTNERSHIP </a:t>
            </a:r>
            <a:endParaRPr lang="en-GB"/>
          </a:p>
        </p:txBody>
      </p:sp>
      <p:sp>
        <p:nvSpPr>
          <p:cNvPr id="5" name="Hexagone 4">
            <a:extLst>
              <a:ext uri="{FF2B5EF4-FFF2-40B4-BE49-F238E27FC236}">
                <a16:creationId xmlns:a16="http://schemas.microsoft.com/office/drawing/2014/main" id="{3F766A73-4AA7-C62B-6BE0-B0C82E96DDAC}"/>
              </a:ext>
            </a:extLst>
          </p:cNvPr>
          <p:cNvSpPr>
            <a:spLocks noChangeAspect="1"/>
          </p:cNvSpPr>
          <p:nvPr/>
        </p:nvSpPr>
        <p:spPr>
          <a:xfrm>
            <a:off x="3436673" y="4553666"/>
            <a:ext cx="1575000" cy="1260000"/>
          </a:xfrm>
          <a:prstGeom prst="hexagon">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fr-BE" sz="1600"/>
              <a:t>Main Urban </a:t>
            </a:r>
            <a:r>
              <a:rPr lang="fr-BE" sz="1600" err="1"/>
              <a:t>Authority</a:t>
            </a:r>
            <a:endParaRPr lang="fr-BE" sz="1600"/>
          </a:p>
        </p:txBody>
      </p:sp>
      <p:sp>
        <p:nvSpPr>
          <p:cNvPr id="7" name="Hexagone 6">
            <a:extLst>
              <a:ext uri="{FF2B5EF4-FFF2-40B4-BE49-F238E27FC236}">
                <a16:creationId xmlns:a16="http://schemas.microsoft.com/office/drawing/2014/main" id="{9651EE2C-21BD-7E96-D6C1-C76E32A02DF3}"/>
              </a:ext>
            </a:extLst>
          </p:cNvPr>
          <p:cNvSpPr>
            <a:spLocks noChangeAspect="1"/>
          </p:cNvSpPr>
          <p:nvPr/>
        </p:nvSpPr>
        <p:spPr>
          <a:xfrm>
            <a:off x="2438401" y="3621662"/>
            <a:ext cx="1305000" cy="1044000"/>
          </a:xfrm>
          <a:prstGeom prst="hexagon">
            <a:avLst/>
          </a:prstGeom>
          <a:no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fr-BE" sz="1600">
                <a:solidFill>
                  <a:schemeClr val="tx1"/>
                </a:solidFill>
              </a:rPr>
              <a:t>Delivery </a:t>
            </a:r>
            <a:r>
              <a:rPr lang="fr-BE" sz="1600" err="1">
                <a:solidFill>
                  <a:schemeClr val="tx1"/>
                </a:solidFill>
              </a:rPr>
              <a:t>partner</a:t>
            </a:r>
            <a:r>
              <a:rPr lang="fr-BE" sz="1600">
                <a:solidFill>
                  <a:schemeClr val="tx1"/>
                </a:solidFill>
              </a:rPr>
              <a:t> 2</a:t>
            </a:r>
          </a:p>
        </p:txBody>
      </p:sp>
      <p:sp>
        <p:nvSpPr>
          <p:cNvPr id="8" name="Hexagone 7">
            <a:extLst>
              <a:ext uri="{FF2B5EF4-FFF2-40B4-BE49-F238E27FC236}">
                <a16:creationId xmlns:a16="http://schemas.microsoft.com/office/drawing/2014/main" id="{06224B9E-72CF-AB06-4E81-48DECE8C8C73}"/>
              </a:ext>
            </a:extLst>
          </p:cNvPr>
          <p:cNvSpPr>
            <a:spLocks noChangeAspect="1"/>
          </p:cNvSpPr>
          <p:nvPr/>
        </p:nvSpPr>
        <p:spPr>
          <a:xfrm>
            <a:off x="980037" y="3621662"/>
            <a:ext cx="1305000" cy="1044000"/>
          </a:xfrm>
          <a:prstGeom prst="hexagon">
            <a:avLst/>
          </a:prstGeom>
          <a:no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fr-BE" sz="1600">
                <a:solidFill>
                  <a:schemeClr val="tx1"/>
                </a:solidFill>
              </a:rPr>
              <a:t>Delivery </a:t>
            </a:r>
            <a:r>
              <a:rPr lang="fr-BE" sz="1600" err="1">
                <a:solidFill>
                  <a:schemeClr val="tx1"/>
                </a:solidFill>
              </a:rPr>
              <a:t>partner</a:t>
            </a:r>
            <a:r>
              <a:rPr lang="fr-BE" sz="1600">
                <a:solidFill>
                  <a:schemeClr val="tx1"/>
                </a:solidFill>
              </a:rPr>
              <a:t> 1</a:t>
            </a:r>
          </a:p>
        </p:txBody>
      </p:sp>
      <p:sp>
        <p:nvSpPr>
          <p:cNvPr id="9" name="Hexagone 8">
            <a:extLst>
              <a:ext uri="{FF2B5EF4-FFF2-40B4-BE49-F238E27FC236}">
                <a16:creationId xmlns:a16="http://schemas.microsoft.com/office/drawing/2014/main" id="{3717F038-60BC-D066-A31B-275138135052}"/>
              </a:ext>
            </a:extLst>
          </p:cNvPr>
          <p:cNvSpPr>
            <a:spLocks noChangeAspect="1"/>
          </p:cNvSpPr>
          <p:nvPr/>
        </p:nvSpPr>
        <p:spPr>
          <a:xfrm>
            <a:off x="1686966" y="4792638"/>
            <a:ext cx="1305000" cy="1044000"/>
          </a:xfrm>
          <a:prstGeom prst="hexagon">
            <a:avLst/>
          </a:prstGeom>
          <a:no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fr-BE" sz="1600">
                <a:solidFill>
                  <a:schemeClr val="tx1"/>
                </a:solidFill>
              </a:rPr>
              <a:t>Delivery </a:t>
            </a:r>
            <a:r>
              <a:rPr lang="fr-BE" sz="1600" err="1">
                <a:solidFill>
                  <a:schemeClr val="tx1"/>
                </a:solidFill>
              </a:rPr>
              <a:t>partner</a:t>
            </a:r>
            <a:r>
              <a:rPr lang="fr-BE" sz="1600">
                <a:solidFill>
                  <a:schemeClr val="tx1"/>
                </a:solidFill>
              </a:rPr>
              <a:t> 3</a:t>
            </a:r>
          </a:p>
        </p:txBody>
      </p:sp>
      <p:sp>
        <p:nvSpPr>
          <p:cNvPr id="10" name="Rectangle : coins arrondis 9">
            <a:extLst>
              <a:ext uri="{FF2B5EF4-FFF2-40B4-BE49-F238E27FC236}">
                <a16:creationId xmlns:a16="http://schemas.microsoft.com/office/drawing/2014/main" id="{1A0924F5-28D8-75DB-AA00-003E96BEA0D5}"/>
              </a:ext>
            </a:extLst>
          </p:cNvPr>
          <p:cNvSpPr/>
          <p:nvPr/>
        </p:nvSpPr>
        <p:spPr>
          <a:xfrm>
            <a:off x="5112130" y="3632104"/>
            <a:ext cx="2122715" cy="377562"/>
          </a:xfrm>
          <a:prstGeom prst="roundRect">
            <a:avLst/>
          </a:prstGeom>
          <a:solidFill>
            <a:schemeClr val="bg1"/>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fr-BE" sz="1600">
                <a:solidFill>
                  <a:schemeClr val="tx1"/>
                </a:solidFill>
              </a:rPr>
              <a:t>Transfer </a:t>
            </a:r>
            <a:r>
              <a:rPr lang="fr-BE" sz="1600" err="1">
                <a:solidFill>
                  <a:schemeClr val="tx1"/>
                </a:solidFill>
              </a:rPr>
              <a:t>partner</a:t>
            </a:r>
            <a:r>
              <a:rPr lang="fr-BE" sz="1600">
                <a:solidFill>
                  <a:schemeClr val="tx1"/>
                </a:solidFill>
              </a:rPr>
              <a:t> 1</a:t>
            </a:r>
          </a:p>
        </p:txBody>
      </p:sp>
      <p:sp>
        <p:nvSpPr>
          <p:cNvPr id="11" name="Rectangle : coins arrondis 10">
            <a:extLst>
              <a:ext uri="{FF2B5EF4-FFF2-40B4-BE49-F238E27FC236}">
                <a16:creationId xmlns:a16="http://schemas.microsoft.com/office/drawing/2014/main" id="{B71F9D5E-2524-F0B8-0A1C-CF7DF5699F27}"/>
              </a:ext>
            </a:extLst>
          </p:cNvPr>
          <p:cNvSpPr/>
          <p:nvPr/>
        </p:nvSpPr>
        <p:spPr>
          <a:xfrm>
            <a:off x="5112130" y="4176104"/>
            <a:ext cx="2122715" cy="377562"/>
          </a:xfrm>
          <a:prstGeom prst="roundRect">
            <a:avLst/>
          </a:prstGeom>
          <a:solidFill>
            <a:schemeClr val="bg1"/>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fr-BE" sz="1600">
                <a:solidFill>
                  <a:schemeClr val="tx1"/>
                </a:solidFill>
              </a:rPr>
              <a:t>Transfer </a:t>
            </a:r>
            <a:r>
              <a:rPr lang="fr-BE" sz="1600" err="1">
                <a:solidFill>
                  <a:schemeClr val="tx1"/>
                </a:solidFill>
              </a:rPr>
              <a:t>partner</a:t>
            </a:r>
            <a:r>
              <a:rPr lang="fr-BE" sz="1600">
                <a:solidFill>
                  <a:schemeClr val="tx1"/>
                </a:solidFill>
              </a:rPr>
              <a:t> 2</a:t>
            </a:r>
          </a:p>
        </p:txBody>
      </p:sp>
      <p:sp>
        <p:nvSpPr>
          <p:cNvPr id="13" name="Rectangle : coins arrondis 12">
            <a:extLst>
              <a:ext uri="{FF2B5EF4-FFF2-40B4-BE49-F238E27FC236}">
                <a16:creationId xmlns:a16="http://schemas.microsoft.com/office/drawing/2014/main" id="{FF9BE8EC-4C77-5379-8285-966E3690F0CE}"/>
              </a:ext>
            </a:extLst>
          </p:cNvPr>
          <p:cNvSpPr/>
          <p:nvPr/>
        </p:nvSpPr>
        <p:spPr>
          <a:xfrm>
            <a:off x="5112130" y="4680642"/>
            <a:ext cx="2122715" cy="377562"/>
          </a:xfrm>
          <a:prstGeom prst="roundRect">
            <a:avLst/>
          </a:prstGeom>
          <a:solidFill>
            <a:schemeClr val="bg1"/>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fr-BE" sz="1600">
                <a:solidFill>
                  <a:schemeClr val="tx1"/>
                </a:solidFill>
              </a:rPr>
              <a:t>Transfer </a:t>
            </a:r>
            <a:r>
              <a:rPr lang="fr-BE" sz="1600" err="1">
                <a:solidFill>
                  <a:schemeClr val="tx1"/>
                </a:solidFill>
              </a:rPr>
              <a:t>partner</a:t>
            </a:r>
            <a:r>
              <a:rPr lang="fr-BE" sz="1600">
                <a:solidFill>
                  <a:schemeClr val="tx1"/>
                </a:solidFill>
              </a:rPr>
              <a:t> 3</a:t>
            </a:r>
          </a:p>
        </p:txBody>
      </p:sp>
      <p:grpSp>
        <p:nvGrpSpPr>
          <p:cNvPr id="46" name="Groupe 45">
            <a:extLst>
              <a:ext uri="{FF2B5EF4-FFF2-40B4-BE49-F238E27FC236}">
                <a16:creationId xmlns:a16="http://schemas.microsoft.com/office/drawing/2014/main" id="{D5BEF6E1-E2C9-141C-617B-463EEB0BD75E}"/>
              </a:ext>
            </a:extLst>
          </p:cNvPr>
          <p:cNvGrpSpPr/>
          <p:nvPr/>
        </p:nvGrpSpPr>
        <p:grpSpPr>
          <a:xfrm>
            <a:off x="457200" y="3200400"/>
            <a:ext cx="7920000" cy="2791052"/>
            <a:chOff x="457200" y="3200400"/>
            <a:chExt cx="7920000" cy="2791052"/>
          </a:xfrm>
        </p:grpSpPr>
        <p:cxnSp>
          <p:nvCxnSpPr>
            <p:cNvPr id="40" name="Connecteur droit 39">
              <a:extLst>
                <a:ext uri="{FF2B5EF4-FFF2-40B4-BE49-F238E27FC236}">
                  <a16:creationId xmlns:a16="http://schemas.microsoft.com/office/drawing/2014/main" id="{EA887A83-3623-0395-C68E-1D9C926B3C36}"/>
                </a:ext>
              </a:extLst>
            </p:cNvPr>
            <p:cNvCxnSpPr/>
            <p:nvPr/>
          </p:nvCxnSpPr>
          <p:spPr>
            <a:xfrm flipV="1">
              <a:off x="457200" y="3200400"/>
              <a:ext cx="0" cy="2791052"/>
            </a:xfrm>
            <a:prstGeom prst="line">
              <a:avLst/>
            </a:prstGeom>
            <a:ln w="38100">
              <a:solidFill>
                <a:srgbClr val="1CAF96"/>
              </a:solidFill>
            </a:ln>
          </p:spPr>
          <p:style>
            <a:lnRef idx="1">
              <a:schemeClr val="accent1"/>
            </a:lnRef>
            <a:fillRef idx="0">
              <a:schemeClr val="accent1"/>
            </a:fillRef>
            <a:effectRef idx="0">
              <a:schemeClr val="accent1"/>
            </a:effectRef>
            <a:fontRef idx="minor">
              <a:schemeClr val="tx1"/>
            </a:fontRef>
          </p:style>
        </p:cxnSp>
        <p:cxnSp>
          <p:nvCxnSpPr>
            <p:cNvPr id="41" name="Connecteur droit 40">
              <a:extLst>
                <a:ext uri="{FF2B5EF4-FFF2-40B4-BE49-F238E27FC236}">
                  <a16:creationId xmlns:a16="http://schemas.microsoft.com/office/drawing/2014/main" id="{2F4B0B0A-B44F-B5A5-6A61-6CBE33876653}"/>
                </a:ext>
              </a:extLst>
            </p:cNvPr>
            <p:cNvCxnSpPr/>
            <p:nvPr/>
          </p:nvCxnSpPr>
          <p:spPr>
            <a:xfrm flipV="1">
              <a:off x="8364780" y="3200400"/>
              <a:ext cx="0" cy="1440000"/>
            </a:xfrm>
            <a:prstGeom prst="line">
              <a:avLst/>
            </a:prstGeom>
            <a:ln w="38100">
              <a:solidFill>
                <a:srgbClr val="1CAF96"/>
              </a:solidFill>
            </a:ln>
          </p:spPr>
          <p:style>
            <a:lnRef idx="1">
              <a:schemeClr val="accent1"/>
            </a:lnRef>
            <a:fillRef idx="0">
              <a:schemeClr val="accent1"/>
            </a:fillRef>
            <a:effectRef idx="0">
              <a:schemeClr val="accent1"/>
            </a:effectRef>
            <a:fontRef idx="minor">
              <a:schemeClr val="tx1"/>
            </a:fontRef>
          </p:style>
        </p:cxnSp>
        <p:cxnSp>
          <p:nvCxnSpPr>
            <p:cNvPr id="42" name="Connecteur droit 41">
              <a:extLst>
                <a:ext uri="{FF2B5EF4-FFF2-40B4-BE49-F238E27FC236}">
                  <a16:creationId xmlns:a16="http://schemas.microsoft.com/office/drawing/2014/main" id="{B3C0BB6A-AE02-A100-A830-62BD8079ABF3}"/>
                </a:ext>
              </a:extLst>
            </p:cNvPr>
            <p:cNvCxnSpPr>
              <a:cxnSpLocks/>
            </p:cNvCxnSpPr>
            <p:nvPr/>
          </p:nvCxnSpPr>
          <p:spPr>
            <a:xfrm rot="16200000" flipV="1">
              <a:off x="4417200" y="-758246"/>
              <a:ext cx="0" cy="7920000"/>
            </a:xfrm>
            <a:prstGeom prst="line">
              <a:avLst/>
            </a:prstGeom>
            <a:ln w="38100">
              <a:solidFill>
                <a:srgbClr val="1CAF96"/>
              </a:solidFill>
            </a:ln>
          </p:spPr>
          <p:style>
            <a:lnRef idx="1">
              <a:schemeClr val="accent1"/>
            </a:lnRef>
            <a:fillRef idx="0">
              <a:schemeClr val="accent1"/>
            </a:fillRef>
            <a:effectRef idx="0">
              <a:schemeClr val="accent1"/>
            </a:effectRef>
            <a:fontRef idx="minor">
              <a:schemeClr val="tx1"/>
            </a:fontRef>
          </p:style>
        </p:cxnSp>
      </p:grpSp>
      <p:sp>
        <p:nvSpPr>
          <p:cNvPr id="47" name="Content Placeholder 11">
            <a:extLst>
              <a:ext uri="{FF2B5EF4-FFF2-40B4-BE49-F238E27FC236}">
                <a16:creationId xmlns:a16="http://schemas.microsoft.com/office/drawing/2014/main" id="{8003E7A9-FEA1-DD8E-C764-45EA44F4AECF}"/>
              </a:ext>
            </a:extLst>
          </p:cNvPr>
          <p:cNvSpPr txBox="1">
            <a:spLocks/>
          </p:cNvSpPr>
          <p:nvPr/>
        </p:nvSpPr>
        <p:spPr>
          <a:xfrm>
            <a:off x="5810146" y="5501273"/>
            <a:ext cx="3600000" cy="651569"/>
          </a:xfr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50000"/>
              </a:lnSpc>
              <a:buNone/>
            </a:pPr>
            <a:r>
              <a:rPr lang="en-GB" sz="1800">
                <a:solidFill>
                  <a:schemeClr val="tx2"/>
                </a:solidFill>
                <a:latin typeface="Ubuntu" panose="020B0504030602030204" pitchFamily="34" charset="0"/>
                <a:ea typeface="Tahoma" panose="020B0604030504040204" pitchFamily="34" charset="0"/>
                <a:cs typeface="Tahoma" panose="020B0604030504040204" pitchFamily="34" charset="0"/>
              </a:rPr>
              <a:t>Wide group of </a:t>
            </a:r>
            <a:r>
              <a:rPr lang="en-GB" sz="1800" err="1">
                <a:solidFill>
                  <a:schemeClr val="tx2"/>
                </a:solidFill>
                <a:latin typeface="Ubuntu" panose="020B0504030602030204" pitchFamily="34" charset="0"/>
                <a:ea typeface="Tahoma" panose="020B0604030504040204" pitchFamily="34" charset="0"/>
                <a:cs typeface="Tahoma" panose="020B0604030504040204" pitchFamily="34" charset="0"/>
              </a:rPr>
              <a:t>stakeolders</a:t>
            </a:r>
            <a:endParaRPr lang="en-GB" sz="1800">
              <a:solidFill>
                <a:schemeClr val="tx2"/>
              </a:solidFill>
              <a:latin typeface="Ubuntu" panose="020B050403060203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381343530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Espace réservé du contenu 2">
            <a:extLst>
              <a:ext uri="{FF2B5EF4-FFF2-40B4-BE49-F238E27FC236}">
                <a16:creationId xmlns:a16="http://schemas.microsoft.com/office/drawing/2014/main" id="{3EF58A09-CC27-0FC6-979C-D1476C82E17B}"/>
              </a:ext>
            </a:extLst>
          </p:cNvPr>
          <p:cNvSpPr txBox="1">
            <a:spLocks/>
          </p:cNvSpPr>
          <p:nvPr/>
        </p:nvSpPr>
        <p:spPr>
          <a:xfrm>
            <a:off x="2989802" y="864077"/>
            <a:ext cx="6212396" cy="73805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fr-FR" b="1" err="1">
                <a:solidFill>
                  <a:srgbClr val="0C114D"/>
                </a:solidFill>
                <a:latin typeface="Ubuntu" panose="020B0504030602030204" pitchFamily="34" charset="0"/>
              </a:rPr>
              <a:t>Role</a:t>
            </a:r>
            <a:r>
              <a:rPr lang="fr-FR" b="1">
                <a:solidFill>
                  <a:srgbClr val="0C114D"/>
                </a:solidFill>
                <a:latin typeface="Ubuntu" panose="020B0504030602030204" pitchFamily="34" charset="0"/>
              </a:rPr>
              <a:t> of the Main Urban </a:t>
            </a:r>
            <a:r>
              <a:rPr lang="fr-FR" b="1" err="1">
                <a:solidFill>
                  <a:srgbClr val="0C114D"/>
                </a:solidFill>
                <a:latin typeface="Ubuntu" panose="020B0504030602030204" pitchFamily="34" charset="0"/>
              </a:rPr>
              <a:t>Authority</a:t>
            </a:r>
            <a:endParaRPr lang="fr-FR" b="1">
              <a:solidFill>
                <a:srgbClr val="0C114D"/>
              </a:solidFill>
              <a:latin typeface="Ubuntu" panose="020B0504030602030204" pitchFamily="34" charset="0"/>
            </a:endParaRPr>
          </a:p>
        </p:txBody>
      </p:sp>
      <p:sp>
        <p:nvSpPr>
          <p:cNvPr id="16" name="ZoneTexte 1">
            <a:extLst>
              <a:ext uri="{FF2B5EF4-FFF2-40B4-BE49-F238E27FC236}">
                <a16:creationId xmlns:a16="http://schemas.microsoft.com/office/drawing/2014/main" id="{A7E9FC0C-424A-3FD6-2289-F2B835221E3D}"/>
              </a:ext>
            </a:extLst>
          </p:cNvPr>
          <p:cNvSpPr txBox="1"/>
          <p:nvPr/>
        </p:nvSpPr>
        <p:spPr>
          <a:xfrm>
            <a:off x="2116792" y="1872282"/>
            <a:ext cx="9335841" cy="2735877"/>
          </a:xfrm>
          <a:prstGeom prst="rect">
            <a:avLst/>
          </a:prstGeom>
          <a:noFill/>
        </p:spPr>
        <p:txBody>
          <a:bodyPr wrap="square" rtlCol="0">
            <a:spAutoFit/>
          </a:bodyPr>
          <a:lstStyle/>
          <a:p>
            <a:pPr marL="285750" indent="-285750">
              <a:lnSpc>
                <a:spcPct val="250000"/>
              </a:lnSpc>
              <a:buBlip>
                <a:blip r:embed="rId3"/>
              </a:buBlip>
            </a:pPr>
            <a:r>
              <a:rPr lang="en-GB" dirty="0">
                <a:solidFill>
                  <a:schemeClr val="tx2"/>
                </a:solidFill>
                <a:latin typeface="Ubuntu" panose="020B0504030602030204" pitchFamily="34" charset="0"/>
                <a:ea typeface="Tahoma" panose="020B0604030504040204" pitchFamily="34" charset="0"/>
                <a:cs typeface="Tahoma" panose="020B0604030504040204" pitchFamily="34" charset="0"/>
              </a:rPr>
              <a:t>Responsible for the </a:t>
            </a:r>
            <a:r>
              <a:rPr lang="en-GB" b="1" dirty="0">
                <a:solidFill>
                  <a:schemeClr val="tx2"/>
                </a:solidFill>
                <a:latin typeface="Ubuntu" panose="020B0504030602030204" pitchFamily="34" charset="0"/>
                <a:ea typeface="Tahoma" panose="020B0604030504040204" pitchFamily="34" charset="0"/>
                <a:cs typeface="Tahoma" panose="020B0604030504040204" pitchFamily="34" charset="0"/>
              </a:rPr>
              <a:t>overall implementation and management </a:t>
            </a:r>
            <a:r>
              <a:rPr lang="en-GB" dirty="0">
                <a:solidFill>
                  <a:schemeClr val="tx2"/>
                </a:solidFill>
                <a:latin typeface="Ubuntu" panose="020B0504030602030204" pitchFamily="34" charset="0"/>
                <a:ea typeface="Tahoma" panose="020B0604030504040204" pitchFamily="34" charset="0"/>
                <a:cs typeface="Tahoma" panose="020B0604030504040204" pitchFamily="34" charset="0"/>
              </a:rPr>
              <a:t>of the project</a:t>
            </a:r>
          </a:p>
          <a:p>
            <a:pPr marL="285750" indent="-285750">
              <a:lnSpc>
                <a:spcPct val="250000"/>
              </a:lnSpc>
              <a:buBlip>
                <a:blip r:embed="rId3"/>
              </a:buBlip>
            </a:pPr>
            <a:r>
              <a:rPr lang="en-GB" b="1" dirty="0">
                <a:solidFill>
                  <a:schemeClr val="tx2"/>
                </a:solidFill>
                <a:latin typeface="Ubuntu" panose="020B0504030602030204" pitchFamily="34" charset="0"/>
                <a:ea typeface="Tahoma" panose="020B0604030504040204" pitchFamily="34" charset="0"/>
                <a:cs typeface="Tahoma" panose="020B0604030504040204" pitchFamily="34" charset="0"/>
              </a:rPr>
              <a:t>Strategic leading role </a:t>
            </a:r>
            <a:r>
              <a:rPr lang="en-GB" dirty="0">
                <a:solidFill>
                  <a:schemeClr val="tx2"/>
                </a:solidFill>
                <a:latin typeface="Ubuntu" panose="020B0504030602030204" pitchFamily="34" charset="0"/>
                <a:ea typeface="Tahoma" panose="020B0604030504040204" pitchFamily="34" charset="0"/>
                <a:cs typeface="Tahoma" panose="020B0604030504040204" pitchFamily="34" charset="0"/>
              </a:rPr>
              <a:t>in the development of the EUI-IA </a:t>
            </a:r>
          </a:p>
          <a:p>
            <a:pPr marL="285750" indent="-285750">
              <a:lnSpc>
                <a:spcPct val="250000"/>
              </a:lnSpc>
              <a:buBlip>
                <a:blip r:embed="rId3"/>
              </a:buBlip>
            </a:pPr>
            <a:r>
              <a:rPr lang="en-GB" dirty="0">
                <a:solidFill>
                  <a:schemeClr val="tx2"/>
                </a:solidFill>
                <a:latin typeface="Ubuntu" panose="020B0504030602030204" pitchFamily="34" charset="0"/>
                <a:ea typeface="Tahoma" panose="020B0604030504040204" pitchFamily="34" charset="0"/>
                <a:cs typeface="Tahoma" panose="020B0604030504040204" pitchFamily="34" charset="0"/>
              </a:rPr>
              <a:t>Bears the entire </a:t>
            </a:r>
            <a:r>
              <a:rPr lang="en-GB" b="1" dirty="0">
                <a:solidFill>
                  <a:schemeClr val="tx2"/>
                </a:solidFill>
                <a:latin typeface="Ubuntu" panose="020B0504030602030204" pitchFamily="34" charset="0"/>
                <a:ea typeface="Tahoma" panose="020B0604030504040204" pitchFamily="34" charset="0"/>
                <a:cs typeface="Tahoma" panose="020B0604030504040204" pitchFamily="34" charset="0"/>
              </a:rPr>
              <a:t>financial and juridical responsibility </a:t>
            </a:r>
            <a:r>
              <a:rPr lang="en-GB" dirty="0">
                <a:solidFill>
                  <a:schemeClr val="tx2"/>
                </a:solidFill>
                <a:latin typeface="Ubuntu" panose="020B0504030602030204" pitchFamily="34" charset="0"/>
                <a:ea typeface="Tahoma" panose="020B0604030504040204" pitchFamily="34" charset="0"/>
                <a:cs typeface="Tahoma" panose="020B0604030504040204" pitchFamily="34" charset="0"/>
              </a:rPr>
              <a:t>vis-à-vis the Entrusted Entity</a:t>
            </a:r>
          </a:p>
          <a:p>
            <a:pPr marL="285750" indent="-285750">
              <a:lnSpc>
                <a:spcPct val="250000"/>
              </a:lnSpc>
              <a:buBlip>
                <a:blip r:embed="rId3"/>
              </a:buBlip>
            </a:pPr>
            <a:r>
              <a:rPr lang="en-GB" b="1" dirty="0">
                <a:solidFill>
                  <a:schemeClr val="tx2"/>
                </a:solidFill>
                <a:latin typeface="Ubuntu" panose="020B0504030602030204" pitchFamily="34" charset="0"/>
                <a:ea typeface="Tahoma" panose="020B0604030504040204" pitchFamily="34" charset="0"/>
                <a:cs typeface="Tahoma" panose="020B0604030504040204" pitchFamily="34" charset="0"/>
              </a:rPr>
              <a:t>Dedicated budget </a:t>
            </a:r>
            <a:r>
              <a:rPr lang="en-GB" dirty="0">
                <a:solidFill>
                  <a:schemeClr val="tx2"/>
                </a:solidFill>
                <a:latin typeface="Ubuntu" panose="020B0504030602030204" pitchFamily="34" charset="0"/>
                <a:ea typeface="Tahoma" panose="020B0604030504040204" pitchFamily="34" charset="0"/>
                <a:cs typeface="Tahoma" panose="020B0604030504040204" pitchFamily="34" charset="0"/>
              </a:rPr>
              <a:t>and co-financing</a:t>
            </a:r>
          </a:p>
        </p:txBody>
      </p:sp>
    </p:spTree>
    <p:extLst>
      <p:ext uri="{BB962C8B-B14F-4D97-AF65-F5344CB8AC3E}">
        <p14:creationId xmlns:p14="http://schemas.microsoft.com/office/powerpoint/2010/main" val="28461985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Content Placeholder 11">
            <a:extLst>
              <a:ext uri="{FF2B5EF4-FFF2-40B4-BE49-F238E27FC236}">
                <a16:creationId xmlns:a16="http://schemas.microsoft.com/office/drawing/2014/main" id="{827D33A0-D941-D3B5-53A7-12D2A6EEE87C}"/>
              </a:ext>
            </a:extLst>
          </p:cNvPr>
          <p:cNvSpPr>
            <a:spLocks noGrp="1"/>
          </p:cNvSpPr>
          <p:nvPr>
            <p:ph idx="1"/>
          </p:nvPr>
        </p:nvSpPr>
        <p:spPr>
          <a:xfrm>
            <a:off x="838200" y="1199996"/>
            <a:ext cx="10515600" cy="4791456"/>
          </a:xfrm>
        </p:spPr>
        <p:txBody>
          <a:bodyPr>
            <a:noAutofit/>
          </a:bodyPr>
          <a:lstStyle/>
          <a:p>
            <a:pPr marL="285750" indent="-285750">
              <a:lnSpc>
                <a:spcPct val="150000"/>
              </a:lnSpc>
              <a:buBlip>
                <a:blip r:embed="rId3"/>
              </a:buBlip>
            </a:pPr>
            <a:r>
              <a:rPr lang="pl-PL" sz="1800" b="1">
                <a:solidFill>
                  <a:schemeClr val="tx2"/>
                </a:solidFill>
                <a:latin typeface="Ubuntu" panose="020B0504030602030204" pitchFamily="34" charset="0"/>
                <a:ea typeface="Tahoma" panose="020B0604030504040204" pitchFamily="34" charset="0"/>
                <a:cs typeface="Tahoma" panose="020B0604030504040204" pitchFamily="34" charset="0"/>
              </a:rPr>
              <a:t>l</a:t>
            </a:r>
            <a:r>
              <a:rPr lang="en-GB" sz="1800" b="1" err="1">
                <a:solidFill>
                  <a:schemeClr val="tx2"/>
                </a:solidFill>
                <a:latin typeface="Ubuntu" panose="020B0504030602030204" pitchFamily="34" charset="0"/>
                <a:ea typeface="Tahoma" panose="020B0604030504040204" pitchFamily="34" charset="0"/>
                <a:cs typeface="Tahoma" panose="020B0604030504040204" pitchFamily="34" charset="0"/>
              </a:rPr>
              <a:t>ocal</a:t>
            </a:r>
            <a:r>
              <a:rPr lang="en-GB" sz="1800">
                <a:solidFill>
                  <a:schemeClr val="tx2"/>
                </a:solidFill>
                <a:latin typeface="Ubuntu" panose="020B0504030602030204" pitchFamily="34" charset="0"/>
                <a:ea typeface="Tahoma" panose="020B0604030504040204" pitchFamily="34" charset="0"/>
                <a:cs typeface="Tahoma" panose="020B0604030504040204" pitchFamily="34" charset="0"/>
              </a:rPr>
              <a:t> &amp; </a:t>
            </a:r>
            <a:r>
              <a:rPr lang="en-GB" sz="1800" b="1">
                <a:solidFill>
                  <a:schemeClr val="tx2"/>
                </a:solidFill>
                <a:latin typeface="Ubuntu" panose="020B0504030602030204" pitchFamily="34" charset="0"/>
                <a:ea typeface="Tahoma" panose="020B0604030504040204" pitchFamily="34" charset="0"/>
                <a:cs typeface="Tahoma" panose="020B0604030504040204" pitchFamily="34" charset="0"/>
              </a:rPr>
              <a:t>city-led </a:t>
            </a:r>
            <a:r>
              <a:rPr lang="en-GB" sz="1800">
                <a:solidFill>
                  <a:schemeClr val="tx2"/>
                </a:solidFill>
                <a:latin typeface="Ubuntu" panose="020B0504030602030204" pitchFamily="34" charset="0"/>
                <a:ea typeface="Tahoma" panose="020B0604030504040204" pitchFamily="34" charset="0"/>
                <a:cs typeface="Tahoma" panose="020B0604030504040204" pitchFamily="34" charset="0"/>
              </a:rPr>
              <a:t>- only an </a:t>
            </a:r>
            <a:r>
              <a:rPr lang="en-GB" sz="1800" b="1">
                <a:solidFill>
                  <a:schemeClr val="tx2"/>
                </a:solidFill>
                <a:latin typeface="Ubuntu" panose="020B0504030602030204" pitchFamily="34" charset="0"/>
                <a:ea typeface="Tahoma" panose="020B0604030504040204" pitchFamily="34" charset="0"/>
                <a:cs typeface="Tahoma" panose="020B0604030504040204" pitchFamily="34" charset="0"/>
              </a:rPr>
              <a:t>eligible Urban Authority </a:t>
            </a:r>
            <a:r>
              <a:rPr lang="en-GB" sz="1800">
                <a:solidFill>
                  <a:schemeClr val="tx2"/>
                </a:solidFill>
                <a:latin typeface="Ubuntu" panose="020B0504030602030204" pitchFamily="34" charset="0"/>
                <a:ea typeface="Tahoma" panose="020B0604030504040204" pitchFamily="34" charset="0"/>
                <a:cs typeface="Tahoma" panose="020B0604030504040204" pitchFamily="34" charset="0"/>
              </a:rPr>
              <a:t>can submit a proposal</a:t>
            </a:r>
          </a:p>
          <a:p>
            <a:pPr marL="285750" indent="-285750">
              <a:lnSpc>
                <a:spcPct val="150000"/>
              </a:lnSpc>
              <a:buBlip>
                <a:blip r:embed="rId3"/>
              </a:buBlip>
            </a:pPr>
            <a:r>
              <a:rPr lang="pl-PL" sz="1800" b="1">
                <a:solidFill>
                  <a:schemeClr val="tx2"/>
                </a:solidFill>
                <a:latin typeface="Ubuntu" panose="020B0504030602030204" pitchFamily="34" charset="0"/>
                <a:ea typeface="Tahoma" panose="020B0604030504040204" pitchFamily="34" charset="0"/>
                <a:cs typeface="Tahoma" panose="020B0604030504040204" pitchFamily="34" charset="0"/>
              </a:rPr>
              <a:t>q</a:t>
            </a:r>
            <a:r>
              <a:rPr lang="en-GB" sz="1800" b="1" err="1">
                <a:solidFill>
                  <a:schemeClr val="tx2"/>
                </a:solidFill>
                <a:latin typeface="Ubuntu" panose="020B0504030602030204" pitchFamily="34" charset="0"/>
                <a:ea typeface="Tahoma" panose="020B0604030504040204" pitchFamily="34" charset="0"/>
                <a:cs typeface="Tahoma" panose="020B0604030504040204" pitchFamily="34" charset="0"/>
              </a:rPr>
              <a:t>uadruple</a:t>
            </a:r>
            <a:r>
              <a:rPr lang="en-GB" sz="1800" b="1">
                <a:solidFill>
                  <a:schemeClr val="tx2"/>
                </a:solidFill>
                <a:latin typeface="Ubuntu" panose="020B0504030602030204" pitchFamily="34" charset="0"/>
                <a:ea typeface="Tahoma" panose="020B0604030504040204" pitchFamily="34" charset="0"/>
                <a:cs typeface="Tahoma" panose="020B0604030504040204" pitchFamily="34" charset="0"/>
              </a:rPr>
              <a:t> helix </a:t>
            </a:r>
            <a:r>
              <a:rPr lang="en-GB" sz="1800">
                <a:solidFill>
                  <a:schemeClr val="tx2"/>
                </a:solidFill>
                <a:latin typeface="Ubuntu" panose="020B0504030602030204" pitchFamily="34" charset="0"/>
                <a:ea typeface="Tahoma" panose="020B0604030504040204" pitchFamily="34" charset="0"/>
                <a:cs typeface="Tahoma" panose="020B0604030504040204" pitchFamily="34" charset="0"/>
              </a:rPr>
              <a:t>&amp; </a:t>
            </a:r>
            <a:r>
              <a:rPr lang="en-GB" sz="1800" b="1">
                <a:solidFill>
                  <a:schemeClr val="tx2"/>
                </a:solidFill>
                <a:latin typeface="Ubuntu" panose="020B0504030602030204" pitchFamily="34" charset="0"/>
                <a:ea typeface="Tahoma" panose="020B0604030504040204" pitchFamily="34" charset="0"/>
                <a:cs typeface="Tahoma" panose="020B0604030504040204" pitchFamily="34" charset="0"/>
              </a:rPr>
              <a:t>participative</a:t>
            </a:r>
            <a:r>
              <a:rPr lang="en-GB" sz="1800">
                <a:solidFill>
                  <a:schemeClr val="tx2"/>
                </a:solidFill>
                <a:latin typeface="Ubuntu" panose="020B0504030602030204" pitchFamily="34" charset="0"/>
                <a:ea typeface="Tahoma" panose="020B0604030504040204" pitchFamily="34" charset="0"/>
                <a:cs typeface="Tahoma" panose="020B0604030504040204" pitchFamily="34" charset="0"/>
              </a:rPr>
              <a:t> </a:t>
            </a:r>
            <a:r>
              <a:rPr lang="en-GB" sz="1800" b="1">
                <a:solidFill>
                  <a:schemeClr val="tx2"/>
                </a:solidFill>
                <a:latin typeface="Ubuntu" panose="020B0504030602030204" pitchFamily="34" charset="0"/>
                <a:ea typeface="Tahoma" panose="020B0604030504040204" pitchFamily="34" charset="0"/>
                <a:cs typeface="Tahoma" panose="020B0604030504040204" pitchFamily="34" charset="0"/>
              </a:rPr>
              <a:t>approach</a:t>
            </a:r>
          </a:p>
          <a:p>
            <a:pPr marL="285750" indent="-285750">
              <a:lnSpc>
                <a:spcPct val="150000"/>
              </a:lnSpc>
              <a:buBlip>
                <a:blip r:embed="rId3"/>
              </a:buBlip>
            </a:pPr>
            <a:r>
              <a:rPr lang="pl-PL" sz="1800" b="1">
                <a:solidFill>
                  <a:schemeClr val="tx2"/>
                </a:solidFill>
                <a:latin typeface="Ubuntu" panose="020B0504030602030204" pitchFamily="34" charset="0"/>
                <a:ea typeface="Tahoma" panose="020B0604030504040204" pitchFamily="34" charset="0"/>
                <a:cs typeface="Tahoma" panose="020B0604030504040204" pitchFamily="34" charset="0"/>
              </a:rPr>
              <a:t>b</a:t>
            </a:r>
            <a:r>
              <a:rPr lang="en-GB" sz="1800" b="1" err="1">
                <a:solidFill>
                  <a:schemeClr val="tx2"/>
                </a:solidFill>
                <a:latin typeface="Ubuntu" panose="020B0504030602030204" pitchFamily="34" charset="0"/>
                <a:ea typeface="Tahoma" panose="020B0604030504040204" pitchFamily="34" charset="0"/>
                <a:cs typeface="Tahoma" panose="020B0604030504040204" pitchFamily="34" charset="0"/>
              </a:rPr>
              <a:t>alanced</a:t>
            </a:r>
            <a:r>
              <a:rPr lang="en-GB" sz="1800" b="1">
                <a:solidFill>
                  <a:schemeClr val="tx2"/>
                </a:solidFill>
                <a:latin typeface="Ubuntu" panose="020B0504030602030204" pitchFamily="34" charset="0"/>
                <a:ea typeface="Tahoma" panose="020B0604030504040204" pitchFamily="34" charset="0"/>
                <a:cs typeface="Tahoma" panose="020B0604030504040204" pitchFamily="34" charset="0"/>
              </a:rPr>
              <a:t>, complementary</a:t>
            </a:r>
            <a:r>
              <a:rPr lang="en-GB" sz="1800">
                <a:solidFill>
                  <a:schemeClr val="tx2"/>
                </a:solidFill>
                <a:latin typeface="Ubuntu" panose="020B0504030602030204" pitchFamily="34" charset="0"/>
                <a:ea typeface="Tahoma" panose="020B0604030504040204" pitchFamily="34" charset="0"/>
                <a:cs typeface="Tahoma" panose="020B0604030504040204" pitchFamily="34" charset="0"/>
              </a:rPr>
              <a:t>, promote horizontal &amp; vertical integration</a:t>
            </a:r>
            <a:endParaRPr lang="en-GB" sz="1800" b="1">
              <a:solidFill>
                <a:schemeClr val="tx2"/>
              </a:solidFill>
              <a:latin typeface="Ubuntu" panose="020B0504030602030204" pitchFamily="34" charset="0"/>
              <a:ea typeface="Tahoma" panose="020B0604030504040204" pitchFamily="34" charset="0"/>
              <a:cs typeface="Tahoma" panose="020B0604030504040204" pitchFamily="34" charset="0"/>
            </a:endParaRPr>
          </a:p>
          <a:p>
            <a:pPr marL="285750" indent="-285750">
              <a:lnSpc>
                <a:spcPct val="150000"/>
              </a:lnSpc>
              <a:buBlip>
                <a:blip r:embed="rId3"/>
              </a:buBlip>
            </a:pPr>
            <a:endParaRPr lang="en-GB" sz="1800">
              <a:solidFill>
                <a:schemeClr val="tx2"/>
              </a:solidFill>
              <a:latin typeface="Ubuntu" panose="020B0504030602030204" pitchFamily="34" charset="0"/>
              <a:ea typeface="Tahoma" panose="020B0604030504040204" pitchFamily="34" charset="0"/>
              <a:cs typeface="Tahoma" panose="020B0604030504040204" pitchFamily="34" charset="0"/>
            </a:endParaRPr>
          </a:p>
        </p:txBody>
      </p:sp>
      <p:sp>
        <p:nvSpPr>
          <p:cNvPr id="6" name="Title 5">
            <a:extLst>
              <a:ext uri="{FF2B5EF4-FFF2-40B4-BE49-F238E27FC236}">
                <a16:creationId xmlns:a16="http://schemas.microsoft.com/office/drawing/2014/main" id="{0EBA2A77-C73A-651C-C0AC-1A8C846F15EC}"/>
              </a:ext>
            </a:extLst>
          </p:cNvPr>
          <p:cNvSpPr>
            <a:spLocks noGrp="1"/>
          </p:cNvSpPr>
          <p:nvPr>
            <p:ph type="title"/>
          </p:nvPr>
        </p:nvSpPr>
        <p:spPr>
          <a:xfrm>
            <a:off x="838200" y="515626"/>
            <a:ext cx="10515600" cy="557394"/>
          </a:xfrm>
        </p:spPr>
        <p:txBody>
          <a:bodyPr>
            <a:normAutofit/>
          </a:bodyPr>
          <a:lstStyle/>
          <a:p>
            <a:r>
              <a:rPr lang="en-GB" sz="2800" b="1">
                <a:solidFill>
                  <a:schemeClr val="accent2"/>
                </a:solidFill>
                <a:latin typeface="Ubuntu" panose="020B0504030602030204" pitchFamily="34" charset="0"/>
                <a:ea typeface="Tahoma" panose="020B0604030504040204" pitchFamily="34" charset="0"/>
                <a:cs typeface="Tahoma" panose="020B0604030504040204" pitchFamily="34" charset="0"/>
              </a:rPr>
              <a:t>EUI-IA – PARTNERSHIP </a:t>
            </a:r>
            <a:endParaRPr lang="en-GB"/>
          </a:p>
        </p:txBody>
      </p:sp>
      <p:sp>
        <p:nvSpPr>
          <p:cNvPr id="5" name="Hexagone 4">
            <a:extLst>
              <a:ext uri="{FF2B5EF4-FFF2-40B4-BE49-F238E27FC236}">
                <a16:creationId xmlns:a16="http://schemas.microsoft.com/office/drawing/2014/main" id="{3F766A73-4AA7-C62B-6BE0-B0C82E96DDAC}"/>
              </a:ext>
            </a:extLst>
          </p:cNvPr>
          <p:cNvSpPr>
            <a:spLocks noChangeAspect="1"/>
          </p:cNvSpPr>
          <p:nvPr/>
        </p:nvSpPr>
        <p:spPr>
          <a:xfrm>
            <a:off x="3436673" y="4553666"/>
            <a:ext cx="1575000" cy="1260000"/>
          </a:xfrm>
          <a:prstGeom prst="hexagon">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fr-BE" sz="1600"/>
              <a:t>Main Urban </a:t>
            </a:r>
            <a:r>
              <a:rPr lang="fr-BE" sz="1600" err="1"/>
              <a:t>Authority</a:t>
            </a:r>
            <a:endParaRPr lang="fr-BE" sz="1600"/>
          </a:p>
        </p:txBody>
      </p:sp>
      <p:sp>
        <p:nvSpPr>
          <p:cNvPr id="7" name="Hexagone 6">
            <a:extLst>
              <a:ext uri="{FF2B5EF4-FFF2-40B4-BE49-F238E27FC236}">
                <a16:creationId xmlns:a16="http://schemas.microsoft.com/office/drawing/2014/main" id="{9651EE2C-21BD-7E96-D6C1-C76E32A02DF3}"/>
              </a:ext>
            </a:extLst>
          </p:cNvPr>
          <p:cNvSpPr>
            <a:spLocks noChangeAspect="1"/>
          </p:cNvSpPr>
          <p:nvPr/>
        </p:nvSpPr>
        <p:spPr>
          <a:xfrm>
            <a:off x="2438401" y="3621662"/>
            <a:ext cx="1305000" cy="1044000"/>
          </a:xfrm>
          <a:prstGeom prst="hexagon">
            <a:avLst/>
          </a:prstGeom>
          <a:no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fr-BE" sz="1600">
                <a:solidFill>
                  <a:schemeClr val="tx1"/>
                </a:solidFill>
              </a:rPr>
              <a:t>Delivery </a:t>
            </a:r>
            <a:r>
              <a:rPr lang="fr-BE" sz="1600" err="1">
                <a:solidFill>
                  <a:schemeClr val="tx1"/>
                </a:solidFill>
              </a:rPr>
              <a:t>partner</a:t>
            </a:r>
            <a:r>
              <a:rPr lang="fr-BE" sz="1600">
                <a:solidFill>
                  <a:schemeClr val="tx1"/>
                </a:solidFill>
              </a:rPr>
              <a:t> 2</a:t>
            </a:r>
          </a:p>
        </p:txBody>
      </p:sp>
      <p:sp>
        <p:nvSpPr>
          <p:cNvPr id="8" name="Hexagone 7">
            <a:extLst>
              <a:ext uri="{FF2B5EF4-FFF2-40B4-BE49-F238E27FC236}">
                <a16:creationId xmlns:a16="http://schemas.microsoft.com/office/drawing/2014/main" id="{06224B9E-72CF-AB06-4E81-48DECE8C8C73}"/>
              </a:ext>
            </a:extLst>
          </p:cNvPr>
          <p:cNvSpPr>
            <a:spLocks noChangeAspect="1"/>
          </p:cNvSpPr>
          <p:nvPr/>
        </p:nvSpPr>
        <p:spPr>
          <a:xfrm>
            <a:off x="980037" y="3621662"/>
            <a:ext cx="1305000" cy="1044000"/>
          </a:xfrm>
          <a:prstGeom prst="hexagon">
            <a:avLst/>
          </a:prstGeom>
          <a:no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fr-BE" sz="1600">
                <a:solidFill>
                  <a:schemeClr val="tx1"/>
                </a:solidFill>
              </a:rPr>
              <a:t>Delivery </a:t>
            </a:r>
            <a:r>
              <a:rPr lang="fr-BE" sz="1600" err="1">
                <a:solidFill>
                  <a:schemeClr val="tx1"/>
                </a:solidFill>
              </a:rPr>
              <a:t>partner</a:t>
            </a:r>
            <a:r>
              <a:rPr lang="fr-BE" sz="1600">
                <a:solidFill>
                  <a:schemeClr val="tx1"/>
                </a:solidFill>
              </a:rPr>
              <a:t> 1</a:t>
            </a:r>
          </a:p>
        </p:txBody>
      </p:sp>
      <p:sp>
        <p:nvSpPr>
          <p:cNvPr id="9" name="Hexagone 8">
            <a:extLst>
              <a:ext uri="{FF2B5EF4-FFF2-40B4-BE49-F238E27FC236}">
                <a16:creationId xmlns:a16="http://schemas.microsoft.com/office/drawing/2014/main" id="{3717F038-60BC-D066-A31B-275138135052}"/>
              </a:ext>
            </a:extLst>
          </p:cNvPr>
          <p:cNvSpPr>
            <a:spLocks noChangeAspect="1"/>
          </p:cNvSpPr>
          <p:nvPr/>
        </p:nvSpPr>
        <p:spPr>
          <a:xfrm>
            <a:off x="1686966" y="4792638"/>
            <a:ext cx="1305000" cy="1044000"/>
          </a:xfrm>
          <a:prstGeom prst="hexagon">
            <a:avLst/>
          </a:prstGeom>
          <a:no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fr-BE" sz="1600">
                <a:solidFill>
                  <a:schemeClr val="tx1"/>
                </a:solidFill>
              </a:rPr>
              <a:t>Delivery </a:t>
            </a:r>
            <a:r>
              <a:rPr lang="fr-BE" sz="1600" err="1">
                <a:solidFill>
                  <a:schemeClr val="tx1"/>
                </a:solidFill>
              </a:rPr>
              <a:t>partner</a:t>
            </a:r>
            <a:r>
              <a:rPr lang="fr-BE" sz="1600">
                <a:solidFill>
                  <a:schemeClr val="tx1"/>
                </a:solidFill>
              </a:rPr>
              <a:t> 3</a:t>
            </a:r>
          </a:p>
        </p:txBody>
      </p:sp>
    </p:spTree>
    <p:extLst>
      <p:ext uri="{BB962C8B-B14F-4D97-AF65-F5344CB8AC3E}">
        <p14:creationId xmlns:p14="http://schemas.microsoft.com/office/powerpoint/2010/main" val="23160982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8"/>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9"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33F355F8-2B4B-9715-8EDA-37B3F7AE26C7}"/>
              </a:ext>
            </a:extLst>
          </p:cNvPr>
          <p:cNvSpPr>
            <a:spLocks noGrp="1"/>
          </p:cNvSpPr>
          <p:nvPr>
            <p:ph type="title" idx="4294967295"/>
          </p:nvPr>
        </p:nvSpPr>
        <p:spPr>
          <a:xfrm>
            <a:off x="970402" y="471488"/>
            <a:ext cx="10515600" cy="709612"/>
          </a:xfrm>
        </p:spPr>
        <p:txBody>
          <a:bodyPr/>
          <a:lstStyle/>
          <a:p>
            <a:r>
              <a:rPr lang="fr-BE" b="1" dirty="0">
                <a:solidFill>
                  <a:schemeClr val="accent2"/>
                </a:solidFill>
                <a:latin typeface="Ubuntu" panose="020B0504030602030204" pitchFamily="34" charset="0"/>
              </a:rPr>
              <a:t>Our team </a:t>
            </a:r>
          </a:p>
        </p:txBody>
      </p:sp>
      <p:sp>
        <p:nvSpPr>
          <p:cNvPr id="4" name="TextBox 1">
            <a:extLst>
              <a:ext uri="{FF2B5EF4-FFF2-40B4-BE49-F238E27FC236}">
                <a16:creationId xmlns:a16="http://schemas.microsoft.com/office/drawing/2014/main" id="{A91FF2D8-06BF-9600-BBE2-33AADC95D410}"/>
              </a:ext>
            </a:extLst>
          </p:cNvPr>
          <p:cNvSpPr txBox="1"/>
          <p:nvPr/>
        </p:nvSpPr>
        <p:spPr>
          <a:xfrm>
            <a:off x="3488635" y="1684933"/>
            <a:ext cx="8309112" cy="4883388"/>
          </a:xfrm>
          <a:prstGeom prst="rect">
            <a:avLst/>
          </a:prstGeom>
          <a:noFill/>
        </p:spPr>
        <p:txBody>
          <a:bodyPr wrap="square" lIns="91440" tIns="45720" rIns="91440" bIns="45720" anchor="t">
            <a:spAutoFit/>
          </a:bodyPr>
          <a:lstStyle/>
          <a:p>
            <a:pPr>
              <a:lnSpc>
                <a:spcPct val="150000"/>
              </a:lnSpc>
              <a:defRPr/>
            </a:pPr>
            <a:r>
              <a:rPr lang="en-US" sz="2400" b="1">
                <a:solidFill>
                  <a:srgbClr val="4D4D4D"/>
                </a:solidFill>
                <a:ea typeface="+mn-lt"/>
                <a:cs typeface="+mn-lt"/>
              </a:rPr>
              <a:t>Flanders - </a:t>
            </a:r>
            <a:r>
              <a:rPr lang="fr-BE" sz="2400" b="1"/>
              <a:t>Joachim </a:t>
            </a:r>
            <a:r>
              <a:rPr lang="fr-BE" sz="2400" b="1" err="1"/>
              <a:t>Vercruysse</a:t>
            </a:r>
            <a:endParaRPr lang="fr-BE" sz="2400" b="1"/>
          </a:p>
          <a:p>
            <a:pPr>
              <a:lnSpc>
                <a:spcPct val="150000"/>
              </a:lnSpc>
              <a:defRPr/>
            </a:pPr>
            <a:r>
              <a:rPr lang="en-US" sz="2400" b="1">
                <a:solidFill>
                  <a:srgbClr val="4D4D4D"/>
                </a:solidFill>
                <a:ea typeface="+mn-lt"/>
                <a:cs typeface="+mn-lt"/>
                <a:hlinkClick r:id="rId3"/>
              </a:rPr>
              <a:t>joachim.vercruysse@ugent.be</a:t>
            </a:r>
            <a:r>
              <a:rPr lang="en-US" sz="2400" b="1">
                <a:solidFill>
                  <a:srgbClr val="4D4D4D"/>
                </a:solidFill>
                <a:ea typeface="+mn-lt"/>
                <a:cs typeface="+mn-lt"/>
              </a:rPr>
              <a:t> </a:t>
            </a:r>
          </a:p>
          <a:p>
            <a:pPr>
              <a:lnSpc>
                <a:spcPct val="150000"/>
              </a:lnSpc>
              <a:defRPr/>
            </a:pPr>
            <a:endParaRPr lang="en-US" sz="2400" b="1">
              <a:solidFill>
                <a:srgbClr val="4D4D4D"/>
              </a:solidFill>
              <a:ea typeface="+mn-lt"/>
              <a:cs typeface="+mn-lt"/>
            </a:endParaRPr>
          </a:p>
          <a:p>
            <a:pPr>
              <a:lnSpc>
                <a:spcPct val="150000"/>
              </a:lnSpc>
              <a:defRPr/>
            </a:pPr>
            <a:r>
              <a:rPr lang="en-US" sz="2400" b="1">
                <a:solidFill>
                  <a:srgbClr val="4D4D4D"/>
                </a:solidFill>
                <a:ea typeface="+mn-lt"/>
                <a:cs typeface="+mn-lt"/>
              </a:rPr>
              <a:t>Brussels - Raissa MOHAMED ROBLEH  </a:t>
            </a:r>
          </a:p>
          <a:p>
            <a:pPr>
              <a:lnSpc>
                <a:spcPct val="150000"/>
              </a:lnSpc>
              <a:defRPr/>
            </a:pPr>
            <a:r>
              <a:rPr lang="en-US" sz="2400" b="1" err="1">
                <a:solidFill>
                  <a:srgbClr val="4D4D4D"/>
                </a:solidFill>
                <a:ea typeface="+mn-lt"/>
                <a:cs typeface="+mn-lt"/>
                <a:hlinkClick r:id="rId4"/>
              </a:rPr>
              <a:t>rmohamedrobleh@sprb.brussels</a:t>
            </a:r>
            <a:endParaRPr lang="en-US" sz="2400" b="1">
              <a:solidFill>
                <a:srgbClr val="4D4D4D"/>
              </a:solidFill>
              <a:ea typeface="+mn-lt"/>
              <a:cs typeface="+mn-lt"/>
            </a:endParaRPr>
          </a:p>
          <a:p>
            <a:pPr>
              <a:lnSpc>
                <a:spcPct val="150000"/>
              </a:lnSpc>
              <a:defRPr/>
            </a:pPr>
            <a:endParaRPr lang="en-US" sz="2400" b="1">
              <a:solidFill>
                <a:srgbClr val="4D4D4D"/>
              </a:solidFill>
              <a:ea typeface="+mn-lt"/>
              <a:cs typeface="+mn-lt"/>
            </a:endParaRPr>
          </a:p>
          <a:p>
            <a:pPr>
              <a:lnSpc>
                <a:spcPct val="150000"/>
              </a:lnSpc>
              <a:defRPr/>
            </a:pPr>
            <a:r>
              <a:rPr lang="en-US" sz="2400" b="1" dirty="0">
                <a:solidFill>
                  <a:srgbClr val="4D4D4D"/>
                </a:solidFill>
                <a:ea typeface="+mn-lt"/>
                <a:cs typeface="+mn-lt"/>
              </a:rPr>
              <a:t>Wallonia – Fabian Massart</a:t>
            </a:r>
          </a:p>
          <a:p>
            <a:pPr>
              <a:lnSpc>
                <a:spcPct val="150000"/>
              </a:lnSpc>
              <a:defRPr/>
            </a:pPr>
            <a:r>
              <a:rPr lang="en-US" sz="2400" b="1">
                <a:solidFill>
                  <a:srgbClr val="4D4D4D"/>
                </a:solidFill>
                <a:ea typeface="+mn-lt"/>
                <a:cs typeface="+mn-lt"/>
                <a:hlinkClick r:id="rId5"/>
              </a:rPr>
              <a:t>Fabian.massart@uliege.be</a:t>
            </a:r>
            <a:r>
              <a:rPr lang="en-US" sz="2400" b="1">
                <a:solidFill>
                  <a:srgbClr val="4D4D4D"/>
                </a:solidFill>
                <a:ea typeface="+mn-lt"/>
                <a:cs typeface="+mn-lt"/>
              </a:rPr>
              <a:t> </a:t>
            </a:r>
          </a:p>
          <a:p>
            <a:pPr>
              <a:lnSpc>
                <a:spcPct val="150000"/>
              </a:lnSpc>
              <a:defRPr/>
            </a:pPr>
            <a:endParaRPr lang="en-US">
              <a:solidFill>
                <a:schemeClr val="accent2"/>
              </a:solidFill>
              <a:ea typeface="Tahoma"/>
              <a:cs typeface="Tahoma"/>
            </a:endParaRPr>
          </a:p>
        </p:txBody>
      </p:sp>
      <p:pic>
        <p:nvPicPr>
          <p:cNvPr id="8" name="Image 7" descr="Une image contenant personne, arbre, Visage humain, plein air&#10;&#10;Description générée automatiquement">
            <a:extLst>
              <a:ext uri="{FF2B5EF4-FFF2-40B4-BE49-F238E27FC236}">
                <a16:creationId xmlns:a16="http://schemas.microsoft.com/office/drawing/2014/main" id="{D6F26067-A8DD-8B0D-76FE-F9600F5EAC8A}"/>
              </a:ext>
            </a:extLst>
          </p:cNvPr>
          <p:cNvPicPr>
            <a:picLocks noChangeAspect="1"/>
          </p:cNvPicPr>
          <p:nvPr/>
        </p:nvPicPr>
        <p:blipFill>
          <a:blip r:embed="rId6"/>
          <a:stretch>
            <a:fillRect/>
          </a:stretch>
        </p:blipFill>
        <p:spPr>
          <a:xfrm>
            <a:off x="601157" y="4682795"/>
            <a:ext cx="1933755" cy="1890623"/>
          </a:xfrm>
          <a:prstGeom prst="ellipse">
            <a:avLst/>
          </a:prstGeom>
        </p:spPr>
      </p:pic>
      <p:pic>
        <p:nvPicPr>
          <p:cNvPr id="10" name="Image 9" descr="Une image contenant Visage humain, personne, habits, Front&#10;&#10;Description générée automatiquement">
            <a:extLst>
              <a:ext uri="{FF2B5EF4-FFF2-40B4-BE49-F238E27FC236}">
                <a16:creationId xmlns:a16="http://schemas.microsoft.com/office/drawing/2014/main" id="{A149DA22-476B-2D01-20C8-2A3EE514E270}"/>
              </a:ext>
            </a:extLst>
          </p:cNvPr>
          <p:cNvPicPr>
            <a:picLocks noChangeAspect="1"/>
          </p:cNvPicPr>
          <p:nvPr/>
        </p:nvPicPr>
        <p:blipFill>
          <a:blip r:embed="rId7"/>
          <a:stretch>
            <a:fillRect/>
          </a:stretch>
        </p:blipFill>
        <p:spPr>
          <a:xfrm>
            <a:off x="653837" y="1539000"/>
            <a:ext cx="1828393" cy="1890000"/>
          </a:xfrm>
          <a:prstGeom prst="ellipse">
            <a:avLst/>
          </a:prstGeom>
        </p:spPr>
      </p:pic>
      <p:pic>
        <p:nvPicPr>
          <p:cNvPr id="5" name="Picture 4" descr="Raissa Mohamed Robleh">
            <a:extLst>
              <a:ext uri="{FF2B5EF4-FFF2-40B4-BE49-F238E27FC236}">
                <a16:creationId xmlns:a16="http://schemas.microsoft.com/office/drawing/2014/main" id="{1384901F-62A2-2846-2472-3EDD4D6C3748}"/>
              </a:ext>
            </a:extLst>
          </p:cNvPr>
          <p:cNvPicPr>
            <a:picLocks noChangeAspect="1"/>
          </p:cNvPicPr>
          <p:nvPr/>
        </p:nvPicPr>
        <p:blipFill>
          <a:blip r:embed="rId8"/>
          <a:stretch>
            <a:fillRect/>
          </a:stretch>
        </p:blipFill>
        <p:spPr>
          <a:xfrm>
            <a:off x="9657203" y="3041048"/>
            <a:ext cx="1800473" cy="1890000"/>
          </a:xfrm>
          <a:prstGeom prst="rect">
            <a:avLst/>
          </a:prstGeom>
        </p:spPr>
      </p:pic>
    </p:spTree>
    <p:extLst>
      <p:ext uri="{BB962C8B-B14F-4D97-AF65-F5344CB8AC3E}">
        <p14:creationId xmlns:p14="http://schemas.microsoft.com/office/powerpoint/2010/main" val="152874961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Espace réservé du contenu 2">
            <a:extLst>
              <a:ext uri="{FF2B5EF4-FFF2-40B4-BE49-F238E27FC236}">
                <a16:creationId xmlns:a16="http://schemas.microsoft.com/office/drawing/2014/main" id="{3EF58A09-CC27-0FC6-979C-D1476C82E17B}"/>
              </a:ext>
            </a:extLst>
          </p:cNvPr>
          <p:cNvSpPr txBox="1">
            <a:spLocks/>
          </p:cNvSpPr>
          <p:nvPr/>
        </p:nvSpPr>
        <p:spPr>
          <a:xfrm>
            <a:off x="3442475" y="876852"/>
            <a:ext cx="5307049" cy="73805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fr-FR" b="1" err="1">
                <a:solidFill>
                  <a:srgbClr val="0C114D"/>
                </a:solidFill>
                <a:latin typeface="Ubuntu" panose="020B0504030602030204" pitchFamily="34" charset="0"/>
              </a:rPr>
              <a:t>Role</a:t>
            </a:r>
            <a:r>
              <a:rPr lang="fr-FR" b="1">
                <a:solidFill>
                  <a:srgbClr val="0C114D"/>
                </a:solidFill>
                <a:latin typeface="Ubuntu" panose="020B0504030602030204" pitchFamily="34" charset="0"/>
              </a:rPr>
              <a:t> of the Delivery </a:t>
            </a:r>
            <a:r>
              <a:rPr lang="fr-FR" b="1" err="1">
                <a:solidFill>
                  <a:srgbClr val="0C114D"/>
                </a:solidFill>
                <a:latin typeface="Ubuntu" panose="020B0504030602030204" pitchFamily="34" charset="0"/>
              </a:rPr>
              <a:t>Partners</a:t>
            </a:r>
            <a:endParaRPr lang="fr-FR" b="1">
              <a:solidFill>
                <a:srgbClr val="0C114D"/>
              </a:solidFill>
              <a:latin typeface="Ubuntu" panose="020B0504030602030204" pitchFamily="34" charset="0"/>
            </a:endParaRPr>
          </a:p>
        </p:txBody>
      </p:sp>
      <p:sp>
        <p:nvSpPr>
          <p:cNvPr id="16" name="ZoneTexte 1">
            <a:extLst>
              <a:ext uri="{FF2B5EF4-FFF2-40B4-BE49-F238E27FC236}">
                <a16:creationId xmlns:a16="http://schemas.microsoft.com/office/drawing/2014/main" id="{A7E9FC0C-424A-3FD6-2289-F2B835221E3D}"/>
              </a:ext>
            </a:extLst>
          </p:cNvPr>
          <p:cNvSpPr txBox="1"/>
          <p:nvPr/>
        </p:nvSpPr>
        <p:spPr>
          <a:xfrm>
            <a:off x="2083848" y="1603321"/>
            <a:ext cx="9439368" cy="2554545"/>
          </a:xfrm>
          <a:prstGeom prst="rect">
            <a:avLst/>
          </a:prstGeom>
          <a:noFill/>
        </p:spPr>
        <p:txBody>
          <a:bodyPr wrap="square" rtlCol="0">
            <a:spAutoFit/>
          </a:bodyPr>
          <a:lstStyle/>
          <a:p>
            <a:pPr marL="285750" indent="-285750">
              <a:buBlip>
                <a:blip r:embed="rId3"/>
              </a:buBlip>
            </a:pPr>
            <a:r>
              <a:rPr lang="en-GB" sz="1600">
                <a:solidFill>
                  <a:schemeClr val="tx2"/>
                </a:solidFill>
                <a:latin typeface="Ubuntu" panose="020B0504030602030204" pitchFamily="34" charset="0"/>
                <a:ea typeface="Tahoma" panose="020B0604030504040204" pitchFamily="34" charset="0"/>
                <a:cs typeface="Tahoma" panose="020B0604030504040204" pitchFamily="34" charset="0"/>
              </a:rPr>
              <a:t>Any other organisations (</a:t>
            </a:r>
            <a:r>
              <a:rPr lang="pl-PL" sz="1600">
                <a:solidFill>
                  <a:schemeClr val="tx2"/>
                </a:solidFill>
                <a:latin typeface="Ubuntu" panose="020B0504030602030204" pitchFamily="34" charset="0"/>
                <a:ea typeface="Tahoma" panose="020B0604030504040204" pitchFamily="34" charset="0"/>
                <a:cs typeface="Tahoma" panose="020B0604030504040204" pitchFamily="34" charset="0"/>
              </a:rPr>
              <a:t>private sector, NGOs, academic institutions,</a:t>
            </a:r>
            <a:r>
              <a:rPr lang="en-GB" sz="1600">
                <a:solidFill>
                  <a:schemeClr val="tx2"/>
                </a:solidFill>
                <a:latin typeface="Ubuntu" panose="020B0504030602030204" pitchFamily="34" charset="0"/>
                <a:ea typeface="Tahoma" panose="020B0604030504040204" pitchFamily="34" charset="0"/>
                <a:cs typeface="Tahoma" panose="020B0604030504040204" pitchFamily="34" charset="0"/>
              </a:rPr>
              <a:t> etc.) needed for successful implementation</a:t>
            </a:r>
          </a:p>
          <a:p>
            <a:endParaRPr lang="en-GB" sz="1600">
              <a:solidFill>
                <a:schemeClr val="tx2"/>
              </a:solidFill>
              <a:latin typeface="Ubuntu" panose="020B0504030602030204" pitchFamily="34" charset="0"/>
              <a:ea typeface="Tahoma" panose="020B0604030504040204" pitchFamily="34" charset="0"/>
              <a:cs typeface="Tahoma" panose="020B0604030504040204" pitchFamily="34" charset="0"/>
            </a:endParaRPr>
          </a:p>
          <a:p>
            <a:pPr marL="285750" indent="-285750">
              <a:buBlip>
                <a:blip r:embed="rId3"/>
              </a:buBlip>
            </a:pPr>
            <a:r>
              <a:rPr lang="en-GB" sz="1600" b="1">
                <a:solidFill>
                  <a:schemeClr val="tx2"/>
                </a:solidFill>
                <a:latin typeface="Ubuntu" panose="020B0504030602030204" pitchFamily="34" charset="0"/>
                <a:ea typeface="Tahoma" panose="020B0604030504040204" pitchFamily="34" charset="0"/>
                <a:cs typeface="Tahoma" panose="020B0604030504040204" pitchFamily="34" charset="0"/>
              </a:rPr>
              <a:t>Active role </a:t>
            </a:r>
            <a:r>
              <a:rPr lang="en-GB" sz="1600">
                <a:solidFill>
                  <a:schemeClr val="tx2"/>
                </a:solidFill>
                <a:latin typeface="Ubuntu" panose="020B0504030602030204" pitchFamily="34" charset="0"/>
                <a:ea typeface="Tahoma" panose="020B0604030504040204" pitchFamily="34" charset="0"/>
                <a:cs typeface="Tahoma" panose="020B0604030504040204" pitchFamily="34" charset="0"/>
              </a:rPr>
              <a:t>in the implementation of the project</a:t>
            </a:r>
          </a:p>
          <a:p>
            <a:endParaRPr lang="en-GB" sz="1600">
              <a:solidFill>
                <a:schemeClr val="tx2"/>
              </a:solidFill>
              <a:latin typeface="Ubuntu" panose="020B0504030602030204" pitchFamily="34" charset="0"/>
              <a:ea typeface="Tahoma" panose="020B0604030504040204" pitchFamily="34" charset="0"/>
              <a:cs typeface="Tahoma" panose="020B0604030504040204" pitchFamily="34" charset="0"/>
            </a:endParaRPr>
          </a:p>
          <a:p>
            <a:pPr marL="285750" indent="-285750">
              <a:buBlip>
                <a:blip r:embed="rId3"/>
              </a:buBlip>
            </a:pPr>
            <a:r>
              <a:rPr lang="en-GB" sz="1600">
                <a:solidFill>
                  <a:schemeClr val="tx2"/>
                </a:solidFill>
                <a:latin typeface="Ubuntu" panose="020B0504030602030204" pitchFamily="34" charset="0"/>
                <a:ea typeface="Tahoma" panose="020B0604030504040204" pitchFamily="34" charset="0"/>
                <a:cs typeface="Tahoma" panose="020B0604030504040204" pitchFamily="34" charset="0"/>
              </a:rPr>
              <a:t>Responsible for the delivery of specific activities and of the related deliverables/outputs</a:t>
            </a:r>
          </a:p>
          <a:p>
            <a:pPr marL="285750" indent="-285750">
              <a:buBlip>
                <a:blip r:embed="rId3"/>
              </a:buBlip>
            </a:pPr>
            <a:endParaRPr lang="en-GB" sz="1600">
              <a:solidFill>
                <a:schemeClr val="tx2"/>
              </a:solidFill>
              <a:latin typeface="Ubuntu" panose="020B0504030602030204" pitchFamily="34" charset="0"/>
              <a:ea typeface="Tahoma" panose="020B0604030504040204" pitchFamily="34" charset="0"/>
              <a:cs typeface="Tahoma" panose="020B0604030504040204" pitchFamily="34" charset="0"/>
            </a:endParaRPr>
          </a:p>
          <a:p>
            <a:pPr marL="285750" indent="-285750">
              <a:buBlip>
                <a:blip r:embed="rId3"/>
              </a:buBlip>
            </a:pPr>
            <a:r>
              <a:rPr lang="en-GB" sz="1600" b="1">
                <a:solidFill>
                  <a:schemeClr val="tx2"/>
                </a:solidFill>
                <a:latin typeface="Ubuntu" panose="020B0504030602030204" pitchFamily="34" charset="0"/>
                <a:ea typeface="Tahoma" panose="020B0604030504040204" pitchFamily="34" charset="0"/>
                <a:cs typeface="Tahoma" panose="020B0604030504040204" pitchFamily="34" charset="0"/>
              </a:rPr>
              <a:t>Dedicated budget </a:t>
            </a:r>
            <a:r>
              <a:rPr lang="en-GB" sz="1600">
                <a:solidFill>
                  <a:schemeClr val="tx2"/>
                </a:solidFill>
                <a:latin typeface="Ubuntu" panose="020B0504030602030204" pitchFamily="34" charset="0"/>
                <a:ea typeface="Tahoma" panose="020B0604030504040204" pitchFamily="34" charset="0"/>
                <a:cs typeface="Tahoma" panose="020B0604030504040204" pitchFamily="34" charset="0"/>
              </a:rPr>
              <a:t>and co-financing</a:t>
            </a:r>
          </a:p>
          <a:p>
            <a:pPr marL="285750" indent="-285750">
              <a:buBlip>
                <a:blip r:embed="rId3"/>
              </a:buBlip>
            </a:pPr>
            <a:endParaRPr lang="en-GB" sz="1600">
              <a:solidFill>
                <a:schemeClr val="tx2"/>
              </a:solidFill>
              <a:latin typeface="Ubuntu" panose="020B0504030602030204" pitchFamily="34" charset="0"/>
              <a:ea typeface="Tahoma" panose="020B0604030504040204" pitchFamily="34" charset="0"/>
              <a:cs typeface="Tahoma" panose="020B0604030504040204" pitchFamily="34" charset="0"/>
            </a:endParaRPr>
          </a:p>
          <a:p>
            <a:endParaRPr lang="en-GB" sz="1600">
              <a:solidFill>
                <a:schemeClr val="tx2"/>
              </a:solidFill>
              <a:latin typeface="Ubuntu" panose="020B0504030602030204" pitchFamily="34" charset="0"/>
              <a:ea typeface="Tahoma" panose="020B0604030504040204" pitchFamily="34" charset="0"/>
              <a:cs typeface="Tahoma" panose="020B0604030504040204" pitchFamily="34" charset="0"/>
            </a:endParaRPr>
          </a:p>
        </p:txBody>
      </p:sp>
      <p:sp>
        <p:nvSpPr>
          <p:cNvPr id="2" name="TextBox 1">
            <a:extLst>
              <a:ext uri="{FF2B5EF4-FFF2-40B4-BE49-F238E27FC236}">
                <a16:creationId xmlns:a16="http://schemas.microsoft.com/office/drawing/2014/main" id="{3C308951-F929-6D0F-5941-5D6A8AF856AF}"/>
              </a:ext>
            </a:extLst>
          </p:cNvPr>
          <p:cNvSpPr txBox="1"/>
          <p:nvPr/>
        </p:nvSpPr>
        <p:spPr>
          <a:xfrm>
            <a:off x="2011420" y="6195342"/>
            <a:ext cx="9721871" cy="307777"/>
          </a:xfrm>
          <a:prstGeom prst="rect">
            <a:avLst/>
          </a:prstGeom>
          <a:noFill/>
        </p:spPr>
        <p:txBody>
          <a:bodyPr wrap="square">
            <a:spAutoFit/>
          </a:bodyPr>
          <a:lstStyle/>
          <a:p>
            <a:r>
              <a:rPr lang="en-GB" sz="1400">
                <a:solidFill>
                  <a:srgbClr val="0C114D"/>
                </a:solidFill>
                <a:latin typeface="Ubuntu" panose="020B0504030602030204" pitchFamily="34" charset="0"/>
              </a:rPr>
              <a:t>Partnerships with more than 10 partners may require extra efforts and resources to ensure an effective management!</a:t>
            </a:r>
          </a:p>
        </p:txBody>
      </p:sp>
      <p:pic>
        <p:nvPicPr>
          <p:cNvPr id="4" name="Graphic 3" descr="Lightbulb with solid fill">
            <a:extLst>
              <a:ext uri="{FF2B5EF4-FFF2-40B4-BE49-F238E27FC236}">
                <a16:creationId xmlns:a16="http://schemas.microsoft.com/office/drawing/2014/main" id="{E587C392-D3D0-78E9-A9C2-77C4A092DABD}"/>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1682116" y="6195342"/>
            <a:ext cx="401732" cy="401732"/>
          </a:xfrm>
          <a:prstGeom prst="rect">
            <a:avLst/>
          </a:prstGeom>
        </p:spPr>
      </p:pic>
    </p:spTree>
    <p:extLst>
      <p:ext uri="{BB962C8B-B14F-4D97-AF65-F5344CB8AC3E}">
        <p14:creationId xmlns:p14="http://schemas.microsoft.com/office/powerpoint/2010/main" val="412735457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Content Placeholder 11">
            <a:extLst>
              <a:ext uri="{FF2B5EF4-FFF2-40B4-BE49-F238E27FC236}">
                <a16:creationId xmlns:a16="http://schemas.microsoft.com/office/drawing/2014/main" id="{827D33A0-D941-D3B5-53A7-12D2A6EEE87C}"/>
              </a:ext>
            </a:extLst>
          </p:cNvPr>
          <p:cNvSpPr>
            <a:spLocks noGrp="1"/>
          </p:cNvSpPr>
          <p:nvPr>
            <p:ph idx="1"/>
          </p:nvPr>
        </p:nvSpPr>
        <p:spPr>
          <a:xfrm>
            <a:off x="838200" y="1199996"/>
            <a:ext cx="10515600" cy="4791456"/>
          </a:xfrm>
        </p:spPr>
        <p:txBody>
          <a:bodyPr>
            <a:noAutofit/>
          </a:bodyPr>
          <a:lstStyle/>
          <a:p>
            <a:pPr marL="285750" indent="-285750">
              <a:lnSpc>
                <a:spcPct val="150000"/>
              </a:lnSpc>
              <a:buBlip>
                <a:blip r:embed="rId3"/>
              </a:buBlip>
            </a:pPr>
            <a:r>
              <a:rPr lang="pl-PL" sz="1800" b="1">
                <a:solidFill>
                  <a:schemeClr val="tx2"/>
                </a:solidFill>
                <a:latin typeface="Ubuntu" panose="020B0504030602030204" pitchFamily="34" charset="0"/>
                <a:ea typeface="Tahoma" panose="020B0604030504040204" pitchFamily="34" charset="0"/>
                <a:cs typeface="Tahoma" panose="020B0604030504040204" pitchFamily="34" charset="0"/>
              </a:rPr>
              <a:t>l</a:t>
            </a:r>
            <a:r>
              <a:rPr lang="en-GB" sz="1800" b="1" err="1">
                <a:solidFill>
                  <a:schemeClr val="tx2"/>
                </a:solidFill>
                <a:latin typeface="Ubuntu" panose="020B0504030602030204" pitchFamily="34" charset="0"/>
                <a:ea typeface="Tahoma" panose="020B0604030504040204" pitchFamily="34" charset="0"/>
                <a:cs typeface="Tahoma" panose="020B0604030504040204" pitchFamily="34" charset="0"/>
              </a:rPr>
              <a:t>ocal</a:t>
            </a:r>
            <a:r>
              <a:rPr lang="en-GB" sz="1800">
                <a:solidFill>
                  <a:schemeClr val="tx2"/>
                </a:solidFill>
                <a:latin typeface="Ubuntu" panose="020B0504030602030204" pitchFamily="34" charset="0"/>
                <a:ea typeface="Tahoma" panose="020B0604030504040204" pitchFamily="34" charset="0"/>
                <a:cs typeface="Tahoma" panose="020B0604030504040204" pitchFamily="34" charset="0"/>
              </a:rPr>
              <a:t> &amp; </a:t>
            </a:r>
            <a:r>
              <a:rPr lang="en-GB" sz="1800" b="1">
                <a:solidFill>
                  <a:schemeClr val="tx2"/>
                </a:solidFill>
                <a:latin typeface="Ubuntu" panose="020B0504030602030204" pitchFamily="34" charset="0"/>
                <a:ea typeface="Tahoma" panose="020B0604030504040204" pitchFamily="34" charset="0"/>
                <a:cs typeface="Tahoma" panose="020B0604030504040204" pitchFamily="34" charset="0"/>
              </a:rPr>
              <a:t>city-led </a:t>
            </a:r>
            <a:r>
              <a:rPr lang="en-GB" sz="1800">
                <a:solidFill>
                  <a:schemeClr val="tx2"/>
                </a:solidFill>
                <a:latin typeface="Ubuntu" panose="020B0504030602030204" pitchFamily="34" charset="0"/>
                <a:ea typeface="Tahoma" panose="020B0604030504040204" pitchFamily="34" charset="0"/>
                <a:cs typeface="Tahoma" panose="020B0604030504040204" pitchFamily="34" charset="0"/>
              </a:rPr>
              <a:t>- only an </a:t>
            </a:r>
            <a:r>
              <a:rPr lang="en-GB" sz="1800" b="1">
                <a:solidFill>
                  <a:schemeClr val="tx2"/>
                </a:solidFill>
                <a:latin typeface="Ubuntu" panose="020B0504030602030204" pitchFamily="34" charset="0"/>
                <a:ea typeface="Tahoma" panose="020B0604030504040204" pitchFamily="34" charset="0"/>
                <a:cs typeface="Tahoma" panose="020B0604030504040204" pitchFamily="34" charset="0"/>
              </a:rPr>
              <a:t>eligible Urban Authority </a:t>
            </a:r>
            <a:r>
              <a:rPr lang="en-GB" sz="1800">
                <a:solidFill>
                  <a:schemeClr val="tx2"/>
                </a:solidFill>
                <a:latin typeface="Ubuntu" panose="020B0504030602030204" pitchFamily="34" charset="0"/>
                <a:ea typeface="Tahoma" panose="020B0604030504040204" pitchFamily="34" charset="0"/>
                <a:cs typeface="Tahoma" panose="020B0604030504040204" pitchFamily="34" charset="0"/>
              </a:rPr>
              <a:t>can submit a proposal</a:t>
            </a:r>
          </a:p>
          <a:p>
            <a:pPr marL="285750" indent="-285750">
              <a:lnSpc>
                <a:spcPct val="150000"/>
              </a:lnSpc>
              <a:buBlip>
                <a:blip r:embed="rId3"/>
              </a:buBlip>
            </a:pPr>
            <a:r>
              <a:rPr lang="pl-PL" sz="1800" b="1">
                <a:solidFill>
                  <a:schemeClr val="tx2"/>
                </a:solidFill>
                <a:latin typeface="Ubuntu" panose="020B0504030602030204" pitchFamily="34" charset="0"/>
                <a:ea typeface="Tahoma" panose="020B0604030504040204" pitchFamily="34" charset="0"/>
                <a:cs typeface="Tahoma" panose="020B0604030504040204" pitchFamily="34" charset="0"/>
              </a:rPr>
              <a:t>q</a:t>
            </a:r>
            <a:r>
              <a:rPr lang="en-GB" sz="1800" b="1" err="1">
                <a:solidFill>
                  <a:schemeClr val="tx2"/>
                </a:solidFill>
                <a:latin typeface="Ubuntu" panose="020B0504030602030204" pitchFamily="34" charset="0"/>
                <a:ea typeface="Tahoma" panose="020B0604030504040204" pitchFamily="34" charset="0"/>
                <a:cs typeface="Tahoma" panose="020B0604030504040204" pitchFamily="34" charset="0"/>
              </a:rPr>
              <a:t>uadruple</a:t>
            </a:r>
            <a:r>
              <a:rPr lang="en-GB" sz="1800" b="1">
                <a:solidFill>
                  <a:schemeClr val="tx2"/>
                </a:solidFill>
                <a:latin typeface="Ubuntu" panose="020B0504030602030204" pitchFamily="34" charset="0"/>
                <a:ea typeface="Tahoma" panose="020B0604030504040204" pitchFamily="34" charset="0"/>
                <a:cs typeface="Tahoma" panose="020B0604030504040204" pitchFamily="34" charset="0"/>
              </a:rPr>
              <a:t> helix </a:t>
            </a:r>
            <a:r>
              <a:rPr lang="en-GB" sz="1800">
                <a:solidFill>
                  <a:schemeClr val="tx2"/>
                </a:solidFill>
                <a:latin typeface="Ubuntu" panose="020B0504030602030204" pitchFamily="34" charset="0"/>
                <a:ea typeface="Tahoma" panose="020B0604030504040204" pitchFamily="34" charset="0"/>
                <a:cs typeface="Tahoma" panose="020B0604030504040204" pitchFamily="34" charset="0"/>
              </a:rPr>
              <a:t>&amp; </a:t>
            </a:r>
            <a:r>
              <a:rPr lang="en-GB" sz="1800" b="1">
                <a:solidFill>
                  <a:schemeClr val="tx2"/>
                </a:solidFill>
                <a:latin typeface="Ubuntu" panose="020B0504030602030204" pitchFamily="34" charset="0"/>
                <a:ea typeface="Tahoma" panose="020B0604030504040204" pitchFamily="34" charset="0"/>
                <a:cs typeface="Tahoma" panose="020B0604030504040204" pitchFamily="34" charset="0"/>
              </a:rPr>
              <a:t>participative</a:t>
            </a:r>
            <a:r>
              <a:rPr lang="en-GB" sz="1800">
                <a:solidFill>
                  <a:schemeClr val="tx2"/>
                </a:solidFill>
                <a:latin typeface="Ubuntu" panose="020B0504030602030204" pitchFamily="34" charset="0"/>
                <a:ea typeface="Tahoma" panose="020B0604030504040204" pitchFamily="34" charset="0"/>
                <a:cs typeface="Tahoma" panose="020B0604030504040204" pitchFamily="34" charset="0"/>
              </a:rPr>
              <a:t> </a:t>
            </a:r>
            <a:r>
              <a:rPr lang="en-GB" sz="1800" b="1">
                <a:solidFill>
                  <a:schemeClr val="tx2"/>
                </a:solidFill>
                <a:latin typeface="Ubuntu" panose="020B0504030602030204" pitchFamily="34" charset="0"/>
                <a:ea typeface="Tahoma" panose="020B0604030504040204" pitchFamily="34" charset="0"/>
                <a:cs typeface="Tahoma" panose="020B0604030504040204" pitchFamily="34" charset="0"/>
              </a:rPr>
              <a:t>approach</a:t>
            </a:r>
          </a:p>
          <a:p>
            <a:pPr marL="285750" indent="-285750">
              <a:lnSpc>
                <a:spcPct val="150000"/>
              </a:lnSpc>
              <a:buBlip>
                <a:blip r:embed="rId3"/>
              </a:buBlip>
            </a:pPr>
            <a:r>
              <a:rPr lang="pl-PL" sz="1800" b="1">
                <a:solidFill>
                  <a:schemeClr val="tx2"/>
                </a:solidFill>
                <a:latin typeface="Ubuntu" panose="020B0504030602030204" pitchFamily="34" charset="0"/>
                <a:ea typeface="Tahoma" panose="020B0604030504040204" pitchFamily="34" charset="0"/>
                <a:cs typeface="Tahoma" panose="020B0604030504040204" pitchFamily="34" charset="0"/>
              </a:rPr>
              <a:t>b</a:t>
            </a:r>
            <a:r>
              <a:rPr lang="en-GB" sz="1800" b="1" err="1">
                <a:solidFill>
                  <a:schemeClr val="tx2"/>
                </a:solidFill>
                <a:latin typeface="Ubuntu" panose="020B0504030602030204" pitchFamily="34" charset="0"/>
                <a:ea typeface="Tahoma" panose="020B0604030504040204" pitchFamily="34" charset="0"/>
                <a:cs typeface="Tahoma" panose="020B0604030504040204" pitchFamily="34" charset="0"/>
              </a:rPr>
              <a:t>alanced</a:t>
            </a:r>
            <a:r>
              <a:rPr lang="en-GB" sz="1800" b="1">
                <a:solidFill>
                  <a:schemeClr val="tx2"/>
                </a:solidFill>
                <a:latin typeface="Ubuntu" panose="020B0504030602030204" pitchFamily="34" charset="0"/>
                <a:ea typeface="Tahoma" panose="020B0604030504040204" pitchFamily="34" charset="0"/>
                <a:cs typeface="Tahoma" panose="020B0604030504040204" pitchFamily="34" charset="0"/>
              </a:rPr>
              <a:t>, complementary</a:t>
            </a:r>
            <a:r>
              <a:rPr lang="en-GB" sz="1800">
                <a:solidFill>
                  <a:schemeClr val="tx2"/>
                </a:solidFill>
                <a:latin typeface="Ubuntu" panose="020B0504030602030204" pitchFamily="34" charset="0"/>
                <a:ea typeface="Tahoma" panose="020B0604030504040204" pitchFamily="34" charset="0"/>
                <a:cs typeface="Tahoma" panose="020B0604030504040204" pitchFamily="34" charset="0"/>
              </a:rPr>
              <a:t>, promote horizontal &amp; vertical integration</a:t>
            </a:r>
            <a:endParaRPr lang="en-GB" sz="1800" b="1">
              <a:solidFill>
                <a:schemeClr val="tx2"/>
              </a:solidFill>
              <a:latin typeface="Ubuntu" panose="020B0504030602030204" pitchFamily="34" charset="0"/>
              <a:ea typeface="Tahoma" panose="020B0604030504040204" pitchFamily="34" charset="0"/>
              <a:cs typeface="Tahoma" panose="020B0604030504040204" pitchFamily="34" charset="0"/>
            </a:endParaRPr>
          </a:p>
          <a:p>
            <a:pPr marL="285750" indent="-285750">
              <a:lnSpc>
                <a:spcPct val="150000"/>
              </a:lnSpc>
              <a:buBlip>
                <a:blip r:embed="rId3"/>
              </a:buBlip>
            </a:pPr>
            <a:endParaRPr lang="en-GB" sz="1800">
              <a:solidFill>
                <a:schemeClr val="tx2"/>
              </a:solidFill>
              <a:latin typeface="Ubuntu" panose="020B0504030602030204" pitchFamily="34" charset="0"/>
              <a:ea typeface="Tahoma" panose="020B0604030504040204" pitchFamily="34" charset="0"/>
              <a:cs typeface="Tahoma" panose="020B0604030504040204" pitchFamily="34" charset="0"/>
            </a:endParaRPr>
          </a:p>
        </p:txBody>
      </p:sp>
      <p:sp>
        <p:nvSpPr>
          <p:cNvPr id="6" name="Title 5">
            <a:extLst>
              <a:ext uri="{FF2B5EF4-FFF2-40B4-BE49-F238E27FC236}">
                <a16:creationId xmlns:a16="http://schemas.microsoft.com/office/drawing/2014/main" id="{0EBA2A77-C73A-651C-C0AC-1A8C846F15EC}"/>
              </a:ext>
            </a:extLst>
          </p:cNvPr>
          <p:cNvSpPr>
            <a:spLocks noGrp="1"/>
          </p:cNvSpPr>
          <p:nvPr>
            <p:ph type="title"/>
          </p:nvPr>
        </p:nvSpPr>
        <p:spPr>
          <a:xfrm>
            <a:off x="838200" y="515626"/>
            <a:ext cx="10515600" cy="557394"/>
          </a:xfrm>
        </p:spPr>
        <p:txBody>
          <a:bodyPr>
            <a:normAutofit/>
          </a:bodyPr>
          <a:lstStyle/>
          <a:p>
            <a:r>
              <a:rPr lang="en-GB" sz="2800" b="1">
                <a:solidFill>
                  <a:schemeClr val="accent2"/>
                </a:solidFill>
                <a:latin typeface="Ubuntu" panose="020B0504030602030204" pitchFamily="34" charset="0"/>
                <a:ea typeface="Tahoma" panose="020B0604030504040204" pitchFamily="34" charset="0"/>
                <a:cs typeface="Tahoma" panose="020B0604030504040204" pitchFamily="34" charset="0"/>
              </a:rPr>
              <a:t>EUI-IA – PARTNERSHIP </a:t>
            </a:r>
            <a:endParaRPr lang="en-GB"/>
          </a:p>
        </p:txBody>
      </p:sp>
      <p:sp>
        <p:nvSpPr>
          <p:cNvPr id="5" name="Hexagone 4">
            <a:extLst>
              <a:ext uri="{FF2B5EF4-FFF2-40B4-BE49-F238E27FC236}">
                <a16:creationId xmlns:a16="http://schemas.microsoft.com/office/drawing/2014/main" id="{3F766A73-4AA7-C62B-6BE0-B0C82E96DDAC}"/>
              </a:ext>
            </a:extLst>
          </p:cNvPr>
          <p:cNvSpPr>
            <a:spLocks noChangeAspect="1"/>
          </p:cNvSpPr>
          <p:nvPr/>
        </p:nvSpPr>
        <p:spPr>
          <a:xfrm>
            <a:off x="3436673" y="4553666"/>
            <a:ext cx="1575000" cy="1260000"/>
          </a:xfrm>
          <a:prstGeom prst="hexagon">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fr-BE" sz="1600"/>
              <a:t>Main Urban </a:t>
            </a:r>
            <a:r>
              <a:rPr lang="fr-BE" sz="1600" err="1"/>
              <a:t>Authority</a:t>
            </a:r>
            <a:endParaRPr lang="fr-BE" sz="1600"/>
          </a:p>
        </p:txBody>
      </p:sp>
      <p:sp>
        <p:nvSpPr>
          <p:cNvPr id="7" name="Hexagone 6">
            <a:extLst>
              <a:ext uri="{FF2B5EF4-FFF2-40B4-BE49-F238E27FC236}">
                <a16:creationId xmlns:a16="http://schemas.microsoft.com/office/drawing/2014/main" id="{9651EE2C-21BD-7E96-D6C1-C76E32A02DF3}"/>
              </a:ext>
            </a:extLst>
          </p:cNvPr>
          <p:cNvSpPr>
            <a:spLocks noChangeAspect="1"/>
          </p:cNvSpPr>
          <p:nvPr/>
        </p:nvSpPr>
        <p:spPr>
          <a:xfrm>
            <a:off x="2438401" y="3621662"/>
            <a:ext cx="1305000" cy="1044000"/>
          </a:xfrm>
          <a:prstGeom prst="hexagon">
            <a:avLst/>
          </a:prstGeom>
          <a:no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fr-BE" sz="1600">
                <a:solidFill>
                  <a:schemeClr val="tx1"/>
                </a:solidFill>
              </a:rPr>
              <a:t>Delivery </a:t>
            </a:r>
            <a:r>
              <a:rPr lang="fr-BE" sz="1600" err="1">
                <a:solidFill>
                  <a:schemeClr val="tx1"/>
                </a:solidFill>
              </a:rPr>
              <a:t>partner</a:t>
            </a:r>
            <a:r>
              <a:rPr lang="fr-BE" sz="1600">
                <a:solidFill>
                  <a:schemeClr val="tx1"/>
                </a:solidFill>
              </a:rPr>
              <a:t> 2</a:t>
            </a:r>
          </a:p>
        </p:txBody>
      </p:sp>
      <p:sp>
        <p:nvSpPr>
          <p:cNvPr id="8" name="Hexagone 7">
            <a:extLst>
              <a:ext uri="{FF2B5EF4-FFF2-40B4-BE49-F238E27FC236}">
                <a16:creationId xmlns:a16="http://schemas.microsoft.com/office/drawing/2014/main" id="{06224B9E-72CF-AB06-4E81-48DECE8C8C73}"/>
              </a:ext>
            </a:extLst>
          </p:cNvPr>
          <p:cNvSpPr>
            <a:spLocks noChangeAspect="1"/>
          </p:cNvSpPr>
          <p:nvPr/>
        </p:nvSpPr>
        <p:spPr>
          <a:xfrm>
            <a:off x="980037" y="3621662"/>
            <a:ext cx="1305000" cy="1044000"/>
          </a:xfrm>
          <a:prstGeom prst="hexagon">
            <a:avLst/>
          </a:prstGeom>
          <a:no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fr-BE" sz="1600">
                <a:solidFill>
                  <a:schemeClr val="tx1"/>
                </a:solidFill>
              </a:rPr>
              <a:t>Delivery </a:t>
            </a:r>
            <a:r>
              <a:rPr lang="fr-BE" sz="1600" err="1">
                <a:solidFill>
                  <a:schemeClr val="tx1"/>
                </a:solidFill>
              </a:rPr>
              <a:t>partner</a:t>
            </a:r>
            <a:r>
              <a:rPr lang="fr-BE" sz="1600">
                <a:solidFill>
                  <a:schemeClr val="tx1"/>
                </a:solidFill>
              </a:rPr>
              <a:t> 1</a:t>
            </a:r>
          </a:p>
        </p:txBody>
      </p:sp>
      <p:sp>
        <p:nvSpPr>
          <p:cNvPr id="9" name="Hexagone 8">
            <a:extLst>
              <a:ext uri="{FF2B5EF4-FFF2-40B4-BE49-F238E27FC236}">
                <a16:creationId xmlns:a16="http://schemas.microsoft.com/office/drawing/2014/main" id="{3717F038-60BC-D066-A31B-275138135052}"/>
              </a:ext>
            </a:extLst>
          </p:cNvPr>
          <p:cNvSpPr>
            <a:spLocks noChangeAspect="1"/>
          </p:cNvSpPr>
          <p:nvPr/>
        </p:nvSpPr>
        <p:spPr>
          <a:xfrm>
            <a:off x="1686966" y="4792638"/>
            <a:ext cx="1305000" cy="1044000"/>
          </a:xfrm>
          <a:prstGeom prst="hexagon">
            <a:avLst/>
          </a:prstGeom>
          <a:no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fr-BE" sz="1600">
                <a:solidFill>
                  <a:schemeClr val="tx1"/>
                </a:solidFill>
              </a:rPr>
              <a:t>Delivery </a:t>
            </a:r>
            <a:r>
              <a:rPr lang="fr-BE" sz="1600" err="1">
                <a:solidFill>
                  <a:schemeClr val="tx1"/>
                </a:solidFill>
              </a:rPr>
              <a:t>partner</a:t>
            </a:r>
            <a:r>
              <a:rPr lang="fr-BE" sz="1600">
                <a:solidFill>
                  <a:schemeClr val="tx1"/>
                </a:solidFill>
              </a:rPr>
              <a:t> 3</a:t>
            </a:r>
          </a:p>
        </p:txBody>
      </p:sp>
      <p:grpSp>
        <p:nvGrpSpPr>
          <p:cNvPr id="46" name="Groupe 45">
            <a:extLst>
              <a:ext uri="{FF2B5EF4-FFF2-40B4-BE49-F238E27FC236}">
                <a16:creationId xmlns:a16="http://schemas.microsoft.com/office/drawing/2014/main" id="{D5BEF6E1-E2C9-141C-617B-463EEB0BD75E}"/>
              </a:ext>
            </a:extLst>
          </p:cNvPr>
          <p:cNvGrpSpPr/>
          <p:nvPr/>
        </p:nvGrpSpPr>
        <p:grpSpPr>
          <a:xfrm>
            <a:off x="457200" y="3200400"/>
            <a:ext cx="7920000" cy="2791052"/>
            <a:chOff x="457200" y="3200400"/>
            <a:chExt cx="7920000" cy="2791052"/>
          </a:xfrm>
        </p:grpSpPr>
        <p:cxnSp>
          <p:nvCxnSpPr>
            <p:cNvPr id="40" name="Connecteur droit 39">
              <a:extLst>
                <a:ext uri="{FF2B5EF4-FFF2-40B4-BE49-F238E27FC236}">
                  <a16:creationId xmlns:a16="http://schemas.microsoft.com/office/drawing/2014/main" id="{EA887A83-3623-0395-C68E-1D9C926B3C36}"/>
                </a:ext>
              </a:extLst>
            </p:cNvPr>
            <p:cNvCxnSpPr/>
            <p:nvPr/>
          </p:nvCxnSpPr>
          <p:spPr>
            <a:xfrm flipV="1">
              <a:off x="457200" y="3200400"/>
              <a:ext cx="0" cy="2791052"/>
            </a:xfrm>
            <a:prstGeom prst="line">
              <a:avLst/>
            </a:prstGeom>
            <a:ln w="38100">
              <a:solidFill>
                <a:srgbClr val="1CAF96"/>
              </a:solidFill>
            </a:ln>
          </p:spPr>
          <p:style>
            <a:lnRef idx="1">
              <a:schemeClr val="accent1"/>
            </a:lnRef>
            <a:fillRef idx="0">
              <a:schemeClr val="accent1"/>
            </a:fillRef>
            <a:effectRef idx="0">
              <a:schemeClr val="accent1"/>
            </a:effectRef>
            <a:fontRef idx="minor">
              <a:schemeClr val="tx1"/>
            </a:fontRef>
          </p:style>
        </p:cxnSp>
        <p:cxnSp>
          <p:nvCxnSpPr>
            <p:cNvPr id="41" name="Connecteur droit 40">
              <a:extLst>
                <a:ext uri="{FF2B5EF4-FFF2-40B4-BE49-F238E27FC236}">
                  <a16:creationId xmlns:a16="http://schemas.microsoft.com/office/drawing/2014/main" id="{2F4B0B0A-B44F-B5A5-6A61-6CBE33876653}"/>
                </a:ext>
              </a:extLst>
            </p:cNvPr>
            <p:cNvCxnSpPr/>
            <p:nvPr/>
          </p:nvCxnSpPr>
          <p:spPr>
            <a:xfrm flipV="1">
              <a:off x="8364780" y="3200400"/>
              <a:ext cx="0" cy="1440000"/>
            </a:xfrm>
            <a:prstGeom prst="line">
              <a:avLst/>
            </a:prstGeom>
            <a:ln w="38100">
              <a:solidFill>
                <a:srgbClr val="1CAF96"/>
              </a:solidFill>
            </a:ln>
          </p:spPr>
          <p:style>
            <a:lnRef idx="1">
              <a:schemeClr val="accent1"/>
            </a:lnRef>
            <a:fillRef idx="0">
              <a:schemeClr val="accent1"/>
            </a:fillRef>
            <a:effectRef idx="0">
              <a:schemeClr val="accent1"/>
            </a:effectRef>
            <a:fontRef idx="minor">
              <a:schemeClr val="tx1"/>
            </a:fontRef>
          </p:style>
        </p:cxnSp>
        <p:cxnSp>
          <p:nvCxnSpPr>
            <p:cNvPr id="42" name="Connecteur droit 41">
              <a:extLst>
                <a:ext uri="{FF2B5EF4-FFF2-40B4-BE49-F238E27FC236}">
                  <a16:creationId xmlns:a16="http://schemas.microsoft.com/office/drawing/2014/main" id="{B3C0BB6A-AE02-A100-A830-62BD8079ABF3}"/>
                </a:ext>
              </a:extLst>
            </p:cNvPr>
            <p:cNvCxnSpPr>
              <a:cxnSpLocks/>
            </p:cNvCxnSpPr>
            <p:nvPr/>
          </p:nvCxnSpPr>
          <p:spPr>
            <a:xfrm rot="16200000" flipV="1">
              <a:off x="4417200" y="-758246"/>
              <a:ext cx="0" cy="7920000"/>
            </a:xfrm>
            <a:prstGeom prst="line">
              <a:avLst/>
            </a:prstGeom>
            <a:ln w="38100">
              <a:solidFill>
                <a:srgbClr val="1CAF96"/>
              </a:solidFill>
            </a:ln>
          </p:spPr>
          <p:style>
            <a:lnRef idx="1">
              <a:schemeClr val="accent1"/>
            </a:lnRef>
            <a:fillRef idx="0">
              <a:schemeClr val="accent1"/>
            </a:fillRef>
            <a:effectRef idx="0">
              <a:schemeClr val="accent1"/>
            </a:effectRef>
            <a:fontRef idx="minor">
              <a:schemeClr val="tx1"/>
            </a:fontRef>
          </p:style>
        </p:cxnSp>
      </p:grpSp>
      <p:sp>
        <p:nvSpPr>
          <p:cNvPr id="47" name="Content Placeholder 11">
            <a:extLst>
              <a:ext uri="{FF2B5EF4-FFF2-40B4-BE49-F238E27FC236}">
                <a16:creationId xmlns:a16="http://schemas.microsoft.com/office/drawing/2014/main" id="{8003E7A9-FEA1-DD8E-C764-45EA44F4AECF}"/>
              </a:ext>
            </a:extLst>
          </p:cNvPr>
          <p:cNvSpPr txBox="1">
            <a:spLocks/>
          </p:cNvSpPr>
          <p:nvPr/>
        </p:nvSpPr>
        <p:spPr>
          <a:xfrm>
            <a:off x="5810146" y="5501273"/>
            <a:ext cx="3600000" cy="651569"/>
          </a:xfr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50000"/>
              </a:lnSpc>
              <a:buNone/>
            </a:pPr>
            <a:r>
              <a:rPr lang="en-GB" sz="1800">
                <a:solidFill>
                  <a:schemeClr val="tx2"/>
                </a:solidFill>
                <a:latin typeface="Ubuntu" panose="020B0504030602030204" pitchFamily="34" charset="0"/>
                <a:ea typeface="Tahoma" panose="020B0604030504040204" pitchFamily="34" charset="0"/>
                <a:cs typeface="Tahoma" panose="020B0604030504040204" pitchFamily="34" charset="0"/>
              </a:rPr>
              <a:t>Wide group of </a:t>
            </a:r>
            <a:r>
              <a:rPr lang="en-GB" sz="1800" err="1">
                <a:solidFill>
                  <a:schemeClr val="tx2"/>
                </a:solidFill>
                <a:latin typeface="Ubuntu" panose="020B0504030602030204" pitchFamily="34" charset="0"/>
                <a:ea typeface="Tahoma" panose="020B0604030504040204" pitchFamily="34" charset="0"/>
                <a:cs typeface="Tahoma" panose="020B0604030504040204" pitchFamily="34" charset="0"/>
              </a:rPr>
              <a:t>stakeolders</a:t>
            </a:r>
            <a:endParaRPr lang="en-GB" sz="1800">
              <a:solidFill>
                <a:schemeClr val="tx2"/>
              </a:solidFill>
              <a:latin typeface="Ubuntu" panose="020B050403060203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25904634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7"/>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Espace réservé du contenu 2">
            <a:extLst>
              <a:ext uri="{FF2B5EF4-FFF2-40B4-BE49-F238E27FC236}">
                <a16:creationId xmlns:a16="http://schemas.microsoft.com/office/drawing/2014/main" id="{3EF58A09-CC27-0FC6-979C-D1476C82E17B}"/>
              </a:ext>
            </a:extLst>
          </p:cNvPr>
          <p:cNvSpPr txBox="1">
            <a:spLocks/>
          </p:cNvSpPr>
          <p:nvPr/>
        </p:nvSpPr>
        <p:spPr>
          <a:xfrm>
            <a:off x="2505442" y="849691"/>
            <a:ext cx="7181116" cy="73805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r>
              <a:rPr lang="fr-FR" b="1" err="1">
                <a:solidFill>
                  <a:srgbClr val="0C114D"/>
                </a:solidFill>
                <a:latin typeface="Ubuntu" panose="020B0504030602030204" pitchFamily="34" charset="0"/>
              </a:rPr>
              <a:t>Role</a:t>
            </a:r>
            <a:r>
              <a:rPr lang="fr-FR" b="1">
                <a:solidFill>
                  <a:srgbClr val="0C114D"/>
                </a:solidFill>
                <a:latin typeface="Ubuntu" panose="020B0504030602030204" pitchFamily="34" charset="0"/>
              </a:rPr>
              <a:t> of the </a:t>
            </a:r>
            <a:r>
              <a:rPr lang="fr-FR" b="1" err="1">
                <a:solidFill>
                  <a:srgbClr val="0C114D"/>
                </a:solidFill>
                <a:latin typeface="Ubuntu" panose="020B0504030602030204" pitchFamily="34" charset="0"/>
              </a:rPr>
              <a:t>Wider</a:t>
            </a:r>
            <a:r>
              <a:rPr lang="fr-FR" b="1">
                <a:solidFill>
                  <a:srgbClr val="0C114D"/>
                </a:solidFill>
                <a:latin typeface="Ubuntu" panose="020B0504030602030204" pitchFamily="34" charset="0"/>
              </a:rPr>
              <a:t> group of Stakeholders</a:t>
            </a:r>
          </a:p>
        </p:txBody>
      </p:sp>
      <p:sp>
        <p:nvSpPr>
          <p:cNvPr id="16" name="ZoneTexte 1">
            <a:extLst>
              <a:ext uri="{FF2B5EF4-FFF2-40B4-BE49-F238E27FC236}">
                <a16:creationId xmlns:a16="http://schemas.microsoft.com/office/drawing/2014/main" id="{A7E9FC0C-424A-3FD6-2289-F2B835221E3D}"/>
              </a:ext>
            </a:extLst>
          </p:cNvPr>
          <p:cNvSpPr txBox="1"/>
          <p:nvPr/>
        </p:nvSpPr>
        <p:spPr>
          <a:xfrm>
            <a:off x="2083848" y="1758546"/>
            <a:ext cx="9130252" cy="2585323"/>
          </a:xfrm>
          <a:prstGeom prst="rect">
            <a:avLst/>
          </a:prstGeom>
          <a:noFill/>
        </p:spPr>
        <p:txBody>
          <a:bodyPr wrap="square" rtlCol="0">
            <a:spAutoFit/>
          </a:bodyPr>
          <a:lstStyle/>
          <a:p>
            <a:pPr marL="285750" indent="-285750" algn="just">
              <a:buBlip>
                <a:blip r:embed="rId3"/>
              </a:buBlip>
            </a:pPr>
            <a:r>
              <a:rPr lang="en-GB">
                <a:solidFill>
                  <a:schemeClr val="tx2"/>
                </a:solidFill>
                <a:latin typeface="Ubuntu" panose="020B0504030602030204" pitchFamily="34" charset="0"/>
                <a:ea typeface="Tahoma" panose="020B0604030504040204" pitchFamily="34" charset="0"/>
                <a:cs typeface="Tahoma" panose="020B0604030504040204" pitchFamily="34" charset="0"/>
              </a:rPr>
              <a:t>Local communities, social partners, business, NGOs, experts, institutions, organisations, individuals, project’s target groups that </a:t>
            </a:r>
            <a:r>
              <a:rPr lang="en-GB" b="1">
                <a:solidFill>
                  <a:schemeClr val="tx2"/>
                </a:solidFill>
                <a:latin typeface="Ubuntu" panose="020B0504030602030204" pitchFamily="34" charset="0"/>
                <a:ea typeface="Tahoma" panose="020B0604030504040204" pitchFamily="34" charset="0"/>
                <a:cs typeface="Tahoma" panose="020B0604030504040204" pitchFamily="34" charset="0"/>
              </a:rPr>
              <a:t>may influence or be influenced by the project</a:t>
            </a:r>
          </a:p>
          <a:p>
            <a:pPr algn="just"/>
            <a:endParaRPr lang="en-GB">
              <a:solidFill>
                <a:schemeClr val="tx2"/>
              </a:solidFill>
              <a:latin typeface="Ubuntu" panose="020B0504030602030204" pitchFamily="34" charset="0"/>
              <a:ea typeface="Tahoma" panose="020B0604030504040204" pitchFamily="34" charset="0"/>
              <a:cs typeface="Tahoma" panose="020B0604030504040204" pitchFamily="34" charset="0"/>
            </a:endParaRPr>
          </a:p>
          <a:p>
            <a:pPr marL="285750" indent="-285750" algn="just">
              <a:buBlip>
                <a:blip r:embed="rId3"/>
              </a:buBlip>
            </a:pPr>
            <a:r>
              <a:rPr lang="en-GB">
                <a:solidFill>
                  <a:schemeClr val="tx2"/>
                </a:solidFill>
                <a:latin typeface="Ubuntu" panose="020B0504030602030204" pitchFamily="34" charset="0"/>
                <a:ea typeface="Tahoma" panose="020B0604030504040204" pitchFamily="34" charset="0"/>
                <a:cs typeface="Tahoma" panose="020B0604030504040204" pitchFamily="34" charset="0"/>
              </a:rPr>
              <a:t>No official status of Project Partners</a:t>
            </a:r>
          </a:p>
          <a:p>
            <a:pPr marL="742950" lvl="1" indent="-285750" algn="just">
              <a:buFont typeface="Courier New" panose="02070309020205020404" pitchFamily="49" charset="0"/>
              <a:buChar char="o"/>
            </a:pPr>
            <a:r>
              <a:rPr lang="en-GB" b="1">
                <a:solidFill>
                  <a:schemeClr val="tx2"/>
                </a:solidFill>
                <a:latin typeface="Ubuntu" panose="020B0504030602030204" pitchFamily="34" charset="0"/>
                <a:ea typeface="Tahoma" panose="020B0604030504040204" pitchFamily="34" charset="0"/>
                <a:cs typeface="Tahoma" panose="020B0604030504040204" pitchFamily="34" charset="0"/>
              </a:rPr>
              <a:t>No active role</a:t>
            </a:r>
            <a:r>
              <a:rPr lang="en-GB">
                <a:solidFill>
                  <a:schemeClr val="tx2"/>
                </a:solidFill>
                <a:latin typeface="Ubuntu" panose="020B0504030602030204" pitchFamily="34" charset="0"/>
                <a:ea typeface="Tahoma" panose="020B0604030504040204" pitchFamily="34" charset="0"/>
                <a:cs typeface="Tahoma" panose="020B0604030504040204" pitchFamily="34" charset="0"/>
              </a:rPr>
              <a:t>/ responsibilities </a:t>
            </a:r>
          </a:p>
          <a:p>
            <a:pPr marL="742950" lvl="1" indent="-285750" algn="just">
              <a:buFont typeface="Courier New" panose="02070309020205020404" pitchFamily="49" charset="0"/>
              <a:buChar char="o"/>
            </a:pPr>
            <a:r>
              <a:rPr lang="en-GB" b="1">
                <a:solidFill>
                  <a:schemeClr val="tx2"/>
                </a:solidFill>
                <a:latin typeface="Ubuntu" panose="020B0504030602030204" pitchFamily="34" charset="0"/>
                <a:ea typeface="Tahoma" panose="020B0604030504040204" pitchFamily="34" charset="0"/>
                <a:cs typeface="Tahoma" panose="020B0604030504040204" pitchFamily="34" charset="0"/>
              </a:rPr>
              <a:t>No dedicated budget</a:t>
            </a:r>
          </a:p>
          <a:p>
            <a:pPr lvl="1" algn="just"/>
            <a:endParaRPr lang="en-GB" b="1">
              <a:solidFill>
                <a:schemeClr val="tx2"/>
              </a:solidFill>
              <a:latin typeface="Ubuntu" panose="020B0504030602030204" pitchFamily="34" charset="0"/>
              <a:ea typeface="Tahoma" panose="020B0604030504040204" pitchFamily="34" charset="0"/>
              <a:cs typeface="Tahoma" panose="020B0604030504040204" pitchFamily="34" charset="0"/>
            </a:endParaRPr>
          </a:p>
          <a:p>
            <a:pPr marL="285750" indent="-285750" algn="just">
              <a:buBlip>
                <a:blip r:embed="rId3"/>
              </a:buBlip>
            </a:pPr>
            <a:endParaRPr lang="en-GB">
              <a:solidFill>
                <a:schemeClr val="tx2"/>
              </a:solidFill>
              <a:latin typeface="Ubuntu" panose="020B0504030602030204" pitchFamily="34" charset="0"/>
              <a:ea typeface="Tahoma" panose="020B0604030504040204" pitchFamily="34" charset="0"/>
              <a:cs typeface="Tahoma" panose="020B0604030504040204" pitchFamily="34" charset="0"/>
            </a:endParaRPr>
          </a:p>
        </p:txBody>
      </p:sp>
      <p:sp>
        <p:nvSpPr>
          <p:cNvPr id="3" name="TextBox 2">
            <a:extLst>
              <a:ext uri="{FF2B5EF4-FFF2-40B4-BE49-F238E27FC236}">
                <a16:creationId xmlns:a16="http://schemas.microsoft.com/office/drawing/2014/main" id="{E1F581B7-5D11-222E-A6AB-12D8D7408B79}"/>
              </a:ext>
            </a:extLst>
          </p:cNvPr>
          <p:cNvSpPr txBox="1"/>
          <p:nvPr/>
        </p:nvSpPr>
        <p:spPr>
          <a:xfrm>
            <a:off x="1597549" y="5871839"/>
            <a:ext cx="10102850" cy="707886"/>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1" i="1" u="none" strike="noStrike" kern="1200" cap="none" spc="0" normalizeH="0" baseline="0" noProof="0">
                <a:ln>
                  <a:noFill/>
                </a:ln>
                <a:solidFill>
                  <a:srgbClr val="4EAF96"/>
                </a:solidFill>
                <a:effectLst/>
                <a:uLnTx/>
                <a:uFillTx/>
                <a:latin typeface="Ubuntu" panose="020B0504030602030204" pitchFamily="34" charset="0"/>
                <a:sym typeface="Wingdings" panose="05000000000000000000" pitchFamily="2" charset="2"/>
              </a:rPr>
              <a:t>Identifying stakeholders, understanding their influence on the EUI-IA project, and balancing their needs and expectations are critical to the success of the project!</a:t>
            </a:r>
            <a:endParaRPr kumimoji="0" lang="en-GB" sz="2000" b="1" i="1" u="none" strike="noStrike" kern="1200" cap="none" spc="0" normalizeH="0" baseline="0" noProof="0">
              <a:ln>
                <a:noFill/>
              </a:ln>
              <a:solidFill>
                <a:srgbClr val="4EAF96"/>
              </a:solidFill>
              <a:effectLst/>
              <a:uLnTx/>
              <a:uFillTx/>
              <a:latin typeface="Ubuntu" panose="020B0504030602030204" pitchFamily="34" charset="0"/>
            </a:endParaRPr>
          </a:p>
        </p:txBody>
      </p:sp>
    </p:spTree>
    <p:extLst>
      <p:ext uri="{BB962C8B-B14F-4D97-AF65-F5344CB8AC3E}">
        <p14:creationId xmlns:p14="http://schemas.microsoft.com/office/powerpoint/2010/main" val="155535361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Content Placeholder 11">
            <a:extLst>
              <a:ext uri="{FF2B5EF4-FFF2-40B4-BE49-F238E27FC236}">
                <a16:creationId xmlns:a16="http://schemas.microsoft.com/office/drawing/2014/main" id="{827D33A0-D941-D3B5-53A7-12D2A6EEE87C}"/>
              </a:ext>
            </a:extLst>
          </p:cNvPr>
          <p:cNvSpPr>
            <a:spLocks noGrp="1"/>
          </p:cNvSpPr>
          <p:nvPr>
            <p:ph idx="1"/>
          </p:nvPr>
        </p:nvSpPr>
        <p:spPr>
          <a:xfrm>
            <a:off x="838200" y="1199996"/>
            <a:ext cx="10515600" cy="4791456"/>
          </a:xfrm>
        </p:spPr>
        <p:txBody>
          <a:bodyPr>
            <a:noAutofit/>
          </a:bodyPr>
          <a:lstStyle/>
          <a:p>
            <a:pPr marL="285750" indent="-285750">
              <a:lnSpc>
                <a:spcPct val="150000"/>
              </a:lnSpc>
              <a:buBlip>
                <a:blip r:embed="rId3"/>
              </a:buBlip>
            </a:pPr>
            <a:r>
              <a:rPr lang="pl-PL" sz="1800" b="1">
                <a:solidFill>
                  <a:schemeClr val="tx2"/>
                </a:solidFill>
                <a:latin typeface="Ubuntu" panose="020B0504030602030204" pitchFamily="34" charset="0"/>
                <a:ea typeface="Tahoma" panose="020B0604030504040204" pitchFamily="34" charset="0"/>
                <a:cs typeface="Tahoma" panose="020B0604030504040204" pitchFamily="34" charset="0"/>
              </a:rPr>
              <a:t>l</a:t>
            </a:r>
            <a:r>
              <a:rPr lang="en-GB" sz="1800" b="1" err="1">
                <a:solidFill>
                  <a:schemeClr val="tx2"/>
                </a:solidFill>
                <a:latin typeface="Ubuntu" panose="020B0504030602030204" pitchFamily="34" charset="0"/>
                <a:ea typeface="Tahoma" panose="020B0604030504040204" pitchFamily="34" charset="0"/>
                <a:cs typeface="Tahoma" panose="020B0604030504040204" pitchFamily="34" charset="0"/>
              </a:rPr>
              <a:t>ocal</a:t>
            </a:r>
            <a:r>
              <a:rPr lang="en-GB" sz="1800">
                <a:solidFill>
                  <a:schemeClr val="tx2"/>
                </a:solidFill>
                <a:latin typeface="Ubuntu" panose="020B0504030602030204" pitchFamily="34" charset="0"/>
                <a:ea typeface="Tahoma" panose="020B0604030504040204" pitchFamily="34" charset="0"/>
                <a:cs typeface="Tahoma" panose="020B0604030504040204" pitchFamily="34" charset="0"/>
              </a:rPr>
              <a:t> &amp; </a:t>
            </a:r>
            <a:r>
              <a:rPr lang="en-GB" sz="1800" b="1">
                <a:solidFill>
                  <a:schemeClr val="tx2"/>
                </a:solidFill>
                <a:latin typeface="Ubuntu" panose="020B0504030602030204" pitchFamily="34" charset="0"/>
                <a:ea typeface="Tahoma" panose="020B0604030504040204" pitchFamily="34" charset="0"/>
                <a:cs typeface="Tahoma" panose="020B0604030504040204" pitchFamily="34" charset="0"/>
              </a:rPr>
              <a:t>city-led </a:t>
            </a:r>
            <a:r>
              <a:rPr lang="en-GB" sz="1800">
                <a:solidFill>
                  <a:schemeClr val="tx2"/>
                </a:solidFill>
                <a:latin typeface="Ubuntu" panose="020B0504030602030204" pitchFamily="34" charset="0"/>
                <a:ea typeface="Tahoma" panose="020B0604030504040204" pitchFamily="34" charset="0"/>
                <a:cs typeface="Tahoma" panose="020B0604030504040204" pitchFamily="34" charset="0"/>
              </a:rPr>
              <a:t>- only an </a:t>
            </a:r>
            <a:r>
              <a:rPr lang="en-GB" sz="1800" b="1">
                <a:solidFill>
                  <a:schemeClr val="tx2"/>
                </a:solidFill>
                <a:latin typeface="Ubuntu" panose="020B0504030602030204" pitchFamily="34" charset="0"/>
                <a:ea typeface="Tahoma" panose="020B0604030504040204" pitchFamily="34" charset="0"/>
                <a:cs typeface="Tahoma" panose="020B0604030504040204" pitchFamily="34" charset="0"/>
              </a:rPr>
              <a:t>eligible Urban Authority </a:t>
            </a:r>
            <a:r>
              <a:rPr lang="en-GB" sz="1800">
                <a:solidFill>
                  <a:schemeClr val="tx2"/>
                </a:solidFill>
                <a:latin typeface="Ubuntu" panose="020B0504030602030204" pitchFamily="34" charset="0"/>
                <a:ea typeface="Tahoma" panose="020B0604030504040204" pitchFamily="34" charset="0"/>
                <a:cs typeface="Tahoma" panose="020B0604030504040204" pitchFamily="34" charset="0"/>
              </a:rPr>
              <a:t>can submit a proposal</a:t>
            </a:r>
          </a:p>
          <a:p>
            <a:pPr marL="285750" indent="-285750">
              <a:lnSpc>
                <a:spcPct val="150000"/>
              </a:lnSpc>
              <a:buBlip>
                <a:blip r:embed="rId3"/>
              </a:buBlip>
            </a:pPr>
            <a:r>
              <a:rPr lang="pl-PL" sz="1800" b="1">
                <a:solidFill>
                  <a:schemeClr val="tx2"/>
                </a:solidFill>
                <a:latin typeface="Ubuntu" panose="020B0504030602030204" pitchFamily="34" charset="0"/>
                <a:ea typeface="Tahoma" panose="020B0604030504040204" pitchFamily="34" charset="0"/>
                <a:cs typeface="Tahoma" panose="020B0604030504040204" pitchFamily="34" charset="0"/>
              </a:rPr>
              <a:t>q</a:t>
            </a:r>
            <a:r>
              <a:rPr lang="en-GB" sz="1800" b="1" err="1">
                <a:solidFill>
                  <a:schemeClr val="tx2"/>
                </a:solidFill>
                <a:latin typeface="Ubuntu" panose="020B0504030602030204" pitchFamily="34" charset="0"/>
                <a:ea typeface="Tahoma" panose="020B0604030504040204" pitchFamily="34" charset="0"/>
                <a:cs typeface="Tahoma" panose="020B0604030504040204" pitchFamily="34" charset="0"/>
              </a:rPr>
              <a:t>uadruple</a:t>
            </a:r>
            <a:r>
              <a:rPr lang="en-GB" sz="1800" b="1">
                <a:solidFill>
                  <a:schemeClr val="tx2"/>
                </a:solidFill>
                <a:latin typeface="Ubuntu" panose="020B0504030602030204" pitchFamily="34" charset="0"/>
                <a:ea typeface="Tahoma" panose="020B0604030504040204" pitchFamily="34" charset="0"/>
                <a:cs typeface="Tahoma" panose="020B0604030504040204" pitchFamily="34" charset="0"/>
              </a:rPr>
              <a:t> helix </a:t>
            </a:r>
            <a:r>
              <a:rPr lang="en-GB" sz="1800">
                <a:solidFill>
                  <a:schemeClr val="tx2"/>
                </a:solidFill>
                <a:latin typeface="Ubuntu" panose="020B0504030602030204" pitchFamily="34" charset="0"/>
                <a:ea typeface="Tahoma" panose="020B0604030504040204" pitchFamily="34" charset="0"/>
                <a:cs typeface="Tahoma" panose="020B0604030504040204" pitchFamily="34" charset="0"/>
              </a:rPr>
              <a:t>&amp; </a:t>
            </a:r>
            <a:r>
              <a:rPr lang="en-GB" sz="1800" b="1">
                <a:solidFill>
                  <a:schemeClr val="tx2"/>
                </a:solidFill>
                <a:latin typeface="Ubuntu" panose="020B0504030602030204" pitchFamily="34" charset="0"/>
                <a:ea typeface="Tahoma" panose="020B0604030504040204" pitchFamily="34" charset="0"/>
                <a:cs typeface="Tahoma" panose="020B0604030504040204" pitchFamily="34" charset="0"/>
              </a:rPr>
              <a:t>participative</a:t>
            </a:r>
            <a:r>
              <a:rPr lang="en-GB" sz="1800">
                <a:solidFill>
                  <a:schemeClr val="tx2"/>
                </a:solidFill>
                <a:latin typeface="Ubuntu" panose="020B0504030602030204" pitchFamily="34" charset="0"/>
                <a:ea typeface="Tahoma" panose="020B0604030504040204" pitchFamily="34" charset="0"/>
                <a:cs typeface="Tahoma" panose="020B0604030504040204" pitchFamily="34" charset="0"/>
              </a:rPr>
              <a:t> </a:t>
            </a:r>
            <a:r>
              <a:rPr lang="en-GB" sz="1800" b="1">
                <a:solidFill>
                  <a:schemeClr val="tx2"/>
                </a:solidFill>
                <a:latin typeface="Ubuntu" panose="020B0504030602030204" pitchFamily="34" charset="0"/>
                <a:ea typeface="Tahoma" panose="020B0604030504040204" pitchFamily="34" charset="0"/>
                <a:cs typeface="Tahoma" panose="020B0604030504040204" pitchFamily="34" charset="0"/>
              </a:rPr>
              <a:t>approach</a:t>
            </a:r>
          </a:p>
          <a:p>
            <a:pPr marL="285750" indent="-285750">
              <a:lnSpc>
                <a:spcPct val="150000"/>
              </a:lnSpc>
              <a:buBlip>
                <a:blip r:embed="rId3"/>
              </a:buBlip>
            </a:pPr>
            <a:r>
              <a:rPr lang="pl-PL" sz="1800" b="1">
                <a:solidFill>
                  <a:schemeClr val="tx2"/>
                </a:solidFill>
                <a:latin typeface="Ubuntu" panose="020B0504030602030204" pitchFamily="34" charset="0"/>
                <a:ea typeface="Tahoma" panose="020B0604030504040204" pitchFamily="34" charset="0"/>
                <a:cs typeface="Tahoma" panose="020B0604030504040204" pitchFamily="34" charset="0"/>
              </a:rPr>
              <a:t>b</a:t>
            </a:r>
            <a:r>
              <a:rPr lang="en-GB" sz="1800" b="1" err="1">
                <a:solidFill>
                  <a:schemeClr val="tx2"/>
                </a:solidFill>
                <a:latin typeface="Ubuntu" panose="020B0504030602030204" pitchFamily="34" charset="0"/>
                <a:ea typeface="Tahoma" panose="020B0604030504040204" pitchFamily="34" charset="0"/>
                <a:cs typeface="Tahoma" panose="020B0604030504040204" pitchFamily="34" charset="0"/>
              </a:rPr>
              <a:t>alanced</a:t>
            </a:r>
            <a:r>
              <a:rPr lang="en-GB" sz="1800" b="1">
                <a:solidFill>
                  <a:schemeClr val="tx2"/>
                </a:solidFill>
                <a:latin typeface="Ubuntu" panose="020B0504030602030204" pitchFamily="34" charset="0"/>
                <a:ea typeface="Tahoma" panose="020B0604030504040204" pitchFamily="34" charset="0"/>
                <a:cs typeface="Tahoma" panose="020B0604030504040204" pitchFamily="34" charset="0"/>
              </a:rPr>
              <a:t>, complementary</a:t>
            </a:r>
            <a:r>
              <a:rPr lang="en-GB" sz="1800">
                <a:solidFill>
                  <a:schemeClr val="tx2"/>
                </a:solidFill>
                <a:latin typeface="Ubuntu" panose="020B0504030602030204" pitchFamily="34" charset="0"/>
                <a:ea typeface="Tahoma" panose="020B0604030504040204" pitchFamily="34" charset="0"/>
                <a:cs typeface="Tahoma" panose="020B0604030504040204" pitchFamily="34" charset="0"/>
              </a:rPr>
              <a:t>, promote horizontal &amp; vertical integration</a:t>
            </a:r>
            <a:endParaRPr lang="en-GB" sz="1800" b="1">
              <a:solidFill>
                <a:schemeClr val="tx2"/>
              </a:solidFill>
              <a:latin typeface="Ubuntu" panose="020B0504030602030204" pitchFamily="34" charset="0"/>
              <a:ea typeface="Tahoma" panose="020B0604030504040204" pitchFamily="34" charset="0"/>
              <a:cs typeface="Tahoma" panose="020B0604030504040204" pitchFamily="34" charset="0"/>
            </a:endParaRPr>
          </a:p>
          <a:p>
            <a:pPr marL="285750" indent="-285750">
              <a:lnSpc>
                <a:spcPct val="150000"/>
              </a:lnSpc>
              <a:buBlip>
                <a:blip r:embed="rId3"/>
              </a:buBlip>
            </a:pPr>
            <a:endParaRPr lang="en-GB" sz="1800">
              <a:solidFill>
                <a:schemeClr val="tx2"/>
              </a:solidFill>
              <a:latin typeface="Ubuntu" panose="020B0504030602030204" pitchFamily="34" charset="0"/>
              <a:ea typeface="Tahoma" panose="020B0604030504040204" pitchFamily="34" charset="0"/>
              <a:cs typeface="Tahoma" panose="020B0604030504040204" pitchFamily="34" charset="0"/>
            </a:endParaRPr>
          </a:p>
        </p:txBody>
      </p:sp>
      <p:sp>
        <p:nvSpPr>
          <p:cNvPr id="6" name="Title 5">
            <a:extLst>
              <a:ext uri="{FF2B5EF4-FFF2-40B4-BE49-F238E27FC236}">
                <a16:creationId xmlns:a16="http://schemas.microsoft.com/office/drawing/2014/main" id="{0EBA2A77-C73A-651C-C0AC-1A8C846F15EC}"/>
              </a:ext>
            </a:extLst>
          </p:cNvPr>
          <p:cNvSpPr>
            <a:spLocks noGrp="1"/>
          </p:cNvSpPr>
          <p:nvPr>
            <p:ph type="title"/>
          </p:nvPr>
        </p:nvSpPr>
        <p:spPr>
          <a:xfrm>
            <a:off x="838200" y="515626"/>
            <a:ext cx="10515600" cy="557394"/>
          </a:xfrm>
        </p:spPr>
        <p:txBody>
          <a:bodyPr>
            <a:normAutofit/>
          </a:bodyPr>
          <a:lstStyle/>
          <a:p>
            <a:r>
              <a:rPr lang="en-GB" sz="2800" b="1">
                <a:solidFill>
                  <a:schemeClr val="accent2"/>
                </a:solidFill>
                <a:latin typeface="Ubuntu" panose="020B0504030602030204" pitchFamily="34" charset="0"/>
                <a:ea typeface="Tahoma" panose="020B0604030504040204" pitchFamily="34" charset="0"/>
                <a:cs typeface="Tahoma" panose="020B0604030504040204" pitchFamily="34" charset="0"/>
              </a:rPr>
              <a:t>EUI-IA – PARTNERSHIP </a:t>
            </a:r>
            <a:endParaRPr lang="en-GB"/>
          </a:p>
        </p:txBody>
      </p:sp>
      <p:sp>
        <p:nvSpPr>
          <p:cNvPr id="5" name="Hexagone 4">
            <a:extLst>
              <a:ext uri="{FF2B5EF4-FFF2-40B4-BE49-F238E27FC236}">
                <a16:creationId xmlns:a16="http://schemas.microsoft.com/office/drawing/2014/main" id="{3F766A73-4AA7-C62B-6BE0-B0C82E96DDAC}"/>
              </a:ext>
            </a:extLst>
          </p:cNvPr>
          <p:cNvSpPr>
            <a:spLocks noChangeAspect="1"/>
          </p:cNvSpPr>
          <p:nvPr/>
        </p:nvSpPr>
        <p:spPr>
          <a:xfrm>
            <a:off x="3436673" y="4553666"/>
            <a:ext cx="1575000" cy="1260000"/>
          </a:xfrm>
          <a:prstGeom prst="hexagon">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fr-BE" sz="1600"/>
              <a:t>Main Urban </a:t>
            </a:r>
            <a:r>
              <a:rPr lang="fr-BE" sz="1600" err="1"/>
              <a:t>Authority</a:t>
            </a:r>
            <a:endParaRPr lang="fr-BE" sz="1600"/>
          </a:p>
        </p:txBody>
      </p:sp>
      <p:sp>
        <p:nvSpPr>
          <p:cNvPr id="7" name="Hexagone 6">
            <a:extLst>
              <a:ext uri="{FF2B5EF4-FFF2-40B4-BE49-F238E27FC236}">
                <a16:creationId xmlns:a16="http://schemas.microsoft.com/office/drawing/2014/main" id="{9651EE2C-21BD-7E96-D6C1-C76E32A02DF3}"/>
              </a:ext>
            </a:extLst>
          </p:cNvPr>
          <p:cNvSpPr>
            <a:spLocks noChangeAspect="1"/>
          </p:cNvSpPr>
          <p:nvPr/>
        </p:nvSpPr>
        <p:spPr>
          <a:xfrm>
            <a:off x="2438401" y="3621662"/>
            <a:ext cx="1305000" cy="1044000"/>
          </a:xfrm>
          <a:prstGeom prst="hexagon">
            <a:avLst/>
          </a:prstGeom>
          <a:no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fr-BE" sz="1600">
                <a:solidFill>
                  <a:schemeClr val="tx1"/>
                </a:solidFill>
              </a:rPr>
              <a:t>Delivery </a:t>
            </a:r>
            <a:r>
              <a:rPr lang="fr-BE" sz="1600" err="1">
                <a:solidFill>
                  <a:schemeClr val="tx1"/>
                </a:solidFill>
              </a:rPr>
              <a:t>partner</a:t>
            </a:r>
            <a:r>
              <a:rPr lang="fr-BE" sz="1600">
                <a:solidFill>
                  <a:schemeClr val="tx1"/>
                </a:solidFill>
              </a:rPr>
              <a:t> 2</a:t>
            </a:r>
          </a:p>
        </p:txBody>
      </p:sp>
      <p:sp>
        <p:nvSpPr>
          <p:cNvPr id="8" name="Hexagone 7">
            <a:extLst>
              <a:ext uri="{FF2B5EF4-FFF2-40B4-BE49-F238E27FC236}">
                <a16:creationId xmlns:a16="http://schemas.microsoft.com/office/drawing/2014/main" id="{06224B9E-72CF-AB06-4E81-48DECE8C8C73}"/>
              </a:ext>
            </a:extLst>
          </p:cNvPr>
          <p:cNvSpPr>
            <a:spLocks noChangeAspect="1"/>
          </p:cNvSpPr>
          <p:nvPr/>
        </p:nvSpPr>
        <p:spPr>
          <a:xfrm>
            <a:off x="980037" y="3621662"/>
            <a:ext cx="1305000" cy="1044000"/>
          </a:xfrm>
          <a:prstGeom prst="hexagon">
            <a:avLst/>
          </a:prstGeom>
          <a:no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fr-BE" sz="1600">
                <a:solidFill>
                  <a:schemeClr val="tx1"/>
                </a:solidFill>
              </a:rPr>
              <a:t>Delivery </a:t>
            </a:r>
            <a:r>
              <a:rPr lang="fr-BE" sz="1600" err="1">
                <a:solidFill>
                  <a:schemeClr val="tx1"/>
                </a:solidFill>
              </a:rPr>
              <a:t>partner</a:t>
            </a:r>
            <a:r>
              <a:rPr lang="fr-BE" sz="1600">
                <a:solidFill>
                  <a:schemeClr val="tx1"/>
                </a:solidFill>
              </a:rPr>
              <a:t> 1</a:t>
            </a:r>
          </a:p>
        </p:txBody>
      </p:sp>
      <p:sp>
        <p:nvSpPr>
          <p:cNvPr id="9" name="Hexagone 8">
            <a:extLst>
              <a:ext uri="{FF2B5EF4-FFF2-40B4-BE49-F238E27FC236}">
                <a16:creationId xmlns:a16="http://schemas.microsoft.com/office/drawing/2014/main" id="{3717F038-60BC-D066-A31B-275138135052}"/>
              </a:ext>
            </a:extLst>
          </p:cNvPr>
          <p:cNvSpPr>
            <a:spLocks noChangeAspect="1"/>
          </p:cNvSpPr>
          <p:nvPr/>
        </p:nvSpPr>
        <p:spPr>
          <a:xfrm>
            <a:off x="1686966" y="4792638"/>
            <a:ext cx="1305000" cy="1044000"/>
          </a:xfrm>
          <a:prstGeom prst="hexagon">
            <a:avLst/>
          </a:prstGeom>
          <a:no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fr-BE" sz="1600">
                <a:solidFill>
                  <a:schemeClr val="tx1"/>
                </a:solidFill>
              </a:rPr>
              <a:t>Delivery </a:t>
            </a:r>
            <a:r>
              <a:rPr lang="fr-BE" sz="1600" err="1">
                <a:solidFill>
                  <a:schemeClr val="tx1"/>
                </a:solidFill>
              </a:rPr>
              <a:t>partner</a:t>
            </a:r>
            <a:r>
              <a:rPr lang="fr-BE" sz="1600">
                <a:solidFill>
                  <a:schemeClr val="tx1"/>
                </a:solidFill>
              </a:rPr>
              <a:t> 3</a:t>
            </a:r>
          </a:p>
        </p:txBody>
      </p:sp>
      <p:sp>
        <p:nvSpPr>
          <p:cNvPr id="10" name="Rectangle : coins arrondis 9">
            <a:extLst>
              <a:ext uri="{FF2B5EF4-FFF2-40B4-BE49-F238E27FC236}">
                <a16:creationId xmlns:a16="http://schemas.microsoft.com/office/drawing/2014/main" id="{1A0924F5-28D8-75DB-AA00-003E96BEA0D5}"/>
              </a:ext>
            </a:extLst>
          </p:cNvPr>
          <p:cNvSpPr/>
          <p:nvPr/>
        </p:nvSpPr>
        <p:spPr>
          <a:xfrm>
            <a:off x="5112130" y="3632104"/>
            <a:ext cx="2122715" cy="377562"/>
          </a:xfrm>
          <a:prstGeom prst="roundRect">
            <a:avLst/>
          </a:prstGeom>
          <a:solidFill>
            <a:schemeClr val="bg1"/>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fr-BE" sz="1600">
                <a:solidFill>
                  <a:schemeClr val="tx1"/>
                </a:solidFill>
              </a:rPr>
              <a:t>Transfer </a:t>
            </a:r>
            <a:r>
              <a:rPr lang="fr-BE" sz="1600" err="1">
                <a:solidFill>
                  <a:schemeClr val="tx1"/>
                </a:solidFill>
              </a:rPr>
              <a:t>partner</a:t>
            </a:r>
            <a:r>
              <a:rPr lang="fr-BE" sz="1600">
                <a:solidFill>
                  <a:schemeClr val="tx1"/>
                </a:solidFill>
              </a:rPr>
              <a:t> 1</a:t>
            </a:r>
          </a:p>
        </p:txBody>
      </p:sp>
      <p:sp>
        <p:nvSpPr>
          <p:cNvPr id="11" name="Rectangle : coins arrondis 10">
            <a:extLst>
              <a:ext uri="{FF2B5EF4-FFF2-40B4-BE49-F238E27FC236}">
                <a16:creationId xmlns:a16="http://schemas.microsoft.com/office/drawing/2014/main" id="{B71F9D5E-2524-F0B8-0A1C-CF7DF5699F27}"/>
              </a:ext>
            </a:extLst>
          </p:cNvPr>
          <p:cNvSpPr/>
          <p:nvPr/>
        </p:nvSpPr>
        <p:spPr>
          <a:xfrm>
            <a:off x="5112130" y="4176104"/>
            <a:ext cx="2122715" cy="377562"/>
          </a:xfrm>
          <a:prstGeom prst="roundRect">
            <a:avLst/>
          </a:prstGeom>
          <a:solidFill>
            <a:schemeClr val="bg1"/>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fr-BE" sz="1600">
                <a:solidFill>
                  <a:schemeClr val="tx1"/>
                </a:solidFill>
              </a:rPr>
              <a:t>Transfer </a:t>
            </a:r>
            <a:r>
              <a:rPr lang="fr-BE" sz="1600" err="1">
                <a:solidFill>
                  <a:schemeClr val="tx1"/>
                </a:solidFill>
              </a:rPr>
              <a:t>partner</a:t>
            </a:r>
            <a:r>
              <a:rPr lang="fr-BE" sz="1600">
                <a:solidFill>
                  <a:schemeClr val="tx1"/>
                </a:solidFill>
              </a:rPr>
              <a:t> 2</a:t>
            </a:r>
          </a:p>
        </p:txBody>
      </p:sp>
      <p:sp>
        <p:nvSpPr>
          <p:cNvPr id="13" name="Rectangle : coins arrondis 12">
            <a:extLst>
              <a:ext uri="{FF2B5EF4-FFF2-40B4-BE49-F238E27FC236}">
                <a16:creationId xmlns:a16="http://schemas.microsoft.com/office/drawing/2014/main" id="{FF9BE8EC-4C77-5379-8285-966E3690F0CE}"/>
              </a:ext>
            </a:extLst>
          </p:cNvPr>
          <p:cNvSpPr/>
          <p:nvPr/>
        </p:nvSpPr>
        <p:spPr>
          <a:xfrm>
            <a:off x="5112130" y="4680642"/>
            <a:ext cx="2122715" cy="377562"/>
          </a:xfrm>
          <a:prstGeom prst="roundRect">
            <a:avLst/>
          </a:prstGeom>
          <a:solidFill>
            <a:schemeClr val="bg1"/>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fr-BE" sz="1600">
                <a:solidFill>
                  <a:schemeClr val="tx1"/>
                </a:solidFill>
              </a:rPr>
              <a:t>Transfer </a:t>
            </a:r>
            <a:r>
              <a:rPr lang="fr-BE" sz="1600" err="1">
                <a:solidFill>
                  <a:schemeClr val="tx1"/>
                </a:solidFill>
              </a:rPr>
              <a:t>partner</a:t>
            </a:r>
            <a:r>
              <a:rPr lang="fr-BE" sz="1600">
                <a:solidFill>
                  <a:schemeClr val="tx1"/>
                </a:solidFill>
              </a:rPr>
              <a:t> 3</a:t>
            </a:r>
          </a:p>
        </p:txBody>
      </p:sp>
      <p:grpSp>
        <p:nvGrpSpPr>
          <p:cNvPr id="46" name="Groupe 45">
            <a:extLst>
              <a:ext uri="{FF2B5EF4-FFF2-40B4-BE49-F238E27FC236}">
                <a16:creationId xmlns:a16="http://schemas.microsoft.com/office/drawing/2014/main" id="{D5BEF6E1-E2C9-141C-617B-463EEB0BD75E}"/>
              </a:ext>
            </a:extLst>
          </p:cNvPr>
          <p:cNvGrpSpPr/>
          <p:nvPr/>
        </p:nvGrpSpPr>
        <p:grpSpPr>
          <a:xfrm>
            <a:off x="457200" y="3200400"/>
            <a:ext cx="7920000" cy="2791052"/>
            <a:chOff x="457200" y="3200400"/>
            <a:chExt cx="7920000" cy="2791052"/>
          </a:xfrm>
        </p:grpSpPr>
        <p:cxnSp>
          <p:nvCxnSpPr>
            <p:cNvPr id="40" name="Connecteur droit 39">
              <a:extLst>
                <a:ext uri="{FF2B5EF4-FFF2-40B4-BE49-F238E27FC236}">
                  <a16:creationId xmlns:a16="http://schemas.microsoft.com/office/drawing/2014/main" id="{EA887A83-3623-0395-C68E-1D9C926B3C36}"/>
                </a:ext>
              </a:extLst>
            </p:cNvPr>
            <p:cNvCxnSpPr/>
            <p:nvPr/>
          </p:nvCxnSpPr>
          <p:spPr>
            <a:xfrm flipV="1">
              <a:off x="457200" y="3200400"/>
              <a:ext cx="0" cy="2791052"/>
            </a:xfrm>
            <a:prstGeom prst="line">
              <a:avLst/>
            </a:prstGeom>
            <a:ln w="38100">
              <a:solidFill>
                <a:srgbClr val="1CAF96"/>
              </a:solidFill>
            </a:ln>
          </p:spPr>
          <p:style>
            <a:lnRef idx="1">
              <a:schemeClr val="accent1"/>
            </a:lnRef>
            <a:fillRef idx="0">
              <a:schemeClr val="accent1"/>
            </a:fillRef>
            <a:effectRef idx="0">
              <a:schemeClr val="accent1"/>
            </a:effectRef>
            <a:fontRef idx="minor">
              <a:schemeClr val="tx1"/>
            </a:fontRef>
          </p:style>
        </p:cxnSp>
        <p:cxnSp>
          <p:nvCxnSpPr>
            <p:cNvPr id="41" name="Connecteur droit 40">
              <a:extLst>
                <a:ext uri="{FF2B5EF4-FFF2-40B4-BE49-F238E27FC236}">
                  <a16:creationId xmlns:a16="http://schemas.microsoft.com/office/drawing/2014/main" id="{2F4B0B0A-B44F-B5A5-6A61-6CBE33876653}"/>
                </a:ext>
              </a:extLst>
            </p:cNvPr>
            <p:cNvCxnSpPr/>
            <p:nvPr/>
          </p:nvCxnSpPr>
          <p:spPr>
            <a:xfrm flipV="1">
              <a:off x="8364780" y="3200400"/>
              <a:ext cx="0" cy="1440000"/>
            </a:xfrm>
            <a:prstGeom prst="line">
              <a:avLst/>
            </a:prstGeom>
            <a:ln w="38100">
              <a:solidFill>
                <a:srgbClr val="1CAF96"/>
              </a:solidFill>
            </a:ln>
          </p:spPr>
          <p:style>
            <a:lnRef idx="1">
              <a:schemeClr val="accent1"/>
            </a:lnRef>
            <a:fillRef idx="0">
              <a:schemeClr val="accent1"/>
            </a:fillRef>
            <a:effectRef idx="0">
              <a:schemeClr val="accent1"/>
            </a:effectRef>
            <a:fontRef idx="minor">
              <a:schemeClr val="tx1"/>
            </a:fontRef>
          </p:style>
        </p:cxnSp>
        <p:cxnSp>
          <p:nvCxnSpPr>
            <p:cNvPr id="42" name="Connecteur droit 41">
              <a:extLst>
                <a:ext uri="{FF2B5EF4-FFF2-40B4-BE49-F238E27FC236}">
                  <a16:creationId xmlns:a16="http://schemas.microsoft.com/office/drawing/2014/main" id="{B3C0BB6A-AE02-A100-A830-62BD8079ABF3}"/>
                </a:ext>
              </a:extLst>
            </p:cNvPr>
            <p:cNvCxnSpPr>
              <a:cxnSpLocks/>
            </p:cNvCxnSpPr>
            <p:nvPr/>
          </p:nvCxnSpPr>
          <p:spPr>
            <a:xfrm rot="16200000" flipV="1">
              <a:off x="4417200" y="-758246"/>
              <a:ext cx="0" cy="7920000"/>
            </a:xfrm>
            <a:prstGeom prst="line">
              <a:avLst/>
            </a:prstGeom>
            <a:ln w="38100">
              <a:solidFill>
                <a:srgbClr val="1CAF96"/>
              </a:solidFill>
            </a:ln>
          </p:spPr>
          <p:style>
            <a:lnRef idx="1">
              <a:schemeClr val="accent1"/>
            </a:lnRef>
            <a:fillRef idx="0">
              <a:schemeClr val="accent1"/>
            </a:fillRef>
            <a:effectRef idx="0">
              <a:schemeClr val="accent1"/>
            </a:effectRef>
            <a:fontRef idx="minor">
              <a:schemeClr val="tx1"/>
            </a:fontRef>
          </p:style>
        </p:cxnSp>
      </p:grpSp>
      <p:sp>
        <p:nvSpPr>
          <p:cNvPr id="47" name="Content Placeholder 11">
            <a:extLst>
              <a:ext uri="{FF2B5EF4-FFF2-40B4-BE49-F238E27FC236}">
                <a16:creationId xmlns:a16="http://schemas.microsoft.com/office/drawing/2014/main" id="{8003E7A9-FEA1-DD8E-C764-45EA44F4AECF}"/>
              </a:ext>
            </a:extLst>
          </p:cNvPr>
          <p:cNvSpPr txBox="1">
            <a:spLocks/>
          </p:cNvSpPr>
          <p:nvPr/>
        </p:nvSpPr>
        <p:spPr>
          <a:xfrm>
            <a:off x="5810146" y="5501273"/>
            <a:ext cx="3600000" cy="651569"/>
          </a:xfr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50000"/>
              </a:lnSpc>
              <a:buNone/>
            </a:pPr>
            <a:r>
              <a:rPr lang="en-GB" sz="1800">
                <a:solidFill>
                  <a:schemeClr val="tx2"/>
                </a:solidFill>
                <a:latin typeface="Ubuntu" panose="020B0504030602030204" pitchFamily="34" charset="0"/>
                <a:ea typeface="Tahoma" panose="020B0604030504040204" pitchFamily="34" charset="0"/>
                <a:cs typeface="Tahoma" panose="020B0604030504040204" pitchFamily="34" charset="0"/>
              </a:rPr>
              <a:t>Wide group of </a:t>
            </a:r>
            <a:r>
              <a:rPr lang="en-GB" sz="1800" err="1">
                <a:solidFill>
                  <a:schemeClr val="tx2"/>
                </a:solidFill>
                <a:latin typeface="Ubuntu" panose="020B0504030602030204" pitchFamily="34" charset="0"/>
                <a:ea typeface="Tahoma" panose="020B0604030504040204" pitchFamily="34" charset="0"/>
                <a:cs typeface="Tahoma" panose="020B0604030504040204" pitchFamily="34" charset="0"/>
              </a:rPr>
              <a:t>stakeolders</a:t>
            </a:r>
            <a:endParaRPr lang="en-GB" sz="1800">
              <a:solidFill>
                <a:schemeClr val="tx2"/>
              </a:solidFill>
              <a:latin typeface="Ubuntu" panose="020B050403060203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37873688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1"/>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3"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Espace réservé du contenu 2">
            <a:extLst>
              <a:ext uri="{FF2B5EF4-FFF2-40B4-BE49-F238E27FC236}">
                <a16:creationId xmlns:a16="http://schemas.microsoft.com/office/drawing/2014/main" id="{3EF58A09-CC27-0FC6-979C-D1476C82E17B}"/>
              </a:ext>
            </a:extLst>
          </p:cNvPr>
          <p:cNvSpPr txBox="1">
            <a:spLocks/>
          </p:cNvSpPr>
          <p:nvPr/>
        </p:nvSpPr>
        <p:spPr>
          <a:xfrm>
            <a:off x="3401735" y="885905"/>
            <a:ext cx="5388530" cy="73805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fr-FR" b="1" err="1">
                <a:solidFill>
                  <a:srgbClr val="0C114D"/>
                </a:solidFill>
                <a:latin typeface="Ubuntu" panose="020B0504030602030204" pitchFamily="34" charset="0"/>
              </a:rPr>
              <a:t>Role</a:t>
            </a:r>
            <a:r>
              <a:rPr lang="fr-FR" b="1">
                <a:solidFill>
                  <a:srgbClr val="0C114D"/>
                </a:solidFill>
                <a:latin typeface="Ubuntu" panose="020B0504030602030204" pitchFamily="34" charset="0"/>
              </a:rPr>
              <a:t> of the Transfer </a:t>
            </a:r>
            <a:r>
              <a:rPr lang="fr-FR" b="1" err="1">
                <a:solidFill>
                  <a:srgbClr val="0C114D"/>
                </a:solidFill>
                <a:latin typeface="Ubuntu" panose="020B0504030602030204" pitchFamily="34" charset="0"/>
              </a:rPr>
              <a:t>Partners</a:t>
            </a:r>
            <a:endParaRPr lang="fr-FR" b="1">
              <a:solidFill>
                <a:srgbClr val="0C114D"/>
              </a:solidFill>
              <a:latin typeface="Ubuntu" panose="020B0504030602030204" pitchFamily="34" charset="0"/>
            </a:endParaRPr>
          </a:p>
        </p:txBody>
      </p:sp>
      <p:sp>
        <p:nvSpPr>
          <p:cNvPr id="16" name="ZoneTexte 1">
            <a:extLst>
              <a:ext uri="{FF2B5EF4-FFF2-40B4-BE49-F238E27FC236}">
                <a16:creationId xmlns:a16="http://schemas.microsoft.com/office/drawing/2014/main" id="{A7E9FC0C-424A-3FD6-2289-F2B835221E3D}"/>
              </a:ext>
            </a:extLst>
          </p:cNvPr>
          <p:cNvSpPr txBox="1"/>
          <p:nvPr/>
        </p:nvSpPr>
        <p:spPr>
          <a:xfrm>
            <a:off x="1876645" y="1581115"/>
            <a:ext cx="10102850" cy="3457870"/>
          </a:xfrm>
          <a:prstGeom prst="rect">
            <a:avLst/>
          </a:prstGeom>
          <a:noFill/>
        </p:spPr>
        <p:txBody>
          <a:bodyPr wrap="square" rtlCol="0">
            <a:spAutoFit/>
          </a:bodyPr>
          <a:lstStyle/>
          <a:p>
            <a:pPr marL="285750" marR="0" lvl="0" indent="-285750" algn="l" defTabSz="914400" rtl="0" eaLnBrk="1" fontAlgn="auto" latinLnBrk="0" hangingPunct="1">
              <a:lnSpc>
                <a:spcPct val="200000"/>
              </a:lnSpc>
              <a:spcBef>
                <a:spcPts val="0"/>
              </a:spcBef>
              <a:spcAft>
                <a:spcPts val="0"/>
              </a:spcAft>
              <a:buClrTx/>
              <a:buSzTx/>
              <a:buFontTx/>
              <a:buBlip>
                <a:blip r:embed="rId3"/>
              </a:buBlip>
              <a:tabLst/>
              <a:defRPr/>
            </a:pPr>
            <a:r>
              <a:rPr kumimoji="0" lang="en-GB" sz="1600" b="1" i="0" u="none" strike="noStrike" kern="1200" cap="none" spc="0" normalizeH="0" baseline="0" noProof="0" dirty="0">
                <a:ln>
                  <a:noFill/>
                </a:ln>
                <a:solidFill>
                  <a:srgbClr val="0C114D"/>
                </a:solidFill>
                <a:effectLst/>
                <a:uLnTx/>
                <a:uFillTx/>
                <a:latin typeface="Ubuntu" panose="020B0504030602030204" pitchFamily="34" charset="0"/>
                <a:ea typeface="Tahoma" panose="020B0604030504040204" pitchFamily="34" charset="0"/>
                <a:cs typeface="Tahoma" panose="020B0604030504040204" pitchFamily="34" charset="0"/>
              </a:rPr>
              <a:t>Urban </a:t>
            </a:r>
            <a:r>
              <a:rPr kumimoji="0" lang="pl-PL" sz="1600" b="1" i="0" u="none" strike="noStrike" kern="1200" cap="none" spc="0" normalizeH="0" baseline="0" noProof="0" dirty="0">
                <a:ln>
                  <a:noFill/>
                </a:ln>
                <a:solidFill>
                  <a:srgbClr val="0C114D"/>
                </a:solidFill>
                <a:effectLst/>
                <a:uLnTx/>
                <a:uFillTx/>
                <a:latin typeface="Ubuntu" panose="020B0504030602030204" pitchFamily="34" charset="0"/>
                <a:ea typeface="Tahoma" panose="020B0604030504040204" pitchFamily="34" charset="0"/>
                <a:cs typeface="Tahoma" panose="020B0604030504040204" pitchFamily="34" charset="0"/>
              </a:rPr>
              <a:t>A</a:t>
            </a:r>
            <a:r>
              <a:rPr kumimoji="0" lang="en-GB" sz="1600" b="1" i="0" u="none" strike="noStrike" kern="1200" cap="none" spc="0" normalizeH="0" baseline="0" noProof="0" dirty="0" err="1">
                <a:ln>
                  <a:noFill/>
                </a:ln>
                <a:solidFill>
                  <a:srgbClr val="0C114D"/>
                </a:solidFill>
                <a:effectLst/>
                <a:uLnTx/>
                <a:uFillTx/>
                <a:latin typeface="Ubuntu" panose="020B0504030602030204" pitchFamily="34" charset="0"/>
                <a:ea typeface="Tahoma" panose="020B0604030504040204" pitchFamily="34" charset="0"/>
                <a:cs typeface="Tahoma" panose="020B0604030504040204" pitchFamily="34" charset="0"/>
              </a:rPr>
              <a:t>uthorities</a:t>
            </a:r>
            <a:r>
              <a:rPr kumimoji="0" lang="en-GB" sz="1600" b="1" i="0" u="none" strike="noStrike" kern="1200" cap="none" spc="0" normalizeH="0" baseline="0" noProof="0" dirty="0">
                <a:ln>
                  <a:noFill/>
                </a:ln>
                <a:solidFill>
                  <a:srgbClr val="0C114D"/>
                </a:solidFill>
                <a:effectLst/>
                <a:uLnTx/>
                <a:uFillTx/>
                <a:latin typeface="Ubuntu" panose="020B0504030602030204" pitchFamily="34" charset="0"/>
                <a:ea typeface="Tahoma" panose="020B0604030504040204" pitchFamily="34" charset="0"/>
                <a:cs typeface="Tahoma" panose="020B0604030504040204" pitchFamily="34" charset="0"/>
              </a:rPr>
              <a:t> </a:t>
            </a:r>
            <a:r>
              <a:rPr kumimoji="0" lang="en-GB" sz="1600" b="0" i="0" u="none" strike="noStrike" kern="1200" cap="none" spc="0" normalizeH="0" baseline="0" noProof="0" dirty="0">
                <a:ln>
                  <a:noFill/>
                </a:ln>
                <a:solidFill>
                  <a:srgbClr val="0C114D"/>
                </a:solidFill>
                <a:effectLst/>
                <a:uLnTx/>
                <a:uFillTx/>
                <a:latin typeface="Ubuntu" panose="020B0504030602030204" pitchFamily="34" charset="0"/>
                <a:ea typeface="Tahoma" panose="020B0604030504040204" pitchFamily="34" charset="0"/>
                <a:cs typeface="Tahoma" panose="020B0604030504040204" pitchFamily="34" charset="0"/>
              </a:rPr>
              <a:t>joining the Project Partnership to follow and learn from the experimentation and interested in replicating the innovative solution</a:t>
            </a:r>
          </a:p>
          <a:p>
            <a:pPr marL="285750" indent="-285750">
              <a:lnSpc>
                <a:spcPct val="200000"/>
              </a:lnSpc>
              <a:spcBef>
                <a:spcPts val="0"/>
              </a:spcBef>
              <a:buBlip>
                <a:blip r:embed="rId3"/>
              </a:buBlip>
              <a:defRPr/>
            </a:pPr>
            <a:r>
              <a:rPr kumimoji="0" lang="en-GB" sz="1600" b="1" i="0" u="none" strike="noStrike" kern="1200" cap="none" spc="0" normalizeH="0" baseline="0" noProof="0" dirty="0">
                <a:ln>
                  <a:noFill/>
                </a:ln>
                <a:solidFill>
                  <a:srgbClr val="0C114D"/>
                </a:solidFill>
                <a:effectLst/>
                <a:uLnTx/>
                <a:uFillTx/>
                <a:latin typeface="Ubuntu" panose="020B0504030602030204" pitchFamily="34" charset="0"/>
                <a:ea typeface="Tahoma" panose="020B0604030504040204" pitchFamily="34" charset="0"/>
                <a:cs typeface="Tahoma" panose="020B0604030504040204" pitchFamily="34" charset="0"/>
              </a:rPr>
              <a:t>3 Transfer Partners </a:t>
            </a:r>
            <a:r>
              <a:rPr kumimoji="0" lang="en-GB" sz="1600" b="0" i="0" u="none" strike="noStrike" kern="1200" cap="none" spc="0" normalizeH="0" baseline="0" noProof="0" dirty="0">
                <a:ln>
                  <a:noFill/>
                </a:ln>
                <a:solidFill>
                  <a:srgbClr val="0C114D"/>
                </a:solidFill>
                <a:effectLst/>
                <a:uLnTx/>
                <a:uFillTx/>
                <a:latin typeface="Ubuntu" panose="020B0504030602030204" pitchFamily="34" charset="0"/>
                <a:ea typeface="Tahoma" panose="020B0604030504040204" pitchFamily="34" charset="0"/>
                <a:cs typeface="Tahoma" panose="020B0604030504040204" pitchFamily="34" charset="0"/>
              </a:rPr>
              <a:t>originating </a:t>
            </a:r>
            <a:r>
              <a:rPr kumimoji="0" lang="en-GB" sz="1600" b="1" i="0" u="none" strike="noStrike" kern="1200" cap="none" spc="0" normalizeH="0" baseline="0" noProof="0" dirty="0">
                <a:ln>
                  <a:noFill/>
                </a:ln>
                <a:solidFill>
                  <a:srgbClr val="0C114D"/>
                </a:solidFill>
                <a:effectLst/>
                <a:uLnTx/>
                <a:uFillTx/>
                <a:latin typeface="Ubuntu" panose="020B0504030602030204" pitchFamily="34" charset="0"/>
                <a:ea typeface="Tahoma" panose="020B0604030504040204" pitchFamily="34" charset="0"/>
                <a:cs typeface="Tahoma" panose="020B0604030504040204" pitchFamily="34" charset="0"/>
              </a:rPr>
              <a:t>from other Member States </a:t>
            </a:r>
            <a:r>
              <a:rPr kumimoji="0" lang="en-GB" sz="1600" b="0" i="0" u="none" strike="noStrike" kern="1200" cap="none" spc="0" normalizeH="0" baseline="0" noProof="0" dirty="0">
                <a:ln>
                  <a:noFill/>
                </a:ln>
                <a:solidFill>
                  <a:srgbClr val="0C114D"/>
                </a:solidFill>
                <a:effectLst/>
                <a:uLnTx/>
                <a:uFillTx/>
                <a:latin typeface="Ubuntu" panose="020B0504030602030204" pitchFamily="34" charset="0"/>
                <a:ea typeface="Tahoma" panose="020B0604030504040204" pitchFamily="34" charset="0"/>
                <a:cs typeface="Tahoma" panose="020B0604030504040204" pitchFamily="34" charset="0"/>
              </a:rPr>
              <a:t>than the MUA, located in the EU</a:t>
            </a:r>
          </a:p>
          <a:p>
            <a:pPr marL="742950" lvl="1" indent="-285750">
              <a:lnSpc>
                <a:spcPct val="200000"/>
              </a:lnSpc>
              <a:buBlip>
                <a:blip r:embed="rId3"/>
              </a:buBlip>
              <a:defRPr/>
            </a:pPr>
            <a:r>
              <a:rPr lang="pl-PL" sz="1600" dirty="0">
                <a:solidFill>
                  <a:srgbClr val="0C114D"/>
                </a:solidFill>
                <a:latin typeface="Ubuntu" panose="020B0504030602030204" pitchFamily="34" charset="0"/>
                <a:ea typeface="Tahoma" panose="020B0604030504040204" pitchFamily="34" charset="0"/>
                <a:cs typeface="Tahoma" panose="020B0604030504040204" pitchFamily="34" charset="0"/>
              </a:rPr>
              <a:t>a</a:t>
            </a:r>
            <a:r>
              <a:rPr kumimoji="0" lang="en-GB" sz="1600" b="0" i="0" u="none" strike="noStrike" kern="1200" cap="none" spc="0" normalizeH="0" baseline="0" noProof="0" dirty="0">
                <a:ln>
                  <a:noFill/>
                </a:ln>
                <a:solidFill>
                  <a:srgbClr val="0C114D"/>
                </a:solidFill>
                <a:effectLst/>
                <a:uLnTx/>
                <a:uFillTx/>
                <a:latin typeface="Ubuntu" panose="020B0504030602030204" pitchFamily="34" charset="0"/>
                <a:ea typeface="Tahoma" panose="020B0604030504040204" pitchFamily="34" charset="0"/>
                <a:cs typeface="Tahoma" panose="020B0604030504040204" pitchFamily="34" charset="0"/>
              </a:rPr>
              <a:t>t least two of the four cities involved are located in </a:t>
            </a:r>
            <a:r>
              <a:rPr kumimoji="0" lang="en-GB" sz="1600" b="0" i="1" u="none" strike="noStrike" kern="1200" cap="none" spc="0" normalizeH="0" baseline="0" noProof="0" dirty="0">
                <a:ln>
                  <a:noFill/>
                </a:ln>
                <a:solidFill>
                  <a:srgbClr val="0C114D"/>
                </a:solidFill>
                <a:effectLst/>
                <a:uLnTx/>
                <a:uFillTx/>
                <a:latin typeface="Ubuntu" panose="020B0504030602030204" pitchFamily="34" charset="0"/>
                <a:ea typeface="Tahoma" panose="020B0604030504040204" pitchFamily="34" charset="0"/>
                <a:cs typeface="Tahoma" panose="020B0604030504040204" pitchFamily="34" charset="0"/>
              </a:rPr>
              <a:t>less developed </a:t>
            </a:r>
            <a:r>
              <a:rPr kumimoji="0" lang="en-GB" sz="1600" b="0" i="0" u="none" strike="noStrike" kern="1200" cap="none" spc="0" normalizeH="0" baseline="0" noProof="0" dirty="0">
                <a:ln>
                  <a:noFill/>
                </a:ln>
                <a:solidFill>
                  <a:srgbClr val="0C114D"/>
                </a:solidFill>
                <a:effectLst/>
                <a:uLnTx/>
                <a:uFillTx/>
                <a:latin typeface="Ubuntu" panose="020B0504030602030204" pitchFamily="34" charset="0"/>
                <a:ea typeface="Tahoma" panose="020B0604030504040204" pitchFamily="34" charset="0"/>
                <a:cs typeface="Tahoma" panose="020B0604030504040204" pitchFamily="34" charset="0"/>
              </a:rPr>
              <a:t>or </a:t>
            </a:r>
            <a:r>
              <a:rPr kumimoji="0" lang="en-GB" sz="1600" b="0" i="1" u="none" strike="noStrike" kern="1200" cap="none" spc="0" normalizeH="0" baseline="0" noProof="0" dirty="0">
                <a:ln>
                  <a:noFill/>
                </a:ln>
                <a:solidFill>
                  <a:srgbClr val="0C114D"/>
                </a:solidFill>
                <a:effectLst/>
                <a:uLnTx/>
                <a:uFillTx/>
                <a:latin typeface="Ubuntu" panose="020B0504030602030204" pitchFamily="34" charset="0"/>
                <a:ea typeface="Tahoma" panose="020B0604030504040204" pitchFamily="34" charset="0"/>
                <a:cs typeface="Tahoma" panose="020B0604030504040204" pitchFamily="34" charset="0"/>
              </a:rPr>
              <a:t>transition </a:t>
            </a:r>
            <a:r>
              <a:rPr kumimoji="0" lang="en-GB" sz="1600" b="0" i="0" u="none" strike="noStrike" kern="1200" cap="none" spc="0" normalizeH="0" baseline="0" noProof="0" dirty="0">
                <a:ln>
                  <a:noFill/>
                </a:ln>
                <a:solidFill>
                  <a:srgbClr val="0C114D"/>
                </a:solidFill>
                <a:effectLst/>
                <a:uLnTx/>
                <a:uFillTx/>
                <a:latin typeface="Ubuntu" panose="020B0504030602030204" pitchFamily="34" charset="0"/>
                <a:ea typeface="Tahoma" panose="020B0604030504040204" pitchFamily="34" charset="0"/>
                <a:cs typeface="Tahoma" panose="020B0604030504040204" pitchFamily="34" charset="0"/>
              </a:rPr>
              <a:t>regions</a:t>
            </a:r>
          </a:p>
          <a:p>
            <a:pPr marL="742950" lvl="1" indent="-285750">
              <a:lnSpc>
                <a:spcPct val="200000"/>
              </a:lnSpc>
              <a:buBlip>
                <a:blip r:embed="rId3"/>
              </a:buBlip>
              <a:defRPr/>
            </a:pPr>
            <a:r>
              <a:rPr lang="en-GB" sz="1600" dirty="0">
                <a:solidFill>
                  <a:srgbClr val="0C114D"/>
                </a:solidFill>
                <a:latin typeface="Ubuntu" panose="020B0504030602030204" pitchFamily="34" charset="0"/>
                <a:ea typeface="Tahoma" panose="020B0604030504040204" pitchFamily="34" charset="0"/>
                <a:cs typeface="Tahoma" panose="020B0604030504040204" pitchFamily="34" charset="0"/>
              </a:rPr>
              <a:t>h</a:t>
            </a:r>
            <a:r>
              <a:rPr kumimoji="0" lang="en-GB" sz="1600" b="0" i="0" u="none" strike="noStrike" kern="1200" cap="none" spc="0" normalizeH="0" baseline="0" noProof="0" dirty="0" err="1">
                <a:ln>
                  <a:noFill/>
                </a:ln>
                <a:solidFill>
                  <a:srgbClr val="0C114D"/>
                </a:solidFill>
                <a:effectLst/>
                <a:uLnTx/>
                <a:uFillTx/>
                <a:latin typeface="Ubuntu" panose="020B0504030602030204" pitchFamily="34" charset="0"/>
                <a:ea typeface="Tahoma" panose="020B0604030504040204" pitchFamily="34" charset="0"/>
                <a:cs typeface="Tahoma" panose="020B0604030504040204" pitchFamily="34" charset="0"/>
              </a:rPr>
              <a:t>ave</a:t>
            </a:r>
            <a:r>
              <a:rPr kumimoji="0" lang="en-GB" sz="1600" b="0" i="0" u="none" strike="noStrike" kern="1200" cap="none" spc="0" normalizeH="0" baseline="0" noProof="0" dirty="0">
                <a:ln>
                  <a:noFill/>
                </a:ln>
                <a:solidFill>
                  <a:srgbClr val="0C114D"/>
                </a:solidFill>
                <a:effectLst/>
                <a:uLnTx/>
                <a:uFillTx/>
                <a:latin typeface="Ubuntu" panose="020B0504030602030204" pitchFamily="34" charset="0"/>
                <a:ea typeface="Tahoma" panose="020B0604030504040204" pitchFamily="34" charset="0"/>
                <a:cs typeface="Tahoma" panose="020B0604030504040204" pitchFamily="34" charset="0"/>
              </a:rPr>
              <a:t> a degree of urbanisation </a:t>
            </a:r>
            <a:r>
              <a:rPr kumimoji="0" lang="en-GB" sz="1600" b="1" i="0" u="none" strike="noStrike" kern="1200" cap="none" spc="0" normalizeH="0" baseline="0" noProof="0" dirty="0">
                <a:ln>
                  <a:noFill/>
                </a:ln>
                <a:solidFill>
                  <a:srgbClr val="0C114D"/>
                </a:solidFill>
                <a:effectLst/>
                <a:uLnTx/>
                <a:uFillTx/>
                <a:latin typeface="Ubuntu" panose="020B0504030602030204" pitchFamily="34" charset="0"/>
                <a:ea typeface="Tahoma" panose="020B0604030504040204" pitchFamily="34" charset="0"/>
                <a:cs typeface="Tahoma" panose="020B0604030504040204" pitchFamily="34" charset="0"/>
                <a:hlinkClick r:id="rId4"/>
              </a:rPr>
              <a:t>DEGURBA 1 or 2</a:t>
            </a:r>
            <a:endParaRPr kumimoji="0" lang="en-GB" sz="1600" b="0" i="0" u="none" strike="noStrike" kern="1200" cap="none" spc="0" normalizeH="0" baseline="0" noProof="0" dirty="0">
              <a:ln>
                <a:noFill/>
              </a:ln>
              <a:solidFill>
                <a:srgbClr val="0C114D"/>
              </a:solidFill>
              <a:effectLst/>
              <a:uLnTx/>
              <a:uFillTx/>
              <a:latin typeface="Ubuntu" panose="020B0504030602030204" pitchFamily="34" charset="0"/>
              <a:ea typeface="Tahoma" panose="020B0604030504040204" pitchFamily="34" charset="0"/>
              <a:cs typeface="Tahoma" panose="020B0604030504040204" pitchFamily="34" charset="0"/>
            </a:endParaRPr>
          </a:p>
          <a:p>
            <a:pPr marL="742950" lvl="1" indent="-285750">
              <a:lnSpc>
                <a:spcPct val="200000"/>
              </a:lnSpc>
              <a:buBlip>
                <a:blip r:embed="rId3"/>
              </a:buBlip>
              <a:defRPr/>
            </a:pPr>
            <a:r>
              <a:rPr lang="pl-PL" sz="1600" b="1" dirty="0">
                <a:solidFill>
                  <a:srgbClr val="0C114D"/>
                </a:solidFill>
                <a:latin typeface="Ubuntu" panose="020B0504030602030204" pitchFamily="34" charset="0"/>
                <a:ea typeface="Tahoma" panose="020B0604030504040204" pitchFamily="34" charset="0"/>
                <a:cs typeface="Tahoma" panose="020B0604030504040204" pitchFamily="34" charset="0"/>
              </a:rPr>
              <a:t>n</a:t>
            </a:r>
            <a:r>
              <a:rPr kumimoji="0" lang="en-GB" sz="1600" b="1" i="0" u="none" strike="noStrike" kern="1200" cap="none" spc="0" normalizeH="0" baseline="0" noProof="0" dirty="0">
                <a:ln>
                  <a:noFill/>
                </a:ln>
                <a:solidFill>
                  <a:srgbClr val="0C114D"/>
                </a:solidFill>
                <a:effectLst/>
                <a:uLnTx/>
                <a:uFillTx/>
                <a:latin typeface="Ubuntu" panose="020B0504030602030204" pitchFamily="34" charset="0"/>
                <a:ea typeface="Tahoma" panose="020B0604030504040204" pitchFamily="34" charset="0"/>
                <a:cs typeface="Tahoma" panose="020B0604030504040204" pitchFamily="34" charset="0"/>
              </a:rPr>
              <a:t>o minimum number of inhabitants </a:t>
            </a:r>
            <a:r>
              <a:rPr kumimoji="0" lang="en-GB" sz="1600" b="0" i="0" u="none" strike="noStrike" kern="1200" cap="none" spc="0" normalizeH="0" baseline="0" noProof="0" dirty="0">
                <a:ln>
                  <a:noFill/>
                </a:ln>
                <a:solidFill>
                  <a:srgbClr val="0C114D"/>
                </a:solidFill>
                <a:effectLst/>
                <a:uLnTx/>
                <a:uFillTx/>
                <a:latin typeface="Ubuntu" panose="020B0504030602030204" pitchFamily="34" charset="0"/>
                <a:ea typeface="Tahoma" panose="020B0604030504040204" pitchFamily="34" charset="0"/>
                <a:cs typeface="Tahoma" panose="020B0604030504040204" pitchFamily="34" charset="0"/>
              </a:rPr>
              <a:t>required</a:t>
            </a:r>
          </a:p>
          <a:p>
            <a:pPr marL="285750" marR="0" lvl="0" indent="-285750" algn="l" defTabSz="914400" rtl="0" eaLnBrk="1" fontAlgn="auto" latinLnBrk="0" hangingPunct="1">
              <a:lnSpc>
                <a:spcPct val="200000"/>
              </a:lnSpc>
              <a:spcBef>
                <a:spcPts val="0"/>
              </a:spcBef>
              <a:spcAft>
                <a:spcPts val="0"/>
              </a:spcAft>
              <a:buClrTx/>
              <a:buSzTx/>
              <a:buFontTx/>
              <a:buBlip>
                <a:blip r:embed="rId3"/>
              </a:buBlip>
              <a:tabLst/>
              <a:defRPr/>
            </a:pPr>
            <a:r>
              <a:rPr lang="pl-PL" sz="1600" dirty="0">
                <a:solidFill>
                  <a:srgbClr val="0C114D"/>
                </a:solidFill>
                <a:latin typeface="Ubuntu" panose="020B0504030602030204" pitchFamily="34" charset="0"/>
                <a:ea typeface="Tahoma" panose="020B0604030504040204" pitchFamily="34" charset="0"/>
                <a:cs typeface="Tahoma" panose="020B0604030504040204" pitchFamily="34" charset="0"/>
              </a:rPr>
              <a:t>d</a:t>
            </a:r>
            <a:r>
              <a:rPr kumimoji="0" lang="en-GB" sz="1600" b="0" i="0" u="none" strike="noStrike" kern="1200" cap="none" spc="0" normalizeH="0" baseline="0" noProof="0" dirty="0" err="1">
                <a:ln>
                  <a:noFill/>
                </a:ln>
                <a:solidFill>
                  <a:srgbClr val="0C114D"/>
                </a:solidFill>
                <a:effectLst/>
                <a:uLnTx/>
                <a:uFillTx/>
                <a:latin typeface="Ubuntu" panose="020B0504030602030204" pitchFamily="34" charset="0"/>
                <a:ea typeface="Tahoma" panose="020B0604030504040204" pitchFamily="34" charset="0"/>
                <a:cs typeface="Tahoma" panose="020B0604030504040204" pitchFamily="34" charset="0"/>
              </a:rPr>
              <a:t>edicated</a:t>
            </a:r>
            <a:r>
              <a:rPr kumimoji="0" lang="en-GB" sz="1600" b="0" i="0" u="none" strike="noStrike" kern="1200" cap="none" spc="0" normalizeH="0" baseline="0" noProof="0" dirty="0">
                <a:ln>
                  <a:noFill/>
                </a:ln>
                <a:solidFill>
                  <a:srgbClr val="0C114D"/>
                </a:solidFill>
                <a:effectLst/>
                <a:uLnTx/>
                <a:uFillTx/>
                <a:latin typeface="Ubuntu" panose="020B0504030602030204" pitchFamily="34" charset="0"/>
                <a:ea typeface="Tahoma" panose="020B0604030504040204" pitchFamily="34" charset="0"/>
                <a:cs typeface="Tahoma" panose="020B0604030504040204" pitchFamily="34" charset="0"/>
              </a:rPr>
              <a:t> </a:t>
            </a:r>
            <a:r>
              <a:rPr kumimoji="0" lang="en-GB" sz="1600" b="1" i="0" u="none" strike="noStrike" kern="1200" cap="none" spc="0" normalizeH="0" baseline="0" noProof="0" dirty="0">
                <a:ln>
                  <a:noFill/>
                </a:ln>
                <a:solidFill>
                  <a:srgbClr val="0C114D"/>
                </a:solidFill>
                <a:effectLst/>
                <a:uLnTx/>
                <a:uFillTx/>
                <a:latin typeface="Ubuntu" panose="020B0504030602030204" pitchFamily="34" charset="0"/>
                <a:ea typeface="Tahoma" panose="020B0604030504040204" pitchFamily="34" charset="0"/>
                <a:cs typeface="Tahoma" panose="020B0604030504040204" pitchFamily="34" charset="0"/>
              </a:rPr>
              <a:t>fixed budget </a:t>
            </a:r>
            <a:r>
              <a:rPr kumimoji="0" lang="en-GB" sz="1600" b="0" i="0" u="none" strike="noStrike" kern="1200" cap="none" spc="0" normalizeH="0" baseline="0" noProof="0" dirty="0">
                <a:ln>
                  <a:noFill/>
                </a:ln>
                <a:solidFill>
                  <a:srgbClr val="0C114D"/>
                </a:solidFill>
                <a:effectLst/>
                <a:uLnTx/>
                <a:uFillTx/>
                <a:latin typeface="Ubuntu" panose="020B0504030602030204" pitchFamily="34" charset="0"/>
                <a:ea typeface="Tahoma" panose="020B0604030504040204" pitchFamily="34" charset="0"/>
                <a:cs typeface="Tahoma" panose="020B0604030504040204" pitchFamily="34" charset="0"/>
              </a:rPr>
              <a:t>(EUR 120 000 ERDF lump sum) and co-financing (EUR 30 000; own contribution)</a:t>
            </a:r>
          </a:p>
        </p:txBody>
      </p:sp>
    </p:spTree>
    <p:extLst>
      <p:ext uri="{BB962C8B-B14F-4D97-AF65-F5344CB8AC3E}">
        <p14:creationId xmlns:p14="http://schemas.microsoft.com/office/powerpoint/2010/main" val="243278747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Content Placeholder 11">
            <a:extLst>
              <a:ext uri="{FF2B5EF4-FFF2-40B4-BE49-F238E27FC236}">
                <a16:creationId xmlns:a16="http://schemas.microsoft.com/office/drawing/2014/main" id="{827D33A0-D941-D3B5-53A7-12D2A6EEE87C}"/>
              </a:ext>
            </a:extLst>
          </p:cNvPr>
          <p:cNvSpPr>
            <a:spLocks noGrp="1"/>
          </p:cNvSpPr>
          <p:nvPr>
            <p:ph idx="1"/>
          </p:nvPr>
        </p:nvSpPr>
        <p:spPr>
          <a:xfrm>
            <a:off x="838200" y="1199996"/>
            <a:ext cx="10515600" cy="4791456"/>
          </a:xfrm>
        </p:spPr>
        <p:txBody>
          <a:bodyPr>
            <a:noAutofit/>
          </a:bodyPr>
          <a:lstStyle/>
          <a:p>
            <a:pPr marL="285750" indent="-285750">
              <a:lnSpc>
                <a:spcPct val="150000"/>
              </a:lnSpc>
              <a:buBlip>
                <a:blip r:embed="rId3"/>
              </a:buBlip>
            </a:pPr>
            <a:r>
              <a:rPr lang="pl-PL" sz="1800" b="1">
                <a:solidFill>
                  <a:schemeClr val="tx2"/>
                </a:solidFill>
                <a:latin typeface="Ubuntu" panose="020B0504030602030204" pitchFamily="34" charset="0"/>
                <a:ea typeface="Tahoma" panose="020B0604030504040204" pitchFamily="34" charset="0"/>
                <a:cs typeface="Tahoma" panose="020B0604030504040204" pitchFamily="34" charset="0"/>
              </a:rPr>
              <a:t>l</a:t>
            </a:r>
            <a:r>
              <a:rPr lang="en-GB" sz="1800" b="1" err="1">
                <a:solidFill>
                  <a:schemeClr val="tx2"/>
                </a:solidFill>
                <a:latin typeface="Ubuntu" panose="020B0504030602030204" pitchFamily="34" charset="0"/>
                <a:ea typeface="Tahoma" panose="020B0604030504040204" pitchFamily="34" charset="0"/>
                <a:cs typeface="Tahoma" panose="020B0604030504040204" pitchFamily="34" charset="0"/>
              </a:rPr>
              <a:t>ocal</a:t>
            </a:r>
            <a:r>
              <a:rPr lang="en-GB" sz="1800">
                <a:solidFill>
                  <a:schemeClr val="tx2"/>
                </a:solidFill>
                <a:latin typeface="Ubuntu" panose="020B0504030602030204" pitchFamily="34" charset="0"/>
                <a:ea typeface="Tahoma" panose="020B0604030504040204" pitchFamily="34" charset="0"/>
                <a:cs typeface="Tahoma" panose="020B0604030504040204" pitchFamily="34" charset="0"/>
              </a:rPr>
              <a:t> &amp; </a:t>
            </a:r>
            <a:r>
              <a:rPr lang="en-GB" sz="1800" b="1">
                <a:solidFill>
                  <a:schemeClr val="tx2"/>
                </a:solidFill>
                <a:latin typeface="Ubuntu" panose="020B0504030602030204" pitchFamily="34" charset="0"/>
                <a:ea typeface="Tahoma" panose="020B0604030504040204" pitchFamily="34" charset="0"/>
                <a:cs typeface="Tahoma" panose="020B0604030504040204" pitchFamily="34" charset="0"/>
              </a:rPr>
              <a:t>city-led </a:t>
            </a:r>
            <a:r>
              <a:rPr lang="en-GB" sz="1800">
                <a:solidFill>
                  <a:schemeClr val="tx2"/>
                </a:solidFill>
                <a:latin typeface="Ubuntu" panose="020B0504030602030204" pitchFamily="34" charset="0"/>
                <a:ea typeface="Tahoma" panose="020B0604030504040204" pitchFamily="34" charset="0"/>
                <a:cs typeface="Tahoma" panose="020B0604030504040204" pitchFamily="34" charset="0"/>
              </a:rPr>
              <a:t>- only an </a:t>
            </a:r>
            <a:r>
              <a:rPr lang="en-GB" sz="1800" b="1">
                <a:solidFill>
                  <a:schemeClr val="tx2"/>
                </a:solidFill>
                <a:latin typeface="Ubuntu" panose="020B0504030602030204" pitchFamily="34" charset="0"/>
                <a:ea typeface="Tahoma" panose="020B0604030504040204" pitchFamily="34" charset="0"/>
                <a:cs typeface="Tahoma" panose="020B0604030504040204" pitchFamily="34" charset="0"/>
              </a:rPr>
              <a:t>eligible Urban Authority </a:t>
            </a:r>
            <a:r>
              <a:rPr lang="en-GB" sz="1800">
                <a:solidFill>
                  <a:schemeClr val="tx2"/>
                </a:solidFill>
                <a:latin typeface="Ubuntu" panose="020B0504030602030204" pitchFamily="34" charset="0"/>
                <a:ea typeface="Tahoma" panose="020B0604030504040204" pitchFamily="34" charset="0"/>
                <a:cs typeface="Tahoma" panose="020B0604030504040204" pitchFamily="34" charset="0"/>
              </a:rPr>
              <a:t>can submit a proposal</a:t>
            </a:r>
          </a:p>
          <a:p>
            <a:pPr marL="285750" indent="-285750">
              <a:lnSpc>
                <a:spcPct val="150000"/>
              </a:lnSpc>
              <a:buBlip>
                <a:blip r:embed="rId3"/>
              </a:buBlip>
            </a:pPr>
            <a:r>
              <a:rPr lang="pl-PL" sz="1800" b="1">
                <a:solidFill>
                  <a:schemeClr val="tx2"/>
                </a:solidFill>
                <a:latin typeface="Ubuntu" panose="020B0504030602030204" pitchFamily="34" charset="0"/>
                <a:ea typeface="Tahoma" panose="020B0604030504040204" pitchFamily="34" charset="0"/>
                <a:cs typeface="Tahoma" panose="020B0604030504040204" pitchFamily="34" charset="0"/>
              </a:rPr>
              <a:t>q</a:t>
            </a:r>
            <a:r>
              <a:rPr lang="en-GB" sz="1800" b="1" err="1">
                <a:solidFill>
                  <a:schemeClr val="tx2"/>
                </a:solidFill>
                <a:latin typeface="Ubuntu" panose="020B0504030602030204" pitchFamily="34" charset="0"/>
                <a:ea typeface="Tahoma" panose="020B0604030504040204" pitchFamily="34" charset="0"/>
                <a:cs typeface="Tahoma" panose="020B0604030504040204" pitchFamily="34" charset="0"/>
              </a:rPr>
              <a:t>uadruple</a:t>
            </a:r>
            <a:r>
              <a:rPr lang="en-GB" sz="1800" b="1">
                <a:solidFill>
                  <a:schemeClr val="tx2"/>
                </a:solidFill>
                <a:latin typeface="Ubuntu" panose="020B0504030602030204" pitchFamily="34" charset="0"/>
                <a:ea typeface="Tahoma" panose="020B0604030504040204" pitchFamily="34" charset="0"/>
                <a:cs typeface="Tahoma" panose="020B0604030504040204" pitchFamily="34" charset="0"/>
              </a:rPr>
              <a:t> helix </a:t>
            </a:r>
            <a:r>
              <a:rPr lang="en-GB" sz="1800">
                <a:solidFill>
                  <a:schemeClr val="tx2"/>
                </a:solidFill>
                <a:latin typeface="Ubuntu" panose="020B0504030602030204" pitchFamily="34" charset="0"/>
                <a:ea typeface="Tahoma" panose="020B0604030504040204" pitchFamily="34" charset="0"/>
                <a:cs typeface="Tahoma" panose="020B0604030504040204" pitchFamily="34" charset="0"/>
              </a:rPr>
              <a:t>&amp; </a:t>
            </a:r>
            <a:r>
              <a:rPr lang="en-GB" sz="1800" b="1">
                <a:solidFill>
                  <a:schemeClr val="tx2"/>
                </a:solidFill>
                <a:latin typeface="Ubuntu" panose="020B0504030602030204" pitchFamily="34" charset="0"/>
                <a:ea typeface="Tahoma" panose="020B0604030504040204" pitchFamily="34" charset="0"/>
                <a:cs typeface="Tahoma" panose="020B0604030504040204" pitchFamily="34" charset="0"/>
              </a:rPr>
              <a:t>participative</a:t>
            </a:r>
            <a:r>
              <a:rPr lang="en-GB" sz="1800">
                <a:solidFill>
                  <a:schemeClr val="tx2"/>
                </a:solidFill>
                <a:latin typeface="Ubuntu" panose="020B0504030602030204" pitchFamily="34" charset="0"/>
                <a:ea typeface="Tahoma" panose="020B0604030504040204" pitchFamily="34" charset="0"/>
                <a:cs typeface="Tahoma" panose="020B0604030504040204" pitchFamily="34" charset="0"/>
              </a:rPr>
              <a:t> </a:t>
            </a:r>
            <a:r>
              <a:rPr lang="en-GB" sz="1800" b="1">
                <a:solidFill>
                  <a:schemeClr val="tx2"/>
                </a:solidFill>
                <a:latin typeface="Ubuntu" panose="020B0504030602030204" pitchFamily="34" charset="0"/>
                <a:ea typeface="Tahoma" panose="020B0604030504040204" pitchFamily="34" charset="0"/>
                <a:cs typeface="Tahoma" panose="020B0604030504040204" pitchFamily="34" charset="0"/>
              </a:rPr>
              <a:t>approach</a:t>
            </a:r>
          </a:p>
          <a:p>
            <a:pPr marL="285750" indent="-285750">
              <a:lnSpc>
                <a:spcPct val="150000"/>
              </a:lnSpc>
              <a:buBlip>
                <a:blip r:embed="rId3"/>
              </a:buBlip>
            </a:pPr>
            <a:r>
              <a:rPr lang="pl-PL" sz="1800" b="1">
                <a:solidFill>
                  <a:schemeClr val="tx2"/>
                </a:solidFill>
                <a:latin typeface="Ubuntu" panose="020B0504030602030204" pitchFamily="34" charset="0"/>
                <a:ea typeface="Tahoma" panose="020B0604030504040204" pitchFamily="34" charset="0"/>
                <a:cs typeface="Tahoma" panose="020B0604030504040204" pitchFamily="34" charset="0"/>
              </a:rPr>
              <a:t>b</a:t>
            </a:r>
            <a:r>
              <a:rPr lang="en-GB" sz="1800" b="1" err="1">
                <a:solidFill>
                  <a:schemeClr val="tx2"/>
                </a:solidFill>
                <a:latin typeface="Ubuntu" panose="020B0504030602030204" pitchFamily="34" charset="0"/>
                <a:ea typeface="Tahoma" panose="020B0604030504040204" pitchFamily="34" charset="0"/>
                <a:cs typeface="Tahoma" panose="020B0604030504040204" pitchFamily="34" charset="0"/>
              </a:rPr>
              <a:t>alanced</a:t>
            </a:r>
            <a:r>
              <a:rPr lang="en-GB" sz="1800" b="1">
                <a:solidFill>
                  <a:schemeClr val="tx2"/>
                </a:solidFill>
                <a:latin typeface="Ubuntu" panose="020B0504030602030204" pitchFamily="34" charset="0"/>
                <a:ea typeface="Tahoma" panose="020B0604030504040204" pitchFamily="34" charset="0"/>
                <a:cs typeface="Tahoma" panose="020B0604030504040204" pitchFamily="34" charset="0"/>
              </a:rPr>
              <a:t>, complementary</a:t>
            </a:r>
            <a:r>
              <a:rPr lang="en-GB" sz="1800">
                <a:solidFill>
                  <a:schemeClr val="tx2"/>
                </a:solidFill>
                <a:latin typeface="Ubuntu" panose="020B0504030602030204" pitchFamily="34" charset="0"/>
                <a:ea typeface="Tahoma" panose="020B0604030504040204" pitchFamily="34" charset="0"/>
                <a:cs typeface="Tahoma" panose="020B0604030504040204" pitchFamily="34" charset="0"/>
              </a:rPr>
              <a:t>, promote horizontal &amp; vertical integration</a:t>
            </a:r>
            <a:endParaRPr lang="en-GB" sz="1800" b="1">
              <a:solidFill>
                <a:schemeClr val="tx2"/>
              </a:solidFill>
              <a:latin typeface="Ubuntu" panose="020B0504030602030204" pitchFamily="34" charset="0"/>
              <a:ea typeface="Tahoma" panose="020B0604030504040204" pitchFamily="34" charset="0"/>
              <a:cs typeface="Tahoma" panose="020B0604030504040204" pitchFamily="34" charset="0"/>
            </a:endParaRPr>
          </a:p>
          <a:p>
            <a:pPr marL="285750" indent="-285750">
              <a:lnSpc>
                <a:spcPct val="150000"/>
              </a:lnSpc>
              <a:buBlip>
                <a:blip r:embed="rId3"/>
              </a:buBlip>
            </a:pPr>
            <a:endParaRPr lang="en-GB" sz="1800">
              <a:solidFill>
                <a:schemeClr val="tx2"/>
              </a:solidFill>
              <a:latin typeface="Ubuntu" panose="020B0504030602030204" pitchFamily="34" charset="0"/>
              <a:ea typeface="Tahoma" panose="020B0604030504040204" pitchFamily="34" charset="0"/>
              <a:cs typeface="Tahoma" panose="020B0604030504040204" pitchFamily="34" charset="0"/>
            </a:endParaRPr>
          </a:p>
        </p:txBody>
      </p:sp>
      <p:sp>
        <p:nvSpPr>
          <p:cNvPr id="6" name="Title 5">
            <a:extLst>
              <a:ext uri="{FF2B5EF4-FFF2-40B4-BE49-F238E27FC236}">
                <a16:creationId xmlns:a16="http://schemas.microsoft.com/office/drawing/2014/main" id="{0EBA2A77-C73A-651C-C0AC-1A8C846F15EC}"/>
              </a:ext>
            </a:extLst>
          </p:cNvPr>
          <p:cNvSpPr>
            <a:spLocks noGrp="1"/>
          </p:cNvSpPr>
          <p:nvPr>
            <p:ph type="title"/>
          </p:nvPr>
        </p:nvSpPr>
        <p:spPr>
          <a:xfrm>
            <a:off x="838200" y="515626"/>
            <a:ext cx="10515600" cy="557394"/>
          </a:xfrm>
        </p:spPr>
        <p:txBody>
          <a:bodyPr>
            <a:normAutofit/>
          </a:bodyPr>
          <a:lstStyle/>
          <a:p>
            <a:r>
              <a:rPr lang="en-GB" sz="2800" b="1">
                <a:solidFill>
                  <a:schemeClr val="accent2"/>
                </a:solidFill>
                <a:latin typeface="Ubuntu" panose="020B0504030602030204" pitchFamily="34" charset="0"/>
                <a:ea typeface="Tahoma" panose="020B0604030504040204" pitchFamily="34" charset="0"/>
                <a:cs typeface="Tahoma" panose="020B0604030504040204" pitchFamily="34" charset="0"/>
              </a:rPr>
              <a:t>EUI-IA – PARTNERSHIP </a:t>
            </a:r>
            <a:endParaRPr lang="en-GB"/>
          </a:p>
        </p:txBody>
      </p:sp>
      <p:sp>
        <p:nvSpPr>
          <p:cNvPr id="5" name="Hexagone 4">
            <a:extLst>
              <a:ext uri="{FF2B5EF4-FFF2-40B4-BE49-F238E27FC236}">
                <a16:creationId xmlns:a16="http://schemas.microsoft.com/office/drawing/2014/main" id="{3F766A73-4AA7-C62B-6BE0-B0C82E96DDAC}"/>
              </a:ext>
            </a:extLst>
          </p:cNvPr>
          <p:cNvSpPr>
            <a:spLocks noChangeAspect="1"/>
          </p:cNvSpPr>
          <p:nvPr/>
        </p:nvSpPr>
        <p:spPr>
          <a:xfrm>
            <a:off x="3436673" y="4553666"/>
            <a:ext cx="1575000" cy="1260000"/>
          </a:xfrm>
          <a:prstGeom prst="hexagon">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fr-BE" sz="1600"/>
              <a:t>Main Urban </a:t>
            </a:r>
            <a:r>
              <a:rPr lang="fr-BE" sz="1600" err="1"/>
              <a:t>Authority</a:t>
            </a:r>
            <a:endParaRPr lang="fr-BE" sz="1600"/>
          </a:p>
        </p:txBody>
      </p:sp>
      <p:sp>
        <p:nvSpPr>
          <p:cNvPr id="7" name="Hexagone 6">
            <a:extLst>
              <a:ext uri="{FF2B5EF4-FFF2-40B4-BE49-F238E27FC236}">
                <a16:creationId xmlns:a16="http://schemas.microsoft.com/office/drawing/2014/main" id="{9651EE2C-21BD-7E96-D6C1-C76E32A02DF3}"/>
              </a:ext>
            </a:extLst>
          </p:cNvPr>
          <p:cNvSpPr>
            <a:spLocks noChangeAspect="1"/>
          </p:cNvSpPr>
          <p:nvPr/>
        </p:nvSpPr>
        <p:spPr>
          <a:xfrm>
            <a:off x="2438401" y="3621662"/>
            <a:ext cx="1305000" cy="1044000"/>
          </a:xfrm>
          <a:prstGeom prst="hexagon">
            <a:avLst/>
          </a:prstGeom>
          <a:no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fr-BE" sz="1600">
                <a:solidFill>
                  <a:schemeClr val="tx1"/>
                </a:solidFill>
              </a:rPr>
              <a:t>Delivery </a:t>
            </a:r>
            <a:r>
              <a:rPr lang="fr-BE" sz="1600" err="1">
                <a:solidFill>
                  <a:schemeClr val="tx1"/>
                </a:solidFill>
              </a:rPr>
              <a:t>partner</a:t>
            </a:r>
            <a:r>
              <a:rPr lang="fr-BE" sz="1600">
                <a:solidFill>
                  <a:schemeClr val="tx1"/>
                </a:solidFill>
              </a:rPr>
              <a:t> 2</a:t>
            </a:r>
          </a:p>
        </p:txBody>
      </p:sp>
      <p:sp>
        <p:nvSpPr>
          <p:cNvPr id="8" name="Hexagone 7">
            <a:extLst>
              <a:ext uri="{FF2B5EF4-FFF2-40B4-BE49-F238E27FC236}">
                <a16:creationId xmlns:a16="http://schemas.microsoft.com/office/drawing/2014/main" id="{06224B9E-72CF-AB06-4E81-48DECE8C8C73}"/>
              </a:ext>
            </a:extLst>
          </p:cNvPr>
          <p:cNvSpPr>
            <a:spLocks noChangeAspect="1"/>
          </p:cNvSpPr>
          <p:nvPr/>
        </p:nvSpPr>
        <p:spPr>
          <a:xfrm>
            <a:off x="980037" y="3621662"/>
            <a:ext cx="1305000" cy="1044000"/>
          </a:xfrm>
          <a:prstGeom prst="hexagon">
            <a:avLst/>
          </a:prstGeom>
          <a:no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fr-BE" sz="1600">
                <a:solidFill>
                  <a:schemeClr val="tx1"/>
                </a:solidFill>
              </a:rPr>
              <a:t>Delivery </a:t>
            </a:r>
            <a:r>
              <a:rPr lang="fr-BE" sz="1600" err="1">
                <a:solidFill>
                  <a:schemeClr val="tx1"/>
                </a:solidFill>
              </a:rPr>
              <a:t>partner</a:t>
            </a:r>
            <a:r>
              <a:rPr lang="fr-BE" sz="1600">
                <a:solidFill>
                  <a:schemeClr val="tx1"/>
                </a:solidFill>
              </a:rPr>
              <a:t> 1</a:t>
            </a:r>
          </a:p>
        </p:txBody>
      </p:sp>
      <p:sp>
        <p:nvSpPr>
          <p:cNvPr id="9" name="Hexagone 8">
            <a:extLst>
              <a:ext uri="{FF2B5EF4-FFF2-40B4-BE49-F238E27FC236}">
                <a16:creationId xmlns:a16="http://schemas.microsoft.com/office/drawing/2014/main" id="{3717F038-60BC-D066-A31B-275138135052}"/>
              </a:ext>
            </a:extLst>
          </p:cNvPr>
          <p:cNvSpPr>
            <a:spLocks noChangeAspect="1"/>
          </p:cNvSpPr>
          <p:nvPr/>
        </p:nvSpPr>
        <p:spPr>
          <a:xfrm>
            <a:off x="1686966" y="4792638"/>
            <a:ext cx="1305000" cy="1044000"/>
          </a:xfrm>
          <a:prstGeom prst="hexagon">
            <a:avLst/>
          </a:prstGeom>
          <a:no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fr-BE" sz="1600" dirty="0">
                <a:solidFill>
                  <a:schemeClr val="tx1"/>
                </a:solidFill>
              </a:rPr>
              <a:t>Delivery </a:t>
            </a:r>
            <a:r>
              <a:rPr lang="fr-BE" sz="1600" dirty="0" err="1">
                <a:solidFill>
                  <a:schemeClr val="tx1"/>
                </a:solidFill>
              </a:rPr>
              <a:t>partner</a:t>
            </a:r>
            <a:r>
              <a:rPr lang="fr-BE" sz="1600" dirty="0">
                <a:solidFill>
                  <a:schemeClr val="tx1"/>
                </a:solidFill>
              </a:rPr>
              <a:t> 3</a:t>
            </a:r>
          </a:p>
        </p:txBody>
      </p:sp>
      <p:sp>
        <p:nvSpPr>
          <p:cNvPr id="10" name="Rectangle : coins arrondis 9">
            <a:extLst>
              <a:ext uri="{FF2B5EF4-FFF2-40B4-BE49-F238E27FC236}">
                <a16:creationId xmlns:a16="http://schemas.microsoft.com/office/drawing/2014/main" id="{1A0924F5-28D8-75DB-AA00-003E96BEA0D5}"/>
              </a:ext>
            </a:extLst>
          </p:cNvPr>
          <p:cNvSpPr/>
          <p:nvPr/>
        </p:nvSpPr>
        <p:spPr>
          <a:xfrm>
            <a:off x="5112130" y="3632104"/>
            <a:ext cx="2122715" cy="377562"/>
          </a:xfrm>
          <a:prstGeom prst="roundRect">
            <a:avLst/>
          </a:prstGeom>
          <a:solidFill>
            <a:schemeClr val="bg1"/>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fr-BE" sz="1600" dirty="0">
                <a:solidFill>
                  <a:schemeClr val="tx1"/>
                </a:solidFill>
              </a:rPr>
              <a:t>Transfer </a:t>
            </a:r>
            <a:r>
              <a:rPr lang="fr-BE" sz="1600" dirty="0" err="1">
                <a:solidFill>
                  <a:schemeClr val="tx1"/>
                </a:solidFill>
              </a:rPr>
              <a:t>partner</a:t>
            </a:r>
            <a:r>
              <a:rPr lang="fr-BE" sz="1600" dirty="0">
                <a:solidFill>
                  <a:schemeClr val="tx1"/>
                </a:solidFill>
              </a:rPr>
              <a:t> 1</a:t>
            </a:r>
          </a:p>
        </p:txBody>
      </p:sp>
      <p:sp>
        <p:nvSpPr>
          <p:cNvPr id="11" name="Rectangle : coins arrondis 10">
            <a:extLst>
              <a:ext uri="{FF2B5EF4-FFF2-40B4-BE49-F238E27FC236}">
                <a16:creationId xmlns:a16="http://schemas.microsoft.com/office/drawing/2014/main" id="{B71F9D5E-2524-F0B8-0A1C-CF7DF5699F27}"/>
              </a:ext>
            </a:extLst>
          </p:cNvPr>
          <p:cNvSpPr/>
          <p:nvPr/>
        </p:nvSpPr>
        <p:spPr>
          <a:xfrm>
            <a:off x="5112130" y="4176104"/>
            <a:ext cx="2122715" cy="377562"/>
          </a:xfrm>
          <a:prstGeom prst="roundRect">
            <a:avLst/>
          </a:prstGeom>
          <a:solidFill>
            <a:schemeClr val="bg1"/>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fr-BE" sz="1600">
                <a:solidFill>
                  <a:schemeClr val="tx1"/>
                </a:solidFill>
              </a:rPr>
              <a:t>Transfer </a:t>
            </a:r>
            <a:r>
              <a:rPr lang="fr-BE" sz="1600" err="1">
                <a:solidFill>
                  <a:schemeClr val="tx1"/>
                </a:solidFill>
              </a:rPr>
              <a:t>partner</a:t>
            </a:r>
            <a:r>
              <a:rPr lang="fr-BE" sz="1600">
                <a:solidFill>
                  <a:schemeClr val="tx1"/>
                </a:solidFill>
              </a:rPr>
              <a:t> 2</a:t>
            </a:r>
          </a:p>
        </p:txBody>
      </p:sp>
      <p:sp>
        <p:nvSpPr>
          <p:cNvPr id="13" name="Rectangle : coins arrondis 12">
            <a:extLst>
              <a:ext uri="{FF2B5EF4-FFF2-40B4-BE49-F238E27FC236}">
                <a16:creationId xmlns:a16="http://schemas.microsoft.com/office/drawing/2014/main" id="{FF9BE8EC-4C77-5379-8285-966E3690F0CE}"/>
              </a:ext>
            </a:extLst>
          </p:cNvPr>
          <p:cNvSpPr/>
          <p:nvPr/>
        </p:nvSpPr>
        <p:spPr>
          <a:xfrm>
            <a:off x="5112130" y="4680642"/>
            <a:ext cx="2122715" cy="377562"/>
          </a:xfrm>
          <a:prstGeom prst="roundRect">
            <a:avLst/>
          </a:prstGeom>
          <a:solidFill>
            <a:schemeClr val="bg1"/>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fr-BE" sz="1600">
                <a:solidFill>
                  <a:schemeClr val="tx1"/>
                </a:solidFill>
              </a:rPr>
              <a:t>Transfer </a:t>
            </a:r>
            <a:r>
              <a:rPr lang="fr-BE" sz="1600" err="1">
                <a:solidFill>
                  <a:schemeClr val="tx1"/>
                </a:solidFill>
              </a:rPr>
              <a:t>partner</a:t>
            </a:r>
            <a:r>
              <a:rPr lang="fr-BE" sz="1600">
                <a:solidFill>
                  <a:schemeClr val="tx1"/>
                </a:solidFill>
              </a:rPr>
              <a:t> 3</a:t>
            </a:r>
          </a:p>
        </p:txBody>
      </p:sp>
      <p:grpSp>
        <p:nvGrpSpPr>
          <p:cNvPr id="46" name="Groupe 45">
            <a:extLst>
              <a:ext uri="{FF2B5EF4-FFF2-40B4-BE49-F238E27FC236}">
                <a16:creationId xmlns:a16="http://schemas.microsoft.com/office/drawing/2014/main" id="{D5BEF6E1-E2C9-141C-617B-463EEB0BD75E}"/>
              </a:ext>
            </a:extLst>
          </p:cNvPr>
          <p:cNvGrpSpPr/>
          <p:nvPr/>
        </p:nvGrpSpPr>
        <p:grpSpPr>
          <a:xfrm>
            <a:off x="457200" y="3200400"/>
            <a:ext cx="7920000" cy="2791052"/>
            <a:chOff x="457200" y="3200400"/>
            <a:chExt cx="7920000" cy="2791052"/>
          </a:xfrm>
        </p:grpSpPr>
        <p:cxnSp>
          <p:nvCxnSpPr>
            <p:cNvPr id="40" name="Connecteur droit 39">
              <a:extLst>
                <a:ext uri="{FF2B5EF4-FFF2-40B4-BE49-F238E27FC236}">
                  <a16:creationId xmlns:a16="http://schemas.microsoft.com/office/drawing/2014/main" id="{EA887A83-3623-0395-C68E-1D9C926B3C36}"/>
                </a:ext>
              </a:extLst>
            </p:cNvPr>
            <p:cNvCxnSpPr/>
            <p:nvPr/>
          </p:nvCxnSpPr>
          <p:spPr>
            <a:xfrm flipV="1">
              <a:off x="457200" y="3200400"/>
              <a:ext cx="0" cy="2791052"/>
            </a:xfrm>
            <a:prstGeom prst="line">
              <a:avLst/>
            </a:prstGeom>
            <a:ln w="38100">
              <a:solidFill>
                <a:srgbClr val="1CAF96"/>
              </a:solidFill>
            </a:ln>
          </p:spPr>
          <p:style>
            <a:lnRef idx="1">
              <a:schemeClr val="accent1"/>
            </a:lnRef>
            <a:fillRef idx="0">
              <a:schemeClr val="accent1"/>
            </a:fillRef>
            <a:effectRef idx="0">
              <a:schemeClr val="accent1"/>
            </a:effectRef>
            <a:fontRef idx="minor">
              <a:schemeClr val="tx1"/>
            </a:fontRef>
          </p:style>
        </p:cxnSp>
        <p:cxnSp>
          <p:nvCxnSpPr>
            <p:cNvPr id="41" name="Connecteur droit 40">
              <a:extLst>
                <a:ext uri="{FF2B5EF4-FFF2-40B4-BE49-F238E27FC236}">
                  <a16:creationId xmlns:a16="http://schemas.microsoft.com/office/drawing/2014/main" id="{2F4B0B0A-B44F-B5A5-6A61-6CBE33876653}"/>
                </a:ext>
              </a:extLst>
            </p:cNvPr>
            <p:cNvCxnSpPr/>
            <p:nvPr/>
          </p:nvCxnSpPr>
          <p:spPr>
            <a:xfrm flipV="1">
              <a:off x="8364780" y="3200400"/>
              <a:ext cx="0" cy="1440000"/>
            </a:xfrm>
            <a:prstGeom prst="line">
              <a:avLst/>
            </a:prstGeom>
            <a:ln w="38100">
              <a:solidFill>
                <a:srgbClr val="1CAF96"/>
              </a:solidFill>
            </a:ln>
          </p:spPr>
          <p:style>
            <a:lnRef idx="1">
              <a:schemeClr val="accent1"/>
            </a:lnRef>
            <a:fillRef idx="0">
              <a:schemeClr val="accent1"/>
            </a:fillRef>
            <a:effectRef idx="0">
              <a:schemeClr val="accent1"/>
            </a:effectRef>
            <a:fontRef idx="minor">
              <a:schemeClr val="tx1"/>
            </a:fontRef>
          </p:style>
        </p:cxnSp>
        <p:cxnSp>
          <p:nvCxnSpPr>
            <p:cNvPr id="42" name="Connecteur droit 41">
              <a:extLst>
                <a:ext uri="{FF2B5EF4-FFF2-40B4-BE49-F238E27FC236}">
                  <a16:creationId xmlns:a16="http://schemas.microsoft.com/office/drawing/2014/main" id="{B3C0BB6A-AE02-A100-A830-62BD8079ABF3}"/>
                </a:ext>
              </a:extLst>
            </p:cNvPr>
            <p:cNvCxnSpPr>
              <a:cxnSpLocks/>
            </p:cNvCxnSpPr>
            <p:nvPr/>
          </p:nvCxnSpPr>
          <p:spPr>
            <a:xfrm rot="16200000" flipV="1">
              <a:off x="4417200" y="-758246"/>
              <a:ext cx="0" cy="7920000"/>
            </a:xfrm>
            <a:prstGeom prst="line">
              <a:avLst/>
            </a:prstGeom>
            <a:ln w="38100">
              <a:solidFill>
                <a:srgbClr val="1CAF96"/>
              </a:solidFill>
            </a:ln>
          </p:spPr>
          <p:style>
            <a:lnRef idx="1">
              <a:schemeClr val="accent1"/>
            </a:lnRef>
            <a:fillRef idx="0">
              <a:schemeClr val="accent1"/>
            </a:fillRef>
            <a:effectRef idx="0">
              <a:schemeClr val="accent1"/>
            </a:effectRef>
            <a:fontRef idx="minor">
              <a:schemeClr val="tx1"/>
            </a:fontRef>
          </p:style>
        </p:cxnSp>
      </p:grpSp>
      <p:sp>
        <p:nvSpPr>
          <p:cNvPr id="47" name="Content Placeholder 11">
            <a:extLst>
              <a:ext uri="{FF2B5EF4-FFF2-40B4-BE49-F238E27FC236}">
                <a16:creationId xmlns:a16="http://schemas.microsoft.com/office/drawing/2014/main" id="{8003E7A9-FEA1-DD8E-C764-45EA44F4AECF}"/>
              </a:ext>
            </a:extLst>
          </p:cNvPr>
          <p:cNvSpPr txBox="1">
            <a:spLocks/>
          </p:cNvSpPr>
          <p:nvPr/>
        </p:nvSpPr>
        <p:spPr>
          <a:xfrm>
            <a:off x="5810146" y="5501273"/>
            <a:ext cx="3600000" cy="651569"/>
          </a:xfr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50000"/>
              </a:lnSpc>
              <a:buNone/>
            </a:pPr>
            <a:r>
              <a:rPr lang="en-GB" sz="1800">
                <a:solidFill>
                  <a:schemeClr val="tx2"/>
                </a:solidFill>
                <a:latin typeface="Ubuntu" panose="020B0504030602030204" pitchFamily="34" charset="0"/>
                <a:ea typeface="Tahoma" panose="020B0604030504040204" pitchFamily="34" charset="0"/>
                <a:cs typeface="Tahoma" panose="020B0604030504040204" pitchFamily="34" charset="0"/>
              </a:rPr>
              <a:t>Wide group of </a:t>
            </a:r>
            <a:r>
              <a:rPr lang="en-GB" sz="1800" err="1">
                <a:solidFill>
                  <a:schemeClr val="tx2"/>
                </a:solidFill>
                <a:latin typeface="Ubuntu" panose="020B0504030602030204" pitchFamily="34" charset="0"/>
                <a:ea typeface="Tahoma" panose="020B0604030504040204" pitchFamily="34" charset="0"/>
                <a:cs typeface="Tahoma" panose="020B0604030504040204" pitchFamily="34" charset="0"/>
              </a:rPr>
              <a:t>stakeolders</a:t>
            </a:r>
            <a:endParaRPr lang="en-GB" sz="1800">
              <a:solidFill>
                <a:schemeClr val="tx2"/>
              </a:solidFill>
              <a:latin typeface="Ubuntu" panose="020B050403060203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271518577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a:extLst>
              <a:ext uri="{FF2B5EF4-FFF2-40B4-BE49-F238E27FC236}">
                <a16:creationId xmlns:a16="http://schemas.microsoft.com/office/drawing/2014/main" id="{23B276B1-BC68-47A8-6831-EB01EF68AB14}"/>
              </a:ext>
            </a:extLst>
          </p:cNvPr>
          <p:cNvSpPr txBox="1"/>
          <p:nvPr/>
        </p:nvSpPr>
        <p:spPr>
          <a:xfrm>
            <a:off x="668728" y="2705725"/>
            <a:ext cx="4326827" cy="1446550"/>
          </a:xfrm>
          <a:prstGeom prst="rect">
            <a:avLst/>
          </a:prstGeom>
          <a:noFill/>
        </p:spPr>
        <p:txBody>
          <a:bodyPr wrap="none" rtlCol="0">
            <a:spAutoFit/>
          </a:bodyPr>
          <a:lstStyle/>
          <a:p>
            <a:pPr algn="ctr"/>
            <a:r>
              <a:rPr lang="en-GB" sz="4400" b="1">
                <a:solidFill>
                  <a:schemeClr val="bg1"/>
                </a:solidFill>
                <a:latin typeface="Ubuntu" panose="020B0504030602030204" pitchFamily="34" charset="0"/>
                <a:ea typeface="Tahoma" panose="020B0604030504040204" pitchFamily="34" charset="0"/>
                <a:cs typeface="Tahoma" panose="020B0604030504040204" pitchFamily="34" charset="0"/>
              </a:rPr>
              <a:t>EUI-IA Transfer</a:t>
            </a:r>
          </a:p>
          <a:p>
            <a:pPr algn="ctr"/>
            <a:r>
              <a:rPr lang="en-GB" sz="4400" b="1">
                <a:solidFill>
                  <a:schemeClr val="bg1"/>
                </a:solidFill>
                <a:latin typeface="Ubuntu" panose="020B0504030602030204" pitchFamily="34" charset="0"/>
                <a:ea typeface="Tahoma" panose="020B0604030504040204" pitchFamily="34" charset="0"/>
                <a:cs typeface="Tahoma" panose="020B0604030504040204" pitchFamily="34" charset="0"/>
              </a:rPr>
              <a:t> Component</a:t>
            </a:r>
          </a:p>
        </p:txBody>
      </p:sp>
    </p:spTree>
    <p:extLst>
      <p:ext uri="{BB962C8B-B14F-4D97-AF65-F5344CB8AC3E}">
        <p14:creationId xmlns:p14="http://schemas.microsoft.com/office/powerpoint/2010/main" val="215200418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Content Placeholder 11">
            <a:extLst>
              <a:ext uri="{FF2B5EF4-FFF2-40B4-BE49-F238E27FC236}">
                <a16:creationId xmlns:a16="http://schemas.microsoft.com/office/drawing/2014/main" id="{827D33A0-D941-D3B5-53A7-12D2A6EEE87C}"/>
              </a:ext>
            </a:extLst>
          </p:cNvPr>
          <p:cNvSpPr>
            <a:spLocks noGrp="1"/>
          </p:cNvSpPr>
          <p:nvPr>
            <p:ph idx="1"/>
          </p:nvPr>
        </p:nvSpPr>
        <p:spPr>
          <a:xfrm>
            <a:off x="838200" y="1199996"/>
            <a:ext cx="10515600" cy="4791456"/>
          </a:xfrm>
        </p:spPr>
        <p:txBody>
          <a:bodyPr>
            <a:noAutofit/>
          </a:bodyPr>
          <a:lstStyle/>
          <a:p>
            <a:pPr marL="285750" indent="-285750">
              <a:lnSpc>
                <a:spcPct val="150000"/>
              </a:lnSpc>
              <a:buBlip>
                <a:blip r:embed="rId3"/>
              </a:buBlip>
            </a:pPr>
            <a:r>
              <a:rPr lang="en-GB" sz="1800" dirty="0">
                <a:solidFill>
                  <a:schemeClr val="tx2"/>
                </a:solidFill>
                <a:latin typeface="Ubuntu" panose="020B0504030602030204" pitchFamily="34" charset="0"/>
                <a:ea typeface="Tahoma" panose="020B0604030504040204" pitchFamily="34" charset="0"/>
                <a:cs typeface="Tahoma" panose="020B0604030504040204" pitchFamily="34" charset="0"/>
              </a:rPr>
              <a:t>The selected solutions address urban challenges that can be </a:t>
            </a:r>
            <a:r>
              <a:rPr lang="en-GB" sz="1800" b="1" dirty="0">
                <a:solidFill>
                  <a:schemeClr val="tx2"/>
                </a:solidFill>
                <a:latin typeface="Ubuntu" panose="020B0504030602030204" pitchFamily="34" charset="0"/>
                <a:ea typeface="Tahoma" panose="020B0604030504040204" pitchFamily="34" charset="0"/>
                <a:cs typeface="Tahoma" panose="020B0604030504040204" pitchFamily="34" charset="0"/>
              </a:rPr>
              <a:t>relevant to other urban authorities in Europe </a:t>
            </a:r>
            <a:r>
              <a:rPr lang="en-GB" sz="1800" dirty="0">
                <a:solidFill>
                  <a:schemeClr val="tx2"/>
                </a:solidFill>
                <a:latin typeface="Ubuntu" panose="020B0504030602030204" pitchFamily="34" charset="0"/>
                <a:ea typeface="Tahoma" panose="020B0604030504040204" pitchFamily="34" charset="0"/>
                <a:cs typeface="Tahoma" panose="020B0604030504040204" pitchFamily="34" charset="0"/>
              </a:rPr>
              <a:t>and applicable to other local contexts (Section 5 of the </a:t>
            </a:r>
            <a:r>
              <a:rPr lang="en-GB" sz="1800" dirty="0">
                <a:solidFill>
                  <a:schemeClr val="tx2"/>
                </a:solidFill>
                <a:latin typeface="Ubuntu" panose="020B0504030602030204" pitchFamily="34" charset="0"/>
                <a:ea typeface="Tahoma" panose="020B0604030504040204" pitchFamily="34" charset="0"/>
                <a:cs typeface="Tahoma" panose="020B0604030504040204" pitchFamily="34" charset="0"/>
                <a:hlinkClick r:id="rId4"/>
              </a:rPr>
              <a:t>Guidance</a:t>
            </a:r>
            <a:r>
              <a:rPr lang="en-GB" sz="1800" dirty="0">
                <a:solidFill>
                  <a:schemeClr val="tx2"/>
                </a:solidFill>
                <a:latin typeface="Ubuntu" panose="020B0504030602030204" pitchFamily="34" charset="0"/>
                <a:ea typeface="Tahoma" panose="020B0604030504040204" pitchFamily="34" charset="0"/>
                <a:cs typeface="Tahoma" panose="020B0604030504040204" pitchFamily="34" charset="0"/>
              </a:rPr>
              <a:t>)</a:t>
            </a:r>
          </a:p>
          <a:p>
            <a:pPr marL="285750" indent="-285750">
              <a:lnSpc>
                <a:spcPct val="150000"/>
              </a:lnSpc>
              <a:buBlip>
                <a:blip r:embed="rId3"/>
              </a:buBlip>
            </a:pPr>
            <a:r>
              <a:rPr lang="en-GB" sz="1800" dirty="0">
                <a:solidFill>
                  <a:schemeClr val="tx2"/>
                </a:solidFill>
                <a:latin typeface="Ubuntu" panose="020B0504030602030204" pitchFamily="34" charset="0"/>
                <a:ea typeface="Tahoma" panose="020B0604030504040204" pitchFamily="34" charset="0"/>
                <a:cs typeface="Tahoma" panose="020B0604030504040204" pitchFamily="34" charset="0"/>
              </a:rPr>
              <a:t>Based on lessons drawn from the project and shared to a wider audience of policy makers and practitioners, the Innovative Actions have the potential of being </a:t>
            </a:r>
            <a:r>
              <a:rPr lang="en-GB" sz="1800" b="1" dirty="0">
                <a:solidFill>
                  <a:schemeClr val="tx2"/>
                </a:solidFill>
                <a:latin typeface="Ubuntu" panose="020B0504030602030204" pitchFamily="34" charset="0"/>
                <a:ea typeface="Tahoma" panose="020B0604030504040204" pitchFamily="34" charset="0"/>
                <a:cs typeface="Tahoma" panose="020B0604030504040204" pitchFamily="34" charset="0"/>
              </a:rPr>
              <a:t>scaled</a:t>
            </a:r>
            <a:r>
              <a:rPr lang="en-GB" sz="1800" dirty="0">
                <a:solidFill>
                  <a:schemeClr val="tx2"/>
                </a:solidFill>
                <a:latin typeface="Ubuntu" panose="020B0504030602030204" pitchFamily="34" charset="0"/>
                <a:ea typeface="Tahoma" panose="020B0604030504040204" pitchFamily="34" charset="0"/>
                <a:cs typeface="Tahoma" panose="020B0604030504040204" pitchFamily="34" charset="0"/>
              </a:rPr>
              <a:t> and </a:t>
            </a:r>
            <a:r>
              <a:rPr lang="en-GB" sz="1800" b="1" dirty="0">
                <a:solidFill>
                  <a:schemeClr val="tx2"/>
                </a:solidFill>
                <a:latin typeface="Ubuntu" panose="020B0504030602030204" pitchFamily="34" charset="0"/>
                <a:ea typeface="Tahoma" panose="020B0604030504040204" pitchFamily="34" charset="0"/>
                <a:cs typeface="Tahoma" panose="020B0604030504040204" pitchFamily="34" charset="0"/>
              </a:rPr>
              <a:t>transferred to other urban areas across Europe</a:t>
            </a:r>
            <a:r>
              <a:rPr lang="pl-PL" sz="1800" b="1" dirty="0">
                <a:solidFill>
                  <a:schemeClr val="tx2"/>
                </a:solidFill>
                <a:latin typeface="Ubuntu" panose="020B0504030602030204" pitchFamily="34" charset="0"/>
                <a:ea typeface="Tahoma" panose="020B0604030504040204" pitchFamily="34" charset="0"/>
                <a:cs typeface="Tahoma" panose="020B0604030504040204" pitchFamily="34" charset="0"/>
              </a:rPr>
              <a:t>.</a:t>
            </a:r>
            <a:endParaRPr lang="en-GB" sz="1800" b="1" dirty="0">
              <a:solidFill>
                <a:schemeClr val="tx2"/>
              </a:solidFill>
              <a:latin typeface="Ubuntu" panose="020B0504030602030204" pitchFamily="34" charset="0"/>
              <a:ea typeface="Tahoma" panose="020B0604030504040204" pitchFamily="34" charset="0"/>
              <a:cs typeface="Tahoma" panose="020B0604030504040204" pitchFamily="34" charset="0"/>
            </a:endParaRPr>
          </a:p>
          <a:p>
            <a:pPr marL="285750" indent="-285750">
              <a:lnSpc>
                <a:spcPct val="150000"/>
              </a:lnSpc>
              <a:buBlip>
                <a:blip r:embed="rId3"/>
              </a:buBlip>
            </a:pPr>
            <a:endParaRPr lang="en-GB" sz="1100" b="1" dirty="0">
              <a:solidFill>
                <a:schemeClr val="tx2"/>
              </a:solidFill>
              <a:latin typeface="Ubuntu" panose="020B0504030602030204" pitchFamily="34" charset="0"/>
              <a:ea typeface="Tahoma" panose="020B0604030504040204" pitchFamily="34" charset="0"/>
              <a:cs typeface="Tahoma" panose="020B0604030504040204" pitchFamily="34" charset="0"/>
            </a:endParaRPr>
          </a:p>
          <a:p>
            <a:pPr marL="285750" indent="-285750">
              <a:lnSpc>
                <a:spcPct val="150000"/>
              </a:lnSpc>
              <a:buBlip>
                <a:blip r:embed="rId3"/>
              </a:buBlip>
            </a:pPr>
            <a:endParaRPr lang="en-GB" sz="1100" b="1" dirty="0">
              <a:solidFill>
                <a:schemeClr val="tx2"/>
              </a:solidFill>
              <a:latin typeface="Ubuntu" panose="020B0504030602030204" pitchFamily="34" charset="0"/>
              <a:ea typeface="Tahoma" panose="020B0604030504040204" pitchFamily="34" charset="0"/>
              <a:cs typeface="Tahoma" panose="020B0604030504040204" pitchFamily="34" charset="0"/>
            </a:endParaRPr>
          </a:p>
        </p:txBody>
      </p:sp>
      <p:sp>
        <p:nvSpPr>
          <p:cNvPr id="6" name="Title 5">
            <a:extLst>
              <a:ext uri="{FF2B5EF4-FFF2-40B4-BE49-F238E27FC236}">
                <a16:creationId xmlns:a16="http://schemas.microsoft.com/office/drawing/2014/main" id="{0EBA2A77-C73A-651C-C0AC-1A8C846F15EC}"/>
              </a:ext>
            </a:extLst>
          </p:cNvPr>
          <p:cNvSpPr>
            <a:spLocks noGrp="1"/>
          </p:cNvSpPr>
          <p:nvPr>
            <p:ph type="title"/>
          </p:nvPr>
        </p:nvSpPr>
        <p:spPr>
          <a:xfrm>
            <a:off x="838200" y="515626"/>
            <a:ext cx="10515600" cy="557394"/>
          </a:xfrm>
        </p:spPr>
        <p:txBody>
          <a:bodyPr>
            <a:normAutofit/>
          </a:bodyPr>
          <a:lstStyle/>
          <a:p>
            <a:r>
              <a:rPr lang="en-GB" sz="2800" b="1">
                <a:solidFill>
                  <a:schemeClr val="accent2"/>
                </a:solidFill>
                <a:latin typeface="Ubuntu" panose="020B0504030602030204" pitchFamily="34" charset="0"/>
                <a:ea typeface="Tahoma" panose="020B0604030504040204" pitchFamily="34" charset="0"/>
                <a:cs typeface="Tahoma" panose="020B0604030504040204" pitchFamily="34" charset="0"/>
              </a:rPr>
              <a:t>EUI-IA – TRANSFER COMPONENT</a:t>
            </a:r>
            <a:endParaRPr lang="en-GB"/>
          </a:p>
        </p:txBody>
      </p:sp>
      <p:pic>
        <p:nvPicPr>
          <p:cNvPr id="3" name="Picture 2">
            <a:extLst>
              <a:ext uri="{FF2B5EF4-FFF2-40B4-BE49-F238E27FC236}">
                <a16:creationId xmlns:a16="http://schemas.microsoft.com/office/drawing/2014/main" id="{1B42140A-AD5F-CC5F-9842-07B576F55359}"/>
              </a:ext>
            </a:extLst>
          </p:cNvPr>
          <p:cNvPicPr>
            <a:picLocks noChangeAspect="1"/>
          </p:cNvPicPr>
          <p:nvPr/>
        </p:nvPicPr>
        <p:blipFill>
          <a:blip r:embed="rId5"/>
          <a:stretch>
            <a:fillRect/>
          </a:stretch>
        </p:blipFill>
        <p:spPr>
          <a:xfrm>
            <a:off x="1175865" y="3429000"/>
            <a:ext cx="4535124" cy="2395407"/>
          </a:xfrm>
          <a:prstGeom prst="rect">
            <a:avLst/>
          </a:prstGeom>
        </p:spPr>
      </p:pic>
    </p:spTree>
    <p:extLst>
      <p:ext uri="{BB962C8B-B14F-4D97-AF65-F5344CB8AC3E}">
        <p14:creationId xmlns:p14="http://schemas.microsoft.com/office/powerpoint/2010/main" val="255654917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oneTexte 3">
            <a:extLst>
              <a:ext uri="{FF2B5EF4-FFF2-40B4-BE49-F238E27FC236}">
                <a16:creationId xmlns:a16="http://schemas.microsoft.com/office/drawing/2014/main" id="{F69DF898-03B3-6D18-DA71-8FD74F6F5A50}"/>
              </a:ext>
            </a:extLst>
          </p:cNvPr>
          <p:cNvSpPr txBox="1"/>
          <p:nvPr/>
        </p:nvSpPr>
        <p:spPr>
          <a:xfrm>
            <a:off x="711926" y="370999"/>
            <a:ext cx="9033653" cy="6986528"/>
          </a:xfrm>
          <a:prstGeom prst="rect">
            <a:avLst/>
          </a:prstGeom>
          <a:noFill/>
        </p:spPr>
        <p:txBody>
          <a:bodyPr wrap="square" rtlCol="0">
            <a:spAutoFit/>
          </a:bodyPr>
          <a:lstStyle/>
          <a:p>
            <a:pPr algn="just"/>
            <a:r>
              <a:rPr lang="en-GB" sz="2000" b="1" dirty="0">
                <a:solidFill>
                  <a:schemeClr val="accent2"/>
                </a:solidFill>
                <a:latin typeface="Ubuntu" panose="020B0504030602030204" pitchFamily="34" charset="0"/>
                <a:ea typeface="Tahoma" panose="020B0604030504040204" pitchFamily="34" charset="0"/>
                <a:cs typeface="Tahoma" panose="020B0604030504040204" pitchFamily="34" charset="0"/>
              </a:rPr>
              <a:t>IDENTIFICATION &amp; SELECTION OF THE TRANSFER PARTNERS</a:t>
            </a:r>
          </a:p>
          <a:p>
            <a:pPr algn="just"/>
            <a:endParaRPr lang="en-GB" sz="1600" dirty="0">
              <a:solidFill>
                <a:schemeClr val="tx2"/>
              </a:solidFill>
              <a:latin typeface="Ubuntu" panose="020B0504030602030204" pitchFamily="34" charset="0"/>
              <a:ea typeface="Tahoma" panose="020B0604030504040204" pitchFamily="34" charset="0"/>
              <a:cs typeface="Tahoma" panose="020B0604030504040204" pitchFamily="34" charset="0"/>
            </a:endParaRPr>
          </a:p>
          <a:p>
            <a:pPr algn="just"/>
            <a:endParaRPr lang="en-GB" sz="1600" dirty="0">
              <a:solidFill>
                <a:schemeClr val="tx2"/>
              </a:solidFill>
              <a:latin typeface="Ubuntu" panose="020B0504030602030204" pitchFamily="34" charset="0"/>
              <a:ea typeface="Tahoma" panose="020B0604030504040204" pitchFamily="34" charset="0"/>
              <a:cs typeface="Tahoma" panose="020B0604030504040204" pitchFamily="34" charset="0"/>
            </a:endParaRPr>
          </a:p>
          <a:p>
            <a:pPr algn="just"/>
            <a:r>
              <a:rPr lang="en-GB" b="1" dirty="0">
                <a:solidFill>
                  <a:schemeClr val="tx2"/>
                </a:solidFill>
                <a:latin typeface="Ubuntu" panose="020B0504030602030204" pitchFamily="34" charset="0"/>
                <a:ea typeface="Tahoma" panose="020B0604030504040204" pitchFamily="34" charset="0"/>
                <a:cs typeface="Tahoma" panose="020B0604030504040204" pitchFamily="34" charset="0"/>
              </a:rPr>
              <a:t>START: APPLICATION STAGE</a:t>
            </a:r>
          </a:p>
          <a:p>
            <a:pPr algn="just">
              <a:spcBef>
                <a:spcPts val="300"/>
              </a:spcBef>
              <a:spcAft>
                <a:spcPts val="300"/>
              </a:spcAft>
            </a:pPr>
            <a:r>
              <a:rPr lang="en-GB" i="1" dirty="0">
                <a:solidFill>
                  <a:srgbClr val="4472C4"/>
                </a:solidFill>
                <a:effectLst/>
                <a:latin typeface="Ubuntu" panose="020B0504030602030204" pitchFamily="34" charset="0"/>
                <a:ea typeface="Times New Roman" panose="02020603050405020304" pitchFamily="18" charset="0"/>
                <a:cs typeface="Tahoma" panose="020B0604030504040204" pitchFamily="34" charset="0"/>
              </a:rPr>
              <a:t>Demonstrate that the </a:t>
            </a:r>
            <a:r>
              <a:rPr lang="en-GB" b="1" i="1" dirty="0">
                <a:solidFill>
                  <a:srgbClr val="4472C4"/>
                </a:solidFill>
                <a:effectLst/>
                <a:latin typeface="Ubuntu" panose="020B0504030602030204" pitchFamily="34" charset="0"/>
                <a:ea typeface="Times New Roman" panose="02020603050405020304" pitchFamily="18" charset="0"/>
                <a:cs typeface="Tahoma" panose="020B0604030504040204" pitchFamily="34" charset="0"/>
              </a:rPr>
              <a:t>project has identified other EU urban areas </a:t>
            </a:r>
            <a:r>
              <a:rPr lang="en-GB" i="1" dirty="0">
                <a:solidFill>
                  <a:srgbClr val="4472C4"/>
                </a:solidFill>
                <a:effectLst/>
                <a:latin typeface="Ubuntu" panose="020B0504030602030204" pitchFamily="34" charset="0"/>
                <a:ea typeface="Times New Roman" panose="02020603050405020304" pitchFamily="18" charset="0"/>
                <a:cs typeface="Tahoma" panose="020B0604030504040204" pitchFamily="34" charset="0"/>
              </a:rPr>
              <a:t>(geographical areas / cities with the relevant characteristics) </a:t>
            </a:r>
            <a:r>
              <a:rPr lang="en-GB" b="1" i="1" dirty="0">
                <a:solidFill>
                  <a:srgbClr val="4472C4"/>
                </a:solidFill>
                <a:effectLst/>
                <a:latin typeface="Ubuntu" panose="020B0504030602030204" pitchFamily="34" charset="0"/>
                <a:ea typeface="Times New Roman" panose="02020603050405020304" pitchFamily="18" charset="0"/>
                <a:cs typeface="Tahoma" panose="020B0604030504040204" pitchFamily="34" charset="0"/>
              </a:rPr>
              <a:t>that could benefit from replicating the innovative solution</a:t>
            </a:r>
            <a:r>
              <a:rPr lang="en-GB" i="1" dirty="0">
                <a:solidFill>
                  <a:srgbClr val="4472C4"/>
                </a:solidFill>
                <a:effectLst/>
                <a:latin typeface="Ubuntu" panose="020B0504030602030204" pitchFamily="34" charset="0"/>
                <a:ea typeface="Times New Roman" panose="02020603050405020304" pitchFamily="18" charset="0"/>
                <a:cs typeface="Tahoma" panose="020B0604030504040204" pitchFamily="34" charset="0"/>
              </a:rPr>
              <a:t>. </a:t>
            </a:r>
            <a:endParaRPr lang="en-GB" dirty="0">
              <a:effectLst/>
              <a:latin typeface="Ubuntu" panose="020B0504030602030204" pitchFamily="34" charset="0"/>
              <a:ea typeface="Calibri" panose="020F0502020204030204" pitchFamily="34" charset="0"/>
              <a:cs typeface="Times New Roman" panose="02020603050405020304" pitchFamily="18" charset="0"/>
            </a:endParaRPr>
          </a:p>
          <a:p>
            <a:pPr algn="just">
              <a:spcBef>
                <a:spcPts val="300"/>
              </a:spcBef>
              <a:spcAft>
                <a:spcPts val="300"/>
              </a:spcAft>
            </a:pPr>
            <a:r>
              <a:rPr lang="en-GB" i="1" dirty="0">
                <a:solidFill>
                  <a:srgbClr val="4472C4"/>
                </a:solidFill>
                <a:effectLst/>
                <a:latin typeface="Ubuntu" panose="020B0504030602030204" pitchFamily="34" charset="0"/>
                <a:ea typeface="Times New Roman" panose="02020603050405020304" pitchFamily="18" charset="0"/>
                <a:cs typeface="Tahoma" panose="020B0604030504040204" pitchFamily="34" charset="0"/>
              </a:rPr>
              <a:t>Elaborate on </a:t>
            </a:r>
            <a:r>
              <a:rPr lang="en-GB" b="1" i="1" dirty="0">
                <a:solidFill>
                  <a:srgbClr val="4472C4"/>
                </a:solidFill>
                <a:effectLst/>
                <a:latin typeface="Ubuntu" panose="020B0504030602030204" pitchFamily="34" charset="0"/>
                <a:ea typeface="Times New Roman" panose="02020603050405020304" pitchFamily="18" charset="0"/>
                <a:cs typeface="Tahoma" panose="020B0604030504040204" pitchFamily="34" charset="0"/>
              </a:rPr>
              <a:t>how you will identify the most suitable TP, what will you pay attention to while selecting your Transfer Partners</a:t>
            </a:r>
            <a:r>
              <a:rPr lang="en-GB" i="1" dirty="0">
                <a:solidFill>
                  <a:srgbClr val="4472C4"/>
                </a:solidFill>
                <a:effectLst/>
                <a:latin typeface="Ubuntu" panose="020B0504030602030204" pitchFamily="34" charset="0"/>
                <a:ea typeface="Times New Roman" panose="02020603050405020304" pitchFamily="18" charset="0"/>
                <a:cs typeface="Tahoma" panose="020B0604030504040204" pitchFamily="34" charset="0"/>
              </a:rPr>
              <a:t>.</a:t>
            </a:r>
          </a:p>
          <a:p>
            <a:pPr algn="just">
              <a:spcBef>
                <a:spcPts val="300"/>
              </a:spcBef>
              <a:spcAft>
                <a:spcPts val="300"/>
              </a:spcAft>
            </a:pPr>
            <a:r>
              <a:rPr lang="en-GB" i="1" dirty="0">
                <a:solidFill>
                  <a:srgbClr val="4472C4"/>
                </a:solidFill>
                <a:effectLst/>
                <a:latin typeface="Ubuntu" panose="020B0504030602030204" pitchFamily="34" charset="0"/>
                <a:ea typeface="Times New Roman" panose="02020603050405020304" pitchFamily="18" charset="0"/>
                <a:cs typeface="Tahoma" panose="020B0604030504040204" pitchFamily="34" charset="0"/>
              </a:rPr>
              <a:t>If cities interested in becoming </a:t>
            </a:r>
            <a:r>
              <a:rPr lang="en-GB" b="1" i="1" dirty="0">
                <a:solidFill>
                  <a:srgbClr val="4472C4"/>
                </a:solidFill>
                <a:effectLst/>
                <a:latin typeface="Ubuntu" panose="020B0504030602030204" pitchFamily="34" charset="0"/>
                <a:ea typeface="Times New Roman" panose="02020603050405020304" pitchFamily="18" charset="0"/>
                <a:cs typeface="Tahoma" panose="020B0604030504040204" pitchFamily="34" charset="0"/>
              </a:rPr>
              <a:t>TP have been already identified, specify that with listing them and presenting the motivations/rationale behind</a:t>
            </a:r>
            <a:r>
              <a:rPr lang="en-GB" i="1" dirty="0">
                <a:solidFill>
                  <a:srgbClr val="4472C4"/>
                </a:solidFill>
                <a:effectLst/>
                <a:latin typeface="Ubuntu" panose="020B0504030602030204" pitchFamily="34" charset="0"/>
                <a:ea typeface="Times New Roman" panose="02020603050405020304" pitchFamily="18" charset="0"/>
                <a:cs typeface="Tahoma" panose="020B0604030504040204" pitchFamily="34" charset="0"/>
              </a:rPr>
              <a:t>.</a:t>
            </a:r>
          </a:p>
          <a:p>
            <a:pPr marL="1792288" algn="just">
              <a:spcBef>
                <a:spcPts val="300"/>
              </a:spcBef>
              <a:spcAft>
                <a:spcPts val="300"/>
              </a:spcAft>
            </a:pPr>
            <a:endParaRPr lang="en-GB" dirty="0">
              <a:solidFill>
                <a:schemeClr val="tx2"/>
              </a:solidFill>
              <a:latin typeface="Ubuntu" panose="020B0504030602030204" pitchFamily="34" charset="0"/>
              <a:ea typeface="Tahoma" panose="020B0604030504040204" pitchFamily="34" charset="0"/>
              <a:cs typeface="Tahoma" panose="020B0604030504040204" pitchFamily="34" charset="0"/>
            </a:endParaRPr>
          </a:p>
          <a:p>
            <a:pPr algn="just">
              <a:spcBef>
                <a:spcPts val="300"/>
              </a:spcBef>
              <a:spcAft>
                <a:spcPts val="300"/>
              </a:spcAft>
            </a:pPr>
            <a:r>
              <a:rPr lang="en-GB" dirty="0">
                <a:solidFill>
                  <a:schemeClr val="tx2"/>
                </a:solidFill>
                <a:latin typeface="Ubuntu" panose="020B0504030602030204" pitchFamily="34" charset="0"/>
                <a:ea typeface="Tahoma" panose="020B0604030504040204" pitchFamily="34" charset="0"/>
                <a:cs typeface="Tahoma" panose="020B0604030504040204" pitchFamily="34" charset="0"/>
              </a:rPr>
              <a:t>similar characteristic, context, needs (also to increase their potential to innovate)</a:t>
            </a:r>
          </a:p>
          <a:p>
            <a:pPr algn="just">
              <a:spcBef>
                <a:spcPts val="300"/>
              </a:spcBef>
              <a:spcAft>
                <a:spcPts val="300"/>
              </a:spcAft>
            </a:pPr>
            <a:endParaRPr lang="en-GB" dirty="0">
              <a:solidFill>
                <a:schemeClr val="tx2"/>
              </a:solidFill>
              <a:latin typeface="Ubuntu" panose="020B0504030602030204" pitchFamily="34" charset="0"/>
              <a:ea typeface="Tahoma" panose="020B0604030504040204" pitchFamily="34" charset="0"/>
              <a:cs typeface="Tahoma" panose="020B0604030504040204" pitchFamily="34" charset="0"/>
            </a:endParaRPr>
          </a:p>
          <a:p>
            <a:pPr algn="ctr">
              <a:spcBef>
                <a:spcPts val="300"/>
              </a:spcBef>
              <a:spcAft>
                <a:spcPts val="300"/>
              </a:spcAft>
            </a:pPr>
            <a:r>
              <a:rPr lang="en-GB" dirty="0">
                <a:solidFill>
                  <a:schemeClr val="tx2"/>
                </a:solidFill>
                <a:latin typeface="Ubuntu" panose="020B0504030602030204" pitchFamily="34" charset="0"/>
                <a:ea typeface="Tahoma" panose="020B0604030504040204" pitchFamily="34" charset="0"/>
                <a:cs typeface="Tahoma" panose="020B0604030504040204" pitchFamily="34" charset="0"/>
                <a:hlinkClick r:id="rId3"/>
              </a:rPr>
              <a:t>EUI Transfer Partners Platform</a:t>
            </a:r>
            <a:endParaRPr lang="en-GB" dirty="0">
              <a:solidFill>
                <a:schemeClr val="tx2"/>
              </a:solidFill>
              <a:latin typeface="Ubuntu" panose="020B0504030602030204" pitchFamily="34" charset="0"/>
              <a:ea typeface="Tahoma" panose="020B0604030504040204" pitchFamily="34" charset="0"/>
              <a:cs typeface="Tahoma" panose="020B0604030504040204" pitchFamily="34" charset="0"/>
            </a:endParaRPr>
          </a:p>
          <a:p>
            <a:pPr marL="3140075" algn="just">
              <a:spcBef>
                <a:spcPts val="300"/>
              </a:spcBef>
              <a:spcAft>
                <a:spcPts val="300"/>
              </a:spcAft>
            </a:pPr>
            <a:endParaRPr lang="en-GB" b="1" dirty="0">
              <a:solidFill>
                <a:schemeClr val="tx2"/>
              </a:solidFill>
              <a:latin typeface="Ubuntu" panose="020B0504030602030204" pitchFamily="34" charset="0"/>
              <a:ea typeface="Tahoma" panose="020B0604030504040204" pitchFamily="34" charset="0"/>
              <a:cs typeface="Tahoma" panose="020B0604030504040204" pitchFamily="34" charset="0"/>
            </a:endParaRPr>
          </a:p>
          <a:p>
            <a:pPr marL="3140075" algn="just">
              <a:spcBef>
                <a:spcPts val="300"/>
              </a:spcBef>
              <a:spcAft>
                <a:spcPts val="300"/>
              </a:spcAft>
            </a:pPr>
            <a:r>
              <a:rPr lang="en-GB" b="1" dirty="0">
                <a:solidFill>
                  <a:schemeClr val="tx2"/>
                </a:solidFill>
                <a:latin typeface="Ubuntu" panose="020B0504030602030204" pitchFamily="34" charset="0"/>
                <a:ea typeface="Tahoma" panose="020B0604030504040204" pitchFamily="34" charset="0"/>
                <a:cs typeface="Tahoma" panose="020B0604030504040204" pitchFamily="34" charset="0"/>
              </a:rPr>
              <a:t>END: INITIATON PHASE</a:t>
            </a:r>
          </a:p>
          <a:p>
            <a:pPr marL="3140075" algn="just">
              <a:spcBef>
                <a:spcPts val="300"/>
              </a:spcBef>
              <a:spcAft>
                <a:spcPts val="300"/>
              </a:spcAft>
            </a:pPr>
            <a:r>
              <a:rPr lang="en-GB" dirty="0">
                <a:solidFill>
                  <a:schemeClr val="tx2"/>
                </a:solidFill>
                <a:latin typeface="Ubuntu" panose="020B0504030602030204" pitchFamily="34" charset="0"/>
                <a:ea typeface="Tahoma" panose="020B0604030504040204" pitchFamily="34" charset="0"/>
                <a:cs typeface="Tahoma" panose="020B0604030504040204" pitchFamily="34" charset="0"/>
              </a:rPr>
              <a:t>Transfer Partners selected and Partnership Agreement or (minimum) letters of intent signed</a:t>
            </a:r>
          </a:p>
          <a:p>
            <a:pPr marL="3140075" algn="just">
              <a:spcBef>
                <a:spcPts val="300"/>
              </a:spcBef>
              <a:spcAft>
                <a:spcPts val="300"/>
              </a:spcAft>
            </a:pPr>
            <a:endParaRPr lang="en-GB" sz="1600" dirty="0">
              <a:solidFill>
                <a:schemeClr val="tx2"/>
              </a:solidFill>
              <a:latin typeface="Ubuntu" panose="020B0504030602030204" pitchFamily="34" charset="0"/>
              <a:ea typeface="Tahoma" panose="020B0604030504040204" pitchFamily="34" charset="0"/>
              <a:cs typeface="Tahoma" panose="020B0604030504040204" pitchFamily="34" charset="0"/>
            </a:endParaRPr>
          </a:p>
          <a:p>
            <a:pPr marL="3140075" algn="just">
              <a:spcBef>
                <a:spcPts val="300"/>
              </a:spcBef>
              <a:spcAft>
                <a:spcPts val="300"/>
              </a:spcAft>
            </a:pPr>
            <a:endParaRPr lang="en-GB" sz="1600" dirty="0">
              <a:solidFill>
                <a:schemeClr val="tx2"/>
              </a:solidFill>
              <a:latin typeface="Ubuntu" panose="020B0504030602030204" pitchFamily="34" charset="0"/>
              <a:ea typeface="Tahoma" panose="020B0604030504040204" pitchFamily="34" charset="0"/>
              <a:cs typeface="Tahoma" panose="020B0604030504040204" pitchFamily="34" charset="0"/>
            </a:endParaRPr>
          </a:p>
          <a:p>
            <a:pPr algn="just"/>
            <a:endParaRPr lang="fr-FR" sz="1600" dirty="0">
              <a:solidFill>
                <a:schemeClr val="tx2"/>
              </a:solidFill>
              <a:latin typeface="Ubuntu" panose="020B0504030602030204" pitchFamily="34" charset="0"/>
              <a:ea typeface="Tahoma" panose="020B0604030504040204" pitchFamily="34" charset="0"/>
              <a:cs typeface="Tahoma" panose="020B0604030504040204" pitchFamily="34" charset="0"/>
            </a:endParaRPr>
          </a:p>
        </p:txBody>
      </p:sp>
      <p:pic>
        <p:nvPicPr>
          <p:cNvPr id="1026" name="Picture 2" descr="Matchmaking">
            <a:extLst>
              <a:ext uri="{FF2B5EF4-FFF2-40B4-BE49-F238E27FC236}">
                <a16:creationId xmlns:a16="http://schemas.microsoft.com/office/drawing/2014/main" id="{34CE57B2-E43F-B309-0919-A28C363F5893}"/>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182852" y="3513222"/>
            <a:ext cx="2298032" cy="229803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4227720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oneTexte 3">
            <a:extLst>
              <a:ext uri="{FF2B5EF4-FFF2-40B4-BE49-F238E27FC236}">
                <a16:creationId xmlns:a16="http://schemas.microsoft.com/office/drawing/2014/main" id="{F69DF898-03B3-6D18-DA71-8FD74F6F5A50}"/>
              </a:ext>
            </a:extLst>
          </p:cNvPr>
          <p:cNvSpPr txBox="1"/>
          <p:nvPr/>
        </p:nvSpPr>
        <p:spPr>
          <a:xfrm>
            <a:off x="711926" y="370999"/>
            <a:ext cx="11303611" cy="10479792"/>
          </a:xfrm>
          <a:prstGeom prst="rect">
            <a:avLst/>
          </a:prstGeom>
          <a:noFill/>
        </p:spPr>
        <p:txBody>
          <a:bodyPr wrap="square" rtlCol="0">
            <a:spAutoFit/>
          </a:bodyPr>
          <a:lstStyle/>
          <a:p>
            <a:pPr algn="just"/>
            <a:r>
              <a:rPr lang="en-GB" sz="2000" b="1" dirty="0">
                <a:solidFill>
                  <a:schemeClr val="accent2"/>
                </a:solidFill>
                <a:latin typeface="Ubuntu" panose="020B0504030602030204" pitchFamily="34" charset="0"/>
                <a:ea typeface="Tahoma" panose="020B0604030504040204" pitchFamily="34" charset="0"/>
                <a:cs typeface="Tahoma" panose="020B0604030504040204" pitchFamily="34" charset="0"/>
              </a:rPr>
              <a:t>KEY CHARACTERISTIC OF THE TRANSFER COOPERATION</a:t>
            </a:r>
          </a:p>
          <a:p>
            <a:pPr algn="just"/>
            <a:endParaRPr lang="en-GB" dirty="0">
              <a:solidFill>
                <a:schemeClr val="tx2"/>
              </a:solidFill>
              <a:latin typeface="Ubuntu" panose="020B0504030602030204" pitchFamily="34" charset="0"/>
              <a:ea typeface="Tahoma" panose="020B0604030504040204" pitchFamily="34" charset="0"/>
              <a:cs typeface="Tahoma" panose="020B0604030504040204" pitchFamily="34" charset="0"/>
            </a:endParaRPr>
          </a:p>
          <a:p>
            <a:pPr algn="just"/>
            <a:r>
              <a:rPr lang="en-GB" sz="1800" b="1" dirty="0">
                <a:solidFill>
                  <a:schemeClr val="tx2"/>
                </a:solidFill>
                <a:latin typeface="Ubuntu Light" panose="020B0304030602030204" pitchFamily="34" charset="0"/>
                <a:ea typeface="Tahoma" panose="020B0604030504040204" pitchFamily="34" charset="0"/>
                <a:cs typeface="Tahoma" panose="020B0604030504040204" pitchFamily="34" charset="0"/>
              </a:rPr>
              <a:t>WORKING METHODS</a:t>
            </a:r>
          </a:p>
          <a:p>
            <a:pPr algn="just"/>
            <a:endParaRPr lang="en-GB" b="1" dirty="0">
              <a:solidFill>
                <a:schemeClr val="tx2"/>
              </a:solidFill>
              <a:latin typeface="Ubuntu Light" panose="020B0304030602030204" pitchFamily="34" charset="0"/>
              <a:ea typeface="Tahoma" panose="020B0604030504040204" pitchFamily="34" charset="0"/>
              <a:cs typeface="Tahoma" panose="020B0604030504040204" pitchFamily="34" charset="0"/>
            </a:endParaRPr>
          </a:p>
          <a:p>
            <a:pPr algn="just"/>
            <a:endParaRPr lang="en-GB" b="1" dirty="0">
              <a:solidFill>
                <a:schemeClr val="tx2"/>
              </a:solidFill>
              <a:latin typeface="Ubuntu Light" panose="020B0304030602030204" pitchFamily="34" charset="0"/>
              <a:ea typeface="Tahoma" panose="020B0604030504040204" pitchFamily="34" charset="0"/>
              <a:cs typeface="Tahoma" panose="020B0604030504040204" pitchFamily="34" charset="0"/>
            </a:endParaRPr>
          </a:p>
          <a:p>
            <a:pPr algn="just"/>
            <a:endParaRPr lang="en-GB" b="1" dirty="0">
              <a:solidFill>
                <a:schemeClr val="tx2"/>
              </a:solidFill>
              <a:latin typeface="Ubuntu Light" panose="020B0304030602030204" pitchFamily="34" charset="0"/>
              <a:ea typeface="Tahoma" panose="020B0604030504040204" pitchFamily="34" charset="0"/>
              <a:cs typeface="Tahoma" panose="020B0604030504040204" pitchFamily="34" charset="0"/>
            </a:endParaRPr>
          </a:p>
          <a:p>
            <a:pPr algn="just"/>
            <a:endParaRPr lang="en-GB" b="1" dirty="0">
              <a:solidFill>
                <a:schemeClr val="tx2"/>
              </a:solidFill>
              <a:latin typeface="Ubuntu Light" panose="020B0304030602030204" pitchFamily="34" charset="0"/>
              <a:ea typeface="Tahoma" panose="020B0604030504040204" pitchFamily="34" charset="0"/>
              <a:cs typeface="Tahoma" panose="020B0604030504040204" pitchFamily="34" charset="0"/>
            </a:endParaRPr>
          </a:p>
          <a:p>
            <a:pPr algn="just"/>
            <a:endParaRPr lang="en-GB" b="1" dirty="0">
              <a:solidFill>
                <a:schemeClr val="tx2"/>
              </a:solidFill>
              <a:latin typeface="Ubuntu Light" panose="020B0304030602030204" pitchFamily="34" charset="0"/>
              <a:ea typeface="Tahoma" panose="020B0604030504040204" pitchFamily="34" charset="0"/>
              <a:cs typeface="Tahoma" panose="020B0604030504040204" pitchFamily="34" charset="0"/>
            </a:endParaRPr>
          </a:p>
          <a:p>
            <a:pPr algn="just"/>
            <a:endParaRPr lang="en-GB" b="1" dirty="0">
              <a:solidFill>
                <a:schemeClr val="tx2"/>
              </a:solidFill>
              <a:latin typeface="Ubuntu Light" panose="020B0304030602030204" pitchFamily="34" charset="0"/>
              <a:ea typeface="Tahoma" panose="020B0604030504040204" pitchFamily="34" charset="0"/>
              <a:cs typeface="Tahoma" panose="020B0604030504040204" pitchFamily="34" charset="0"/>
            </a:endParaRPr>
          </a:p>
          <a:p>
            <a:pPr algn="just"/>
            <a:endParaRPr lang="en-GB" b="1" dirty="0">
              <a:solidFill>
                <a:schemeClr val="tx2"/>
              </a:solidFill>
              <a:latin typeface="Ubuntu Light" panose="020B0304030602030204" pitchFamily="34" charset="0"/>
              <a:ea typeface="Tahoma" panose="020B0604030504040204" pitchFamily="34" charset="0"/>
              <a:cs typeface="Tahoma" panose="020B0604030504040204" pitchFamily="34" charset="0"/>
            </a:endParaRPr>
          </a:p>
          <a:p>
            <a:pPr algn="just"/>
            <a:endParaRPr lang="en-GB" b="1" dirty="0">
              <a:solidFill>
                <a:schemeClr val="tx2"/>
              </a:solidFill>
              <a:latin typeface="Ubuntu Light" panose="020B0304030602030204" pitchFamily="34" charset="0"/>
              <a:ea typeface="Tahoma" panose="020B0604030504040204" pitchFamily="34" charset="0"/>
              <a:cs typeface="Tahoma" panose="020B0604030504040204" pitchFamily="34" charset="0"/>
            </a:endParaRPr>
          </a:p>
          <a:p>
            <a:pPr algn="just"/>
            <a:endParaRPr lang="en-GB" b="1" dirty="0">
              <a:solidFill>
                <a:schemeClr val="tx2"/>
              </a:solidFill>
              <a:latin typeface="Ubuntu Light" panose="020B0304030602030204" pitchFamily="34" charset="0"/>
              <a:ea typeface="Tahoma" panose="020B0604030504040204" pitchFamily="34" charset="0"/>
              <a:cs typeface="Tahoma" panose="020B0604030504040204" pitchFamily="34" charset="0"/>
            </a:endParaRPr>
          </a:p>
          <a:p>
            <a:pPr algn="just"/>
            <a:endParaRPr lang="en-GB" b="1" dirty="0">
              <a:solidFill>
                <a:schemeClr val="tx2"/>
              </a:solidFill>
              <a:latin typeface="Ubuntu Light" panose="020B0304030602030204" pitchFamily="34" charset="0"/>
              <a:ea typeface="Tahoma" panose="020B0604030504040204" pitchFamily="34" charset="0"/>
              <a:cs typeface="Tahoma" panose="020B0604030504040204" pitchFamily="34" charset="0"/>
            </a:endParaRPr>
          </a:p>
          <a:p>
            <a:pPr algn="just"/>
            <a:endParaRPr lang="en-GB" b="1" dirty="0">
              <a:solidFill>
                <a:schemeClr val="tx2"/>
              </a:solidFill>
              <a:latin typeface="Ubuntu Light" panose="020B0304030602030204" pitchFamily="34" charset="0"/>
              <a:ea typeface="Tahoma" panose="020B0604030504040204" pitchFamily="34" charset="0"/>
              <a:cs typeface="Tahoma" panose="020B0604030504040204" pitchFamily="34" charset="0"/>
            </a:endParaRPr>
          </a:p>
          <a:p>
            <a:pPr algn="just"/>
            <a:r>
              <a:rPr lang="en-GB" sz="1800" b="1" dirty="0">
                <a:solidFill>
                  <a:schemeClr val="tx2"/>
                </a:solidFill>
                <a:latin typeface="Ubuntu Light" panose="020B0304030602030204" pitchFamily="34" charset="0"/>
                <a:ea typeface="Tahoma" panose="020B0604030504040204" pitchFamily="34" charset="0"/>
                <a:cs typeface="Tahoma" panose="020B0604030504040204" pitchFamily="34" charset="0"/>
              </a:rPr>
              <a:t>	OBLIGATORY OUTPUTS AND DELIVERABLES:</a:t>
            </a:r>
          </a:p>
          <a:p>
            <a:pPr algn="just"/>
            <a:r>
              <a:rPr lang="en-GB" sz="1800" dirty="0">
                <a:solidFill>
                  <a:schemeClr val="tx2"/>
                </a:solidFill>
                <a:latin typeface="Ubuntu Light" panose="020B0304030602030204" pitchFamily="34" charset="0"/>
                <a:ea typeface="Tahoma" panose="020B0604030504040204" pitchFamily="34" charset="0"/>
                <a:cs typeface="Tahoma" panose="020B0604030504040204" pitchFamily="34" charset="0"/>
              </a:rPr>
              <a:t>	Transfer Capacity Survey</a:t>
            </a:r>
          </a:p>
          <a:p>
            <a:pPr algn="just"/>
            <a:r>
              <a:rPr lang="en-GB" sz="1800" dirty="0">
                <a:solidFill>
                  <a:schemeClr val="tx2"/>
                </a:solidFill>
                <a:latin typeface="Ubuntu Light" panose="020B0304030602030204" pitchFamily="34" charset="0"/>
                <a:ea typeface="Tahoma" panose="020B0604030504040204" pitchFamily="34" charset="0"/>
                <a:cs typeface="Tahoma" panose="020B0604030504040204" pitchFamily="34" charset="0"/>
              </a:rPr>
              <a:t>	Replication Feasibility and Opportunity Study</a:t>
            </a:r>
          </a:p>
          <a:p>
            <a:pPr algn="just"/>
            <a:r>
              <a:rPr lang="en-GB" sz="1800" dirty="0">
                <a:solidFill>
                  <a:schemeClr val="tx2"/>
                </a:solidFill>
                <a:latin typeface="Ubuntu Light" panose="020B0304030602030204" pitchFamily="34" charset="0"/>
                <a:ea typeface="Tahoma" panose="020B0604030504040204" pitchFamily="34" charset="0"/>
                <a:cs typeface="Tahoma" panose="020B0604030504040204" pitchFamily="34" charset="0"/>
              </a:rPr>
              <a:t>	EUI – Innovative Solutions Model</a:t>
            </a:r>
          </a:p>
          <a:p>
            <a:pPr algn="just"/>
            <a:endParaRPr lang="en-GB" dirty="0">
              <a:solidFill>
                <a:schemeClr val="tx2"/>
              </a:solidFill>
              <a:latin typeface="Ubuntu" panose="020B0504030602030204" pitchFamily="34" charset="0"/>
              <a:ea typeface="Tahoma" panose="020B0604030504040204" pitchFamily="34" charset="0"/>
              <a:cs typeface="Tahoma" panose="020B0604030504040204" pitchFamily="34" charset="0"/>
            </a:endParaRPr>
          </a:p>
          <a:p>
            <a:pPr algn="just"/>
            <a:r>
              <a:rPr lang="en-GB" sz="1600" b="1" dirty="0">
                <a:solidFill>
                  <a:schemeClr val="tx2"/>
                </a:solidFill>
                <a:latin typeface="Ubuntu Light" panose="020B0304030602030204" pitchFamily="34" charset="0"/>
                <a:ea typeface="Tahoma" panose="020B0604030504040204" pitchFamily="34" charset="0"/>
                <a:cs typeface="Tahoma" panose="020B0604030504040204" pitchFamily="34" charset="0"/>
              </a:rPr>
              <a:t>				   TOTAL  BUDGET, decided by the EUI- IA applicant, should include:</a:t>
            </a:r>
          </a:p>
          <a:p>
            <a:pPr algn="just"/>
            <a:r>
              <a:rPr lang="en-GB" sz="1600" b="1" dirty="0">
                <a:solidFill>
                  <a:schemeClr val="tx2"/>
                </a:solidFill>
                <a:latin typeface="Ubuntu Light" panose="020B0304030602030204" pitchFamily="34" charset="0"/>
                <a:ea typeface="Tahoma" panose="020B0604030504040204" pitchFamily="34" charset="0"/>
                <a:cs typeface="Tahoma" panose="020B0604030504040204" pitchFamily="34" charset="0"/>
              </a:rPr>
              <a:t>				   </a:t>
            </a:r>
            <a:r>
              <a:rPr lang="en-GB" dirty="0">
                <a:solidFill>
                  <a:schemeClr val="tx2"/>
                </a:solidFill>
                <a:latin typeface="Ubuntu Light" panose="020B0304030602030204" pitchFamily="34" charset="0"/>
                <a:ea typeface="Tahoma" panose="020B0604030504040204" pitchFamily="34" charset="0"/>
                <a:cs typeface="Tahoma" panose="020B0604030504040204" pitchFamily="34" charset="0"/>
              </a:rPr>
              <a:t>120 000 EURO ERDF per Transfer Partner</a:t>
            </a:r>
          </a:p>
          <a:p>
            <a:pPr algn="just"/>
            <a:r>
              <a:rPr lang="en-GB" dirty="0">
                <a:solidFill>
                  <a:schemeClr val="tx2"/>
                </a:solidFill>
                <a:latin typeface="Ubuntu Light" panose="020B0304030602030204" pitchFamily="34" charset="0"/>
                <a:ea typeface="Tahoma" panose="020B0604030504040204" pitchFamily="34" charset="0"/>
                <a:cs typeface="Tahoma" panose="020B0604030504040204" pitchFamily="34" charset="0"/>
              </a:rPr>
              <a:t>				   All other costs for implementation of the Work Package Transfer </a:t>
            </a:r>
          </a:p>
          <a:p>
            <a:pPr algn="just"/>
            <a:r>
              <a:rPr lang="en-GB" dirty="0">
                <a:solidFill>
                  <a:schemeClr val="tx2"/>
                </a:solidFill>
                <a:latin typeface="Ubuntu Light" panose="020B0304030602030204" pitchFamily="34" charset="0"/>
                <a:ea typeface="Tahoma" panose="020B0604030504040204" pitchFamily="34" charset="0"/>
                <a:cs typeface="Tahoma" panose="020B0604030504040204" pitchFamily="34" charset="0"/>
              </a:rPr>
              <a:t>				   must be covered by the budget allocated to the MUA.</a:t>
            </a:r>
          </a:p>
          <a:p>
            <a:pPr algn="just"/>
            <a:endParaRPr lang="en-GB" b="1" dirty="0">
              <a:solidFill>
                <a:schemeClr val="tx2"/>
              </a:solidFill>
              <a:latin typeface="Ubuntu Light" panose="020B0304030602030204" pitchFamily="34" charset="0"/>
              <a:ea typeface="Tahoma" panose="020B0604030504040204" pitchFamily="34" charset="0"/>
              <a:cs typeface="Tahoma" panose="020B0604030504040204" pitchFamily="34" charset="0"/>
            </a:endParaRPr>
          </a:p>
          <a:p>
            <a:pPr algn="just"/>
            <a:endParaRPr lang="en-GB" b="1" dirty="0">
              <a:solidFill>
                <a:schemeClr val="tx2"/>
              </a:solidFill>
              <a:latin typeface="Ubuntu Light" panose="020B0304030602030204" pitchFamily="34" charset="0"/>
              <a:ea typeface="Tahoma" panose="020B0604030504040204" pitchFamily="34" charset="0"/>
              <a:cs typeface="Tahoma" panose="020B0604030504040204" pitchFamily="34" charset="0"/>
            </a:endParaRPr>
          </a:p>
          <a:p>
            <a:pPr algn="just"/>
            <a:endParaRPr lang="en-GB" b="1" dirty="0">
              <a:solidFill>
                <a:schemeClr val="tx2"/>
              </a:solidFill>
              <a:latin typeface="Ubuntu Light" panose="020B0304030602030204" pitchFamily="34" charset="0"/>
              <a:ea typeface="Tahoma" panose="020B0604030504040204" pitchFamily="34" charset="0"/>
              <a:cs typeface="Tahoma" panose="020B0604030504040204" pitchFamily="34" charset="0"/>
            </a:endParaRPr>
          </a:p>
          <a:p>
            <a:pPr algn="just"/>
            <a:endParaRPr lang="en-GB" b="1" dirty="0">
              <a:solidFill>
                <a:schemeClr val="tx2"/>
              </a:solidFill>
              <a:latin typeface="Ubuntu Light" panose="020B0304030602030204" pitchFamily="34" charset="0"/>
              <a:ea typeface="Tahoma" panose="020B0604030504040204" pitchFamily="34" charset="0"/>
              <a:cs typeface="Tahoma" panose="020B0604030504040204" pitchFamily="34" charset="0"/>
            </a:endParaRPr>
          </a:p>
          <a:p>
            <a:pPr algn="just"/>
            <a:endParaRPr lang="en-GB" b="1" dirty="0">
              <a:solidFill>
                <a:schemeClr val="tx2"/>
              </a:solidFill>
              <a:latin typeface="Ubuntu Light" panose="020B0304030602030204" pitchFamily="34" charset="0"/>
              <a:ea typeface="Tahoma" panose="020B0604030504040204" pitchFamily="34" charset="0"/>
              <a:cs typeface="Tahoma" panose="020B0604030504040204" pitchFamily="34" charset="0"/>
            </a:endParaRPr>
          </a:p>
          <a:p>
            <a:pPr algn="just"/>
            <a:endParaRPr lang="en-GB" b="1" dirty="0">
              <a:solidFill>
                <a:schemeClr val="tx2"/>
              </a:solidFill>
              <a:latin typeface="Ubuntu Light" panose="020B0304030602030204" pitchFamily="34" charset="0"/>
              <a:ea typeface="Tahoma" panose="020B0604030504040204" pitchFamily="34" charset="0"/>
              <a:cs typeface="Tahoma" panose="020B0604030504040204" pitchFamily="34" charset="0"/>
            </a:endParaRPr>
          </a:p>
          <a:p>
            <a:pPr algn="just"/>
            <a:endParaRPr lang="en-GB" b="1" dirty="0">
              <a:solidFill>
                <a:schemeClr val="tx2"/>
              </a:solidFill>
              <a:latin typeface="Ubuntu Light" panose="020B0304030602030204" pitchFamily="34" charset="0"/>
              <a:ea typeface="Tahoma" panose="020B0604030504040204" pitchFamily="34" charset="0"/>
              <a:cs typeface="Tahoma" panose="020B0604030504040204" pitchFamily="34" charset="0"/>
            </a:endParaRPr>
          </a:p>
          <a:p>
            <a:pPr algn="just"/>
            <a:endParaRPr lang="en-GB" b="1" dirty="0">
              <a:solidFill>
                <a:schemeClr val="tx2"/>
              </a:solidFill>
              <a:latin typeface="Ubuntu Light" panose="020B0304030602030204" pitchFamily="34" charset="0"/>
              <a:ea typeface="Tahoma" panose="020B0604030504040204" pitchFamily="34" charset="0"/>
              <a:cs typeface="Tahoma" panose="020B0604030504040204" pitchFamily="34" charset="0"/>
            </a:endParaRPr>
          </a:p>
          <a:p>
            <a:pPr algn="just"/>
            <a:endParaRPr lang="en-GB" b="1" dirty="0">
              <a:solidFill>
                <a:schemeClr val="tx2"/>
              </a:solidFill>
              <a:latin typeface="Ubuntu Light" panose="020B0304030602030204" pitchFamily="34" charset="0"/>
              <a:ea typeface="Tahoma" panose="020B0604030504040204" pitchFamily="34" charset="0"/>
              <a:cs typeface="Tahoma" panose="020B0604030504040204" pitchFamily="34" charset="0"/>
            </a:endParaRPr>
          </a:p>
          <a:p>
            <a:pPr algn="just"/>
            <a:endParaRPr lang="en-GB" dirty="0">
              <a:solidFill>
                <a:schemeClr val="tx2"/>
              </a:solidFill>
              <a:latin typeface="Ubuntu Light" panose="020B0304030602030204" pitchFamily="34" charset="0"/>
              <a:ea typeface="Tahoma" panose="020B0604030504040204" pitchFamily="34" charset="0"/>
              <a:cs typeface="Tahoma" panose="020B0604030504040204" pitchFamily="34" charset="0"/>
            </a:endParaRPr>
          </a:p>
          <a:p>
            <a:pPr marL="3140075" algn="just">
              <a:spcBef>
                <a:spcPts val="300"/>
              </a:spcBef>
              <a:spcAft>
                <a:spcPts val="300"/>
              </a:spcAft>
            </a:pPr>
            <a:endParaRPr lang="en-GB" b="1" dirty="0">
              <a:solidFill>
                <a:schemeClr val="tx2"/>
              </a:solidFill>
              <a:latin typeface="Ubuntu Light" panose="020B0304030602030204" pitchFamily="34" charset="0"/>
              <a:ea typeface="Tahoma" panose="020B0604030504040204" pitchFamily="34" charset="0"/>
              <a:cs typeface="Tahoma" panose="020B0604030504040204" pitchFamily="34" charset="0"/>
            </a:endParaRPr>
          </a:p>
          <a:p>
            <a:pPr marL="3140075" algn="just">
              <a:spcBef>
                <a:spcPts val="300"/>
              </a:spcBef>
              <a:spcAft>
                <a:spcPts val="300"/>
              </a:spcAft>
            </a:pPr>
            <a:endParaRPr lang="en-GB" sz="1600" dirty="0">
              <a:solidFill>
                <a:schemeClr val="tx2"/>
              </a:solidFill>
              <a:latin typeface="Ubuntu" panose="020B0504030602030204" pitchFamily="34" charset="0"/>
              <a:ea typeface="Tahoma" panose="020B0604030504040204" pitchFamily="34" charset="0"/>
              <a:cs typeface="Tahoma" panose="020B0604030504040204" pitchFamily="34" charset="0"/>
            </a:endParaRPr>
          </a:p>
          <a:p>
            <a:pPr marL="3140075" algn="just">
              <a:spcBef>
                <a:spcPts val="300"/>
              </a:spcBef>
              <a:spcAft>
                <a:spcPts val="300"/>
              </a:spcAft>
            </a:pPr>
            <a:endParaRPr lang="en-GB" sz="1600" dirty="0">
              <a:solidFill>
                <a:schemeClr val="tx2"/>
              </a:solidFill>
              <a:latin typeface="Ubuntu" panose="020B0504030602030204" pitchFamily="34" charset="0"/>
              <a:ea typeface="Tahoma" panose="020B0604030504040204" pitchFamily="34" charset="0"/>
              <a:cs typeface="Tahoma" panose="020B0604030504040204" pitchFamily="34" charset="0"/>
            </a:endParaRPr>
          </a:p>
          <a:p>
            <a:pPr algn="just"/>
            <a:endParaRPr lang="fr-FR" sz="1600" dirty="0">
              <a:solidFill>
                <a:schemeClr val="tx2"/>
              </a:solidFill>
              <a:latin typeface="Ubuntu" panose="020B0504030602030204" pitchFamily="34" charset="0"/>
              <a:ea typeface="Tahoma" panose="020B0604030504040204" pitchFamily="34" charset="0"/>
              <a:cs typeface="Tahoma" panose="020B0604030504040204" pitchFamily="34" charset="0"/>
            </a:endParaRPr>
          </a:p>
        </p:txBody>
      </p:sp>
      <p:pic>
        <p:nvPicPr>
          <p:cNvPr id="2" name="Picture 1">
            <a:extLst>
              <a:ext uri="{FF2B5EF4-FFF2-40B4-BE49-F238E27FC236}">
                <a16:creationId xmlns:a16="http://schemas.microsoft.com/office/drawing/2014/main" id="{3E0BAC87-EC09-CBFC-6497-B2B32608623F}"/>
              </a:ext>
            </a:extLst>
          </p:cNvPr>
          <p:cNvPicPr>
            <a:picLocks noChangeAspect="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2189051" y="1204572"/>
            <a:ext cx="7556528" cy="3614669"/>
          </a:xfrm>
          <a:prstGeom prst="rect">
            <a:avLst/>
          </a:prstGeom>
          <a:noFill/>
          <a:ln>
            <a:noFill/>
          </a:ln>
        </p:spPr>
      </p:pic>
    </p:spTree>
    <p:extLst>
      <p:ext uri="{BB962C8B-B14F-4D97-AF65-F5344CB8AC3E}">
        <p14:creationId xmlns:p14="http://schemas.microsoft.com/office/powerpoint/2010/main" val="346441227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33F355F8-2B4B-9715-8EDA-37B3F7AE26C7}"/>
              </a:ext>
            </a:extLst>
          </p:cNvPr>
          <p:cNvSpPr>
            <a:spLocks noGrp="1"/>
          </p:cNvSpPr>
          <p:nvPr>
            <p:ph type="title" idx="4294967295"/>
          </p:nvPr>
        </p:nvSpPr>
        <p:spPr>
          <a:xfrm>
            <a:off x="970402" y="471488"/>
            <a:ext cx="10515600" cy="709612"/>
          </a:xfrm>
        </p:spPr>
        <p:txBody>
          <a:bodyPr/>
          <a:lstStyle/>
          <a:p>
            <a:r>
              <a:rPr lang="fr-BE" b="1" dirty="0">
                <a:solidFill>
                  <a:schemeClr val="accent2"/>
                </a:solidFill>
                <a:latin typeface="Ubuntu" panose="020B0504030602030204" pitchFamily="34" charset="0"/>
              </a:rPr>
              <a:t>Agenda of the </a:t>
            </a:r>
            <a:r>
              <a:rPr lang="fr-BE" b="1" dirty="0" err="1">
                <a:solidFill>
                  <a:schemeClr val="accent2"/>
                </a:solidFill>
                <a:latin typeface="Ubuntu" panose="020B0504030602030204" pitchFamily="34" charset="0"/>
              </a:rPr>
              <a:t>day</a:t>
            </a:r>
            <a:endParaRPr lang="fr-BE" b="1" dirty="0">
              <a:solidFill>
                <a:schemeClr val="accent2"/>
              </a:solidFill>
              <a:latin typeface="Ubuntu" panose="020B0504030602030204" pitchFamily="34" charset="0"/>
            </a:endParaRPr>
          </a:p>
        </p:txBody>
      </p:sp>
      <p:sp>
        <p:nvSpPr>
          <p:cNvPr id="4" name="TextBox 1">
            <a:extLst>
              <a:ext uri="{FF2B5EF4-FFF2-40B4-BE49-F238E27FC236}">
                <a16:creationId xmlns:a16="http://schemas.microsoft.com/office/drawing/2014/main" id="{A91FF2D8-06BF-9600-BBE2-33AADC95D410}"/>
              </a:ext>
            </a:extLst>
          </p:cNvPr>
          <p:cNvSpPr txBox="1"/>
          <p:nvPr/>
        </p:nvSpPr>
        <p:spPr>
          <a:xfrm>
            <a:off x="748590" y="1684933"/>
            <a:ext cx="11049158" cy="4329390"/>
          </a:xfrm>
          <a:prstGeom prst="rect">
            <a:avLst/>
          </a:prstGeom>
          <a:noFill/>
        </p:spPr>
        <p:txBody>
          <a:bodyPr wrap="square" lIns="91440" tIns="45720" rIns="91440" bIns="45720" anchor="t">
            <a:spAutoFit/>
          </a:bodyPr>
          <a:lstStyle/>
          <a:p>
            <a:pPr>
              <a:lnSpc>
                <a:spcPct val="150000"/>
              </a:lnSpc>
              <a:defRPr/>
            </a:pPr>
            <a:r>
              <a:rPr lang="en-US" sz="2800" b="1">
                <a:solidFill>
                  <a:srgbClr val="4D4D4D"/>
                </a:solidFill>
                <a:ea typeface="+mn-lt"/>
                <a:cs typeface="+mn-lt"/>
              </a:rPr>
              <a:t>14:30 – 14:45 : Welcome </a:t>
            </a:r>
          </a:p>
          <a:p>
            <a:pPr>
              <a:lnSpc>
                <a:spcPct val="150000"/>
              </a:lnSpc>
              <a:defRPr/>
            </a:pPr>
            <a:endParaRPr lang="en-US" sz="2800" b="1">
              <a:solidFill>
                <a:srgbClr val="4D4D4D"/>
              </a:solidFill>
              <a:ea typeface="+mn-lt"/>
              <a:cs typeface="+mn-lt"/>
            </a:endParaRPr>
          </a:p>
          <a:p>
            <a:pPr>
              <a:lnSpc>
                <a:spcPct val="150000"/>
              </a:lnSpc>
              <a:defRPr/>
            </a:pPr>
            <a:r>
              <a:rPr lang="en-US" sz="2800" b="1">
                <a:solidFill>
                  <a:srgbClr val="4D4D4D"/>
                </a:solidFill>
                <a:ea typeface="+mn-lt"/>
                <a:cs typeface="+mn-lt"/>
              </a:rPr>
              <a:t>14:45 – 16:00 : IA, how to be prepared for the call ?</a:t>
            </a:r>
          </a:p>
          <a:p>
            <a:pPr>
              <a:lnSpc>
                <a:spcPct val="150000"/>
              </a:lnSpc>
              <a:defRPr/>
            </a:pPr>
            <a:endParaRPr lang="en-US" sz="2800" b="1">
              <a:solidFill>
                <a:srgbClr val="4D4D4D"/>
              </a:solidFill>
              <a:ea typeface="+mn-lt"/>
              <a:cs typeface="+mn-lt"/>
            </a:endParaRPr>
          </a:p>
          <a:p>
            <a:pPr>
              <a:lnSpc>
                <a:spcPct val="150000"/>
              </a:lnSpc>
              <a:defRPr/>
            </a:pPr>
            <a:r>
              <a:rPr lang="en-US" sz="2800" b="1">
                <a:solidFill>
                  <a:srgbClr val="4D4D4D"/>
                </a:solidFill>
                <a:ea typeface="+mn-lt"/>
                <a:cs typeface="+mn-lt"/>
              </a:rPr>
              <a:t>16:00 – 17:00 : Get my project on track, discussion and support</a:t>
            </a:r>
          </a:p>
          <a:p>
            <a:pPr>
              <a:lnSpc>
                <a:spcPct val="150000"/>
              </a:lnSpc>
              <a:defRPr/>
            </a:pPr>
            <a:endParaRPr lang="en-US">
              <a:solidFill>
                <a:schemeClr val="accent2"/>
              </a:solidFill>
              <a:ea typeface="Tahoma"/>
              <a:cs typeface="Tahoma"/>
            </a:endParaRPr>
          </a:p>
        </p:txBody>
      </p:sp>
    </p:spTree>
    <p:extLst>
      <p:ext uri="{BB962C8B-B14F-4D97-AF65-F5344CB8AC3E}">
        <p14:creationId xmlns:p14="http://schemas.microsoft.com/office/powerpoint/2010/main" val="183908307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a:extLst>
              <a:ext uri="{FF2B5EF4-FFF2-40B4-BE49-F238E27FC236}">
                <a16:creationId xmlns:a16="http://schemas.microsoft.com/office/drawing/2014/main" id="{615478DA-61C4-A747-78F1-0CD2D573C833}"/>
              </a:ext>
            </a:extLst>
          </p:cNvPr>
          <p:cNvSpPr txBox="1"/>
          <p:nvPr/>
        </p:nvSpPr>
        <p:spPr>
          <a:xfrm>
            <a:off x="701039" y="749128"/>
            <a:ext cx="10896911" cy="2554545"/>
          </a:xfrm>
          <a:prstGeom prst="rect">
            <a:avLst/>
          </a:prstGeom>
          <a:noFill/>
        </p:spPr>
        <p:txBody>
          <a:bodyPr wrap="square" rtlCol="0">
            <a:spAutoFit/>
          </a:bodyPr>
          <a:lstStyle/>
          <a:p>
            <a:pPr algn="ctr"/>
            <a:endParaRPr lang="fr-FR" sz="3200" b="1">
              <a:solidFill>
                <a:schemeClr val="accent2"/>
              </a:solidFill>
              <a:latin typeface="Ubuntu" panose="020B0504030602030204" pitchFamily="34" charset="0"/>
              <a:ea typeface="Tahoma" panose="020B0604030504040204" pitchFamily="34" charset="0"/>
              <a:cs typeface="Tahoma" panose="020B0604030504040204" pitchFamily="34" charset="0"/>
            </a:endParaRPr>
          </a:p>
          <a:p>
            <a:pPr algn="ctr"/>
            <a:r>
              <a:rPr lang="fr-FR" sz="3200" b="1">
                <a:solidFill>
                  <a:schemeClr val="accent2"/>
                </a:solidFill>
                <a:latin typeface="Ubuntu" panose="020B0504030602030204" pitchFamily="34" charset="0"/>
                <a:ea typeface="Tahoma" panose="020B0604030504040204" pitchFamily="34" charset="0"/>
                <a:cs typeface="Tahoma" panose="020B0604030504040204" pitchFamily="34" charset="0"/>
              </a:rPr>
              <a:t>Questions &amp; </a:t>
            </a:r>
            <a:r>
              <a:rPr lang="fr-FR" sz="3200" b="1" err="1">
                <a:solidFill>
                  <a:schemeClr val="accent2"/>
                </a:solidFill>
                <a:latin typeface="Ubuntu" panose="020B0504030602030204" pitchFamily="34" charset="0"/>
                <a:ea typeface="Tahoma" panose="020B0604030504040204" pitchFamily="34" charset="0"/>
                <a:cs typeface="Tahoma" panose="020B0604030504040204" pitchFamily="34" charset="0"/>
              </a:rPr>
              <a:t>Answers</a:t>
            </a:r>
            <a:endParaRPr lang="fr-FR" sz="3200" b="1">
              <a:solidFill>
                <a:schemeClr val="accent2"/>
              </a:solidFill>
              <a:latin typeface="Ubuntu" panose="020B0504030602030204" pitchFamily="34" charset="0"/>
              <a:ea typeface="Tahoma" panose="020B0604030504040204" pitchFamily="34" charset="0"/>
              <a:cs typeface="Tahoma" panose="020B0604030504040204" pitchFamily="34" charset="0"/>
            </a:endParaRPr>
          </a:p>
          <a:p>
            <a:pPr algn="ctr"/>
            <a:endParaRPr lang="fr-FR" sz="3200" b="1">
              <a:solidFill>
                <a:schemeClr val="accent2"/>
              </a:solidFill>
              <a:latin typeface="Ubuntu" panose="020B0504030602030204" pitchFamily="34" charset="0"/>
              <a:ea typeface="Tahoma" panose="020B0604030504040204" pitchFamily="34" charset="0"/>
              <a:cs typeface="Tahoma" panose="020B0604030504040204" pitchFamily="34" charset="0"/>
            </a:endParaRPr>
          </a:p>
          <a:p>
            <a:pPr algn="ctr"/>
            <a:endParaRPr lang="fr-FR" sz="3200" b="1">
              <a:solidFill>
                <a:schemeClr val="accent2"/>
              </a:solidFill>
              <a:latin typeface="Ubuntu" panose="020B0504030602030204" pitchFamily="34" charset="0"/>
              <a:ea typeface="Tahoma" panose="020B0604030504040204" pitchFamily="34" charset="0"/>
              <a:cs typeface="Tahoma" panose="020B0604030504040204" pitchFamily="34" charset="0"/>
            </a:endParaRPr>
          </a:p>
          <a:p>
            <a:pPr algn="ctr"/>
            <a:r>
              <a:rPr lang="fr-FR" sz="3200" b="1">
                <a:solidFill>
                  <a:schemeClr val="accent2"/>
                </a:solidFill>
                <a:latin typeface="Ubuntu" panose="020B0504030602030204" pitchFamily="34" charset="0"/>
                <a:ea typeface="Tahoma" panose="020B0604030504040204" pitchFamily="34" charset="0"/>
                <a:cs typeface="Tahoma" panose="020B0604030504040204" pitchFamily="34" charset="0"/>
              </a:rPr>
              <a:t>Contact innovativeactions@urban-initiative.eu</a:t>
            </a:r>
          </a:p>
        </p:txBody>
      </p:sp>
    </p:spTree>
    <p:extLst>
      <p:ext uri="{BB962C8B-B14F-4D97-AF65-F5344CB8AC3E}">
        <p14:creationId xmlns:p14="http://schemas.microsoft.com/office/powerpoint/2010/main" val="13570553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a:extLst>
              <a:ext uri="{FF2B5EF4-FFF2-40B4-BE49-F238E27FC236}">
                <a16:creationId xmlns:a16="http://schemas.microsoft.com/office/drawing/2014/main" id="{23B276B1-BC68-47A8-6831-EB01EF68AB14}"/>
              </a:ext>
            </a:extLst>
          </p:cNvPr>
          <p:cNvSpPr txBox="1"/>
          <p:nvPr/>
        </p:nvSpPr>
        <p:spPr>
          <a:xfrm>
            <a:off x="1182525" y="2787975"/>
            <a:ext cx="3213205" cy="1015663"/>
          </a:xfrm>
          <a:prstGeom prst="rect">
            <a:avLst/>
          </a:prstGeom>
          <a:noFill/>
        </p:spPr>
        <p:txBody>
          <a:bodyPr wrap="square" rtlCol="0">
            <a:spAutoFit/>
          </a:bodyPr>
          <a:lstStyle/>
          <a:p>
            <a:pPr algn="ctr"/>
            <a:r>
              <a:rPr lang="en-GB" sz="3000">
                <a:solidFill>
                  <a:schemeClr val="bg1"/>
                </a:solidFill>
                <a:effectLst/>
                <a:latin typeface="Ubuntu" panose="020B0504030602030204" pitchFamily="34" charset="0"/>
                <a:ea typeface="Calibri" panose="020F0502020204030204" pitchFamily="34" charset="0"/>
                <a:cs typeface="Calibri" panose="020F0502020204030204" pitchFamily="34" charset="0"/>
              </a:rPr>
              <a:t>EUI-IA PROJECT PHASES</a:t>
            </a:r>
          </a:p>
        </p:txBody>
      </p:sp>
    </p:spTree>
    <p:extLst>
      <p:ext uri="{BB962C8B-B14F-4D97-AF65-F5344CB8AC3E}">
        <p14:creationId xmlns:p14="http://schemas.microsoft.com/office/powerpoint/2010/main" val="176295607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3FBE4081-9512-E11B-D0B0-CD623D843F61}"/>
              </a:ext>
            </a:extLst>
          </p:cNvPr>
          <p:cNvPicPr>
            <a:picLocks noChangeAspect="1"/>
          </p:cNvPicPr>
          <p:nvPr/>
        </p:nvPicPr>
        <p:blipFill rotWithShape="1">
          <a:blip r:embed="rId3">
            <a:extLst>
              <a:ext uri="{28A0092B-C50C-407E-A947-70E740481C1C}">
                <a14:useLocalDpi xmlns:a14="http://schemas.microsoft.com/office/drawing/2010/main" val="0"/>
              </a:ext>
            </a:extLst>
          </a:blip>
          <a:srcRect l="377" t="2382" r="85275" b="2327"/>
          <a:stretch/>
        </p:blipFill>
        <p:spPr bwMode="auto">
          <a:xfrm>
            <a:off x="0" y="146538"/>
            <a:ext cx="1782501" cy="6564924"/>
          </a:xfrm>
          <a:prstGeom prst="rect">
            <a:avLst/>
          </a:prstGeom>
          <a:noFill/>
          <a:ln>
            <a:noFill/>
          </a:ln>
          <a:extLst>
            <a:ext uri="{53640926-AAD7-44D8-BBD7-CCE9431645EC}">
              <a14:shadowObscured xmlns:a14="http://schemas.microsoft.com/office/drawing/2010/main"/>
            </a:ext>
          </a:extLst>
        </p:spPr>
      </p:pic>
      <p:pic>
        <p:nvPicPr>
          <p:cNvPr id="2" name="Picture 4">
            <a:extLst>
              <a:ext uri="{FF2B5EF4-FFF2-40B4-BE49-F238E27FC236}">
                <a16:creationId xmlns:a16="http://schemas.microsoft.com/office/drawing/2014/main" id="{5BE5CE07-1718-3E5D-AD76-A55048D848D8}"/>
              </a:ext>
            </a:extLst>
          </p:cNvPr>
          <p:cNvPicPr>
            <a:picLocks noChangeAspect="1"/>
          </p:cNvPicPr>
          <p:nvPr/>
        </p:nvPicPr>
        <p:blipFill rotWithShape="1">
          <a:blip r:embed="rId3">
            <a:extLst>
              <a:ext uri="{28A0092B-C50C-407E-A947-70E740481C1C}">
                <a14:useLocalDpi xmlns:a14="http://schemas.microsoft.com/office/drawing/2010/main" val="0"/>
              </a:ext>
            </a:extLst>
          </a:blip>
          <a:srcRect l="377" t="2382" r="75119" b="10029"/>
          <a:stretch/>
        </p:blipFill>
        <p:spPr bwMode="auto">
          <a:xfrm>
            <a:off x="0" y="146538"/>
            <a:ext cx="3044142" cy="6034343"/>
          </a:xfrm>
          <a:prstGeom prst="rect">
            <a:avLst/>
          </a:prstGeom>
          <a:noFill/>
          <a:ln>
            <a:noFill/>
          </a:ln>
          <a:extLst>
            <a:ext uri="{53640926-AAD7-44D8-BBD7-CCE9431645EC}">
              <a14:shadowObscured xmlns:a14="http://schemas.microsoft.com/office/drawing/2010/main"/>
            </a:ext>
          </a:extLst>
        </p:spPr>
      </p:pic>
      <p:pic>
        <p:nvPicPr>
          <p:cNvPr id="3" name="Picture 4">
            <a:extLst>
              <a:ext uri="{FF2B5EF4-FFF2-40B4-BE49-F238E27FC236}">
                <a16:creationId xmlns:a16="http://schemas.microsoft.com/office/drawing/2014/main" id="{219D5F05-CF69-3908-94D8-F46FF1AF05F7}"/>
              </a:ext>
            </a:extLst>
          </p:cNvPr>
          <p:cNvPicPr>
            <a:picLocks noChangeAspect="1"/>
          </p:cNvPicPr>
          <p:nvPr/>
        </p:nvPicPr>
        <p:blipFill rotWithShape="1">
          <a:blip r:embed="rId3">
            <a:extLst>
              <a:ext uri="{28A0092B-C50C-407E-A947-70E740481C1C}">
                <a14:useLocalDpi xmlns:a14="http://schemas.microsoft.com/office/drawing/2010/main" val="0"/>
              </a:ext>
            </a:extLst>
          </a:blip>
          <a:srcRect l="24881" t="2382" r="14745" b="10029"/>
          <a:stretch/>
        </p:blipFill>
        <p:spPr bwMode="auto">
          <a:xfrm>
            <a:off x="3044142" y="146538"/>
            <a:ext cx="7500395" cy="6034343"/>
          </a:xfrm>
          <a:prstGeom prst="rect">
            <a:avLst/>
          </a:prstGeom>
          <a:noFill/>
          <a:ln>
            <a:noFill/>
          </a:ln>
          <a:extLst>
            <a:ext uri="{53640926-AAD7-44D8-BBD7-CCE9431645EC}">
              <a14:shadowObscured xmlns:a14="http://schemas.microsoft.com/office/drawing/2010/main"/>
            </a:ext>
          </a:extLst>
        </p:spPr>
      </p:pic>
      <p:pic>
        <p:nvPicPr>
          <p:cNvPr id="4" name="Picture 4">
            <a:extLst>
              <a:ext uri="{FF2B5EF4-FFF2-40B4-BE49-F238E27FC236}">
                <a16:creationId xmlns:a16="http://schemas.microsoft.com/office/drawing/2014/main" id="{70F773D5-8F80-68D9-7263-164BD1341CB2}"/>
              </a:ext>
            </a:extLst>
          </p:cNvPr>
          <p:cNvPicPr>
            <a:picLocks noChangeAspect="1"/>
          </p:cNvPicPr>
          <p:nvPr/>
        </p:nvPicPr>
        <p:blipFill rotWithShape="1">
          <a:blip r:embed="rId3">
            <a:extLst>
              <a:ext uri="{28A0092B-C50C-407E-A947-70E740481C1C}">
                <a14:useLocalDpi xmlns:a14="http://schemas.microsoft.com/office/drawing/2010/main" val="0"/>
              </a:ext>
            </a:extLst>
          </a:blip>
          <a:srcRect l="377" t="2382" r="1484" b="10029"/>
          <a:stretch/>
        </p:blipFill>
        <p:spPr bwMode="auto">
          <a:xfrm>
            <a:off x="0" y="146538"/>
            <a:ext cx="12192000" cy="6034343"/>
          </a:xfrm>
          <a:prstGeom prst="rect">
            <a:avLst/>
          </a:prstGeom>
          <a:noFill/>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280834417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33F355F8-2B4B-9715-8EDA-37B3F7AE26C7}"/>
              </a:ext>
            </a:extLst>
          </p:cNvPr>
          <p:cNvSpPr>
            <a:spLocks noGrp="1"/>
          </p:cNvSpPr>
          <p:nvPr>
            <p:ph type="title" idx="4294967295"/>
          </p:nvPr>
        </p:nvSpPr>
        <p:spPr>
          <a:xfrm>
            <a:off x="970402" y="471488"/>
            <a:ext cx="10515600" cy="709612"/>
          </a:xfrm>
        </p:spPr>
        <p:txBody>
          <a:bodyPr/>
          <a:lstStyle/>
          <a:p>
            <a:r>
              <a:rPr lang="fr-BE" b="1" err="1">
                <a:solidFill>
                  <a:schemeClr val="accent2"/>
                </a:solidFill>
                <a:latin typeface="Ubuntu" panose="020B0504030602030204" pitchFamily="34" charset="0"/>
              </a:rPr>
              <a:t>Preparation</a:t>
            </a:r>
            <a:r>
              <a:rPr lang="fr-BE" b="1">
                <a:solidFill>
                  <a:schemeClr val="accent2"/>
                </a:solidFill>
                <a:latin typeface="Ubuntu" panose="020B0504030602030204" pitchFamily="34" charset="0"/>
              </a:rPr>
              <a:t> Phase</a:t>
            </a:r>
          </a:p>
        </p:txBody>
      </p:sp>
      <p:sp>
        <p:nvSpPr>
          <p:cNvPr id="15" name="TextBox 14">
            <a:extLst>
              <a:ext uri="{FF2B5EF4-FFF2-40B4-BE49-F238E27FC236}">
                <a16:creationId xmlns:a16="http://schemas.microsoft.com/office/drawing/2014/main" id="{A1374BE8-E829-6FC7-5912-E864B0AA92C3}"/>
              </a:ext>
            </a:extLst>
          </p:cNvPr>
          <p:cNvSpPr txBox="1"/>
          <p:nvPr/>
        </p:nvSpPr>
        <p:spPr>
          <a:xfrm>
            <a:off x="970402" y="1279528"/>
            <a:ext cx="10962518" cy="2123658"/>
          </a:xfrm>
          <a:prstGeom prst="rect">
            <a:avLst/>
          </a:prstGeom>
          <a:noFill/>
        </p:spPr>
        <p:txBody>
          <a:bodyPr wrap="square">
            <a:spAutoFit/>
          </a:bodyPr>
          <a:lstStyle/>
          <a:p>
            <a:pPr marL="285750" indent="-285750" algn="l">
              <a:buFont typeface="Arial" panose="020B0604020202020204" pitchFamily="34" charset="0"/>
              <a:buChar char="•"/>
            </a:pPr>
            <a:r>
              <a:rPr lang="en-GB">
                <a:solidFill>
                  <a:srgbClr val="0C114D"/>
                </a:solidFill>
                <a:latin typeface="Ubuntu" panose="020B0504030602030204" pitchFamily="34" charset="0"/>
              </a:rPr>
              <a:t>comprises all activities related to the elaboration of the project application and ends with the approval of the project for funding</a:t>
            </a:r>
          </a:p>
          <a:p>
            <a:pPr marL="285750" indent="-285750" algn="l">
              <a:buFont typeface="Arial" panose="020B0604020202020204" pitchFamily="34" charset="0"/>
              <a:buChar char="•"/>
            </a:pPr>
            <a:endParaRPr lang="en-GB">
              <a:solidFill>
                <a:srgbClr val="0C114D"/>
              </a:solidFill>
              <a:latin typeface="Ubuntu" panose="020B0504030602030204" pitchFamily="34" charset="0"/>
            </a:endParaRPr>
          </a:p>
          <a:p>
            <a:pPr marL="285750" indent="-285750" algn="l">
              <a:buFont typeface="Arial" panose="020B0604020202020204" pitchFamily="34" charset="0"/>
              <a:buChar char="•"/>
            </a:pPr>
            <a:r>
              <a:rPr lang="en-GB">
                <a:solidFill>
                  <a:srgbClr val="0C114D"/>
                </a:solidFill>
                <a:latin typeface="Ubuntu" panose="020B0504030602030204" pitchFamily="34" charset="0"/>
              </a:rPr>
              <a:t>lump sum of EUR 25 000 (corresponding to EUR 20 000 ERDF)</a:t>
            </a:r>
          </a:p>
          <a:p>
            <a:pPr algn="l"/>
            <a:endParaRPr lang="pl-PL" i="1">
              <a:solidFill>
                <a:srgbClr val="0C114D"/>
              </a:solidFill>
              <a:latin typeface="Ubuntu" panose="020B0504030602030204" pitchFamily="34" charset="0"/>
            </a:endParaRPr>
          </a:p>
          <a:p>
            <a:endParaRPr lang="en-GB" sz="1400" b="1" i="0">
              <a:solidFill>
                <a:srgbClr val="0C114D"/>
              </a:solidFill>
              <a:effectLst/>
              <a:latin typeface="Ubuntu" panose="020B0504030602030204" pitchFamily="34" charset="0"/>
            </a:endParaRPr>
          </a:p>
          <a:p>
            <a:endParaRPr lang="en-GB" sz="1400" b="1" i="0">
              <a:solidFill>
                <a:srgbClr val="0C114D"/>
              </a:solidFill>
              <a:effectLst/>
              <a:latin typeface="Ubuntu" panose="020B0504030602030204" pitchFamily="34" charset="0"/>
            </a:endParaRPr>
          </a:p>
          <a:p>
            <a:endParaRPr lang="en-GB" sz="1400">
              <a:solidFill>
                <a:srgbClr val="0C114D"/>
              </a:solidFill>
              <a:latin typeface="Ubuntu" panose="020B0504030602030204" pitchFamily="34" charset="0"/>
            </a:endParaRPr>
          </a:p>
        </p:txBody>
      </p:sp>
    </p:spTree>
    <p:extLst>
      <p:ext uri="{BB962C8B-B14F-4D97-AF65-F5344CB8AC3E}">
        <p14:creationId xmlns:p14="http://schemas.microsoft.com/office/powerpoint/2010/main" val="86750212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3FBE4081-9512-E11B-D0B0-CD623D843F61}"/>
              </a:ext>
            </a:extLst>
          </p:cNvPr>
          <p:cNvPicPr>
            <a:picLocks noChangeAspect="1"/>
          </p:cNvPicPr>
          <p:nvPr/>
        </p:nvPicPr>
        <p:blipFill rotWithShape="1">
          <a:blip r:embed="rId3">
            <a:extLst>
              <a:ext uri="{28A0092B-C50C-407E-A947-70E740481C1C}">
                <a14:useLocalDpi xmlns:a14="http://schemas.microsoft.com/office/drawing/2010/main" val="0"/>
              </a:ext>
            </a:extLst>
          </a:blip>
          <a:srcRect l="377" t="2382" r="85275" b="2327"/>
          <a:stretch/>
        </p:blipFill>
        <p:spPr bwMode="auto">
          <a:xfrm>
            <a:off x="0" y="146538"/>
            <a:ext cx="1782501" cy="6564924"/>
          </a:xfrm>
          <a:prstGeom prst="rect">
            <a:avLst/>
          </a:prstGeom>
          <a:noFill/>
          <a:ln>
            <a:noFill/>
          </a:ln>
          <a:extLst>
            <a:ext uri="{53640926-AAD7-44D8-BBD7-CCE9431645EC}">
              <a14:shadowObscured xmlns:a14="http://schemas.microsoft.com/office/drawing/2010/main"/>
            </a:ext>
          </a:extLst>
        </p:spPr>
      </p:pic>
      <p:pic>
        <p:nvPicPr>
          <p:cNvPr id="2" name="Picture 4">
            <a:extLst>
              <a:ext uri="{FF2B5EF4-FFF2-40B4-BE49-F238E27FC236}">
                <a16:creationId xmlns:a16="http://schemas.microsoft.com/office/drawing/2014/main" id="{5BE5CE07-1718-3E5D-AD76-A55048D848D8}"/>
              </a:ext>
            </a:extLst>
          </p:cNvPr>
          <p:cNvPicPr>
            <a:picLocks noChangeAspect="1"/>
          </p:cNvPicPr>
          <p:nvPr/>
        </p:nvPicPr>
        <p:blipFill rotWithShape="1">
          <a:blip r:embed="rId3">
            <a:extLst>
              <a:ext uri="{28A0092B-C50C-407E-A947-70E740481C1C}">
                <a14:useLocalDpi xmlns:a14="http://schemas.microsoft.com/office/drawing/2010/main" val="0"/>
              </a:ext>
            </a:extLst>
          </a:blip>
          <a:srcRect l="377" t="2382" r="75119" b="10029"/>
          <a:stretch/>
        </p:blipFill>
        <p:spPr bwMode="auto">
          <a:xfrm>
            <a:off x="0" y="146538"/>
            <a:ext cx="3044142" cy="6034343"/>
          </a:xfrm>
          <a:prstGeom prst="rect">
            <a:avLst/>
          </a:prstGeom>
          <a:noFill/>
          <a:ln>
            <a:noFill/>
          </a:ln>
          <a:extLst>
            <a:ext uri="{53640926-AAD7-44D8-BBD7-CCE9431645EC}">
              <a14:shadowObscured xmlns:a14="http://schemas.microsoft.com/office/drawing/2010/main"/>
            </a:ext>
          </a:extLst>
        </p:spPr>
      </p:pic>
      <p:pic>
        <p:nvPicPr>
          <p:cNvPr id="3" name="Picture 4">
            <a:extLst>
              <a:ext uri="{FF2B5EF4-FFF2-40B4-BE49-F238E27FC236}">
                <a16:creationId xmlns:a16="http://schemas.microsoft.com/office/drawing/2014/main" id="{2A1615B6-8734-EB3E-ACC1-0FC68BBEEC7A}"/>
              </a:ext>
            </a:extLst>
          </p:cNvPr>
          <p:cNvPicPr>
            <a:picLocks noChangeAspect="1"/>
          </p:cNvPicPr>
          <p:nvPr/>
        </p:nvPicPr>
        <p:blipFill rotWithShape="1">
          <a:blip r:embed="rId3">
            <a:extLst>
              <a:ext uri="{28A0092B-C50C-407E-A947-70E740481C1C}">
                <a14:useLocalDpi xmlns:a14="http://schemas.microsoft.com/office/drawing/2010/main" val="0"/>
              </a:ext>
            </a:extLst>
          </a:blip>
          <a:srcRect l="377" t="2382" r="1484" b="89916"/>
          <a:stretch/>
        </p:blipFill>
        <p:spPr bwMode="auto">
          <a:xfrm>
            <a:off x="0" y="146538"/>
            <a:ext cx="12192000" cy="530581"/>
          </a:xfrm>
          <a:prstGeom prst="rect">
            <a:avLst/>
          </a:prstGeom>
          <a:noFill/>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26506036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93558D3-269A-A1D9-9688-CAE50DC10679}"/>
            </a:ext>
          </a:extLst>
        </p:cNvPr>
        <p:cNvGrpSpPr/>
        <p:nvPr/>
      </p:nvGrpSpPr>
      <p:grpSpPr>
        <a:xfrm>
          <a:off x="0" y="0"/>
          <a:ext cx="0" cy="0"/>
          <a:chOff x="0" y="0"/>
          <a:chExt cx="0" cy="0"/>
        </a:xfrm>
      </p:grpSpPr>
      <p:sp>
        <p:nvSpPr>
          <p:cNvPr id="2" name="Titre 1">
            <a:extLst>
              <a:ext uri="{FF2B5EF4-FFF2-40B4-BE49-F238E27FC236}">
                <a16:creationId xmlns:a16="http://schemas.microsoft.com/office/drawing/2014/main" id="{23FD36F7-73B9-80EE-7728-4456E55EA842}"/>
              </a:ext>
            </a:extLst>
          </p:cNvPr>
          <p:cNvSpPr>
            <a:spLocks noGrp="1"/>
          </p:cNvSpPr>
          <p:nvPr>
            <p:ph type="title" idx="4294967295"/>
          </p:nvPr>
        </p:nvSpPr>
        <p:spPr>
          <a:xfrm>
            <a:off x="970402" y="471488"/>
            <a:ext cx="10515600" cy="709612"/>
          </a:xfrm>
        </p:spPr>
        <p:txBody>
          <a:bodyPr/>
          <a:lstStyle/>
          <a:p>
            <a:r>
              <a:rPr lang="fr-BE" b="1">
                <a:solidFill>
                  <a:schemeClr val="accent2"/>
                </a:solidFill>
                <a:latin typeface="Ubuntu" panose="020B0504030602030204" pitchFamily="34" charset="0"/>
              </a:rPr>
              <a:t>Initiation Phase </a:t>
            </a:r>
          </a:p>
        </p:txBody>
      </p:sp>
      <p:sp>
        <p:nvSpPr>
          <p:cNvPr id="15" name="TextBox 14">
            <a:extLst>
              <a:ext uri="{FF2B5EF4-FFF2-40B4-BE49-F238E27FC236}">
                <a16:creationId xmlns:a16="http://schemas.microsoft.com/office/drawing/2014/main" id="{EC11ED0C-8902-8AEB-D16B-E48A4C546C65}"/>
              </a:ext>
            </a:extLst>
          </p:cNvPr>
          <p:cNvSpPr txBox="1"/>
          <p:nvPr/>
        </p:nvSpPr>
        <p:spPr>
          <a:xfrm>
            <a:off x="970402" y="1279528"/>
            <a:ext cx="10962518" cy="4339650"/>
          </a:xfrm>
          <a:prstGeom prst="rect">
            <a:avLst/>
          </a:prstGeom>
          <a:noFill/>
        </p:spPr>
        <p:txBody>
          <a:bodyPr wrap="square">
            <a:spAutoFit/>
          </a:bodyPr>
          <a:lstStyle/>
          <a:p>
            <a:pPr marL="285750" indent="-285750" algn="l">
              <a:buFont typeface="Arial" panose="020B0604020202020204" pitchFamily="34" charset="0"/>
              <a:buChar char="•"/>
            </a:pPr>
            <a:r>
              <a:rPr lang="en-GB">
                <a:solidFill>
                  <a:srgbClr val="0C114D"/>
                </a:solidFill>
                <a:latin typeface="Ubuntu" panose="020B0504030602030204" pitchFamily="34" charset="0"/>
                <a:hlinkClick r:id="rId3"/>
              </a:rPr>
              <a:t>Chapter 4 INITIATION PHASE AND CONTRACTING</a:t>
            </a:r>
            <a:endParaRPr lang="en-GB">
              <a:solidFill>
                <a:srgbClr val="0C114D"/>
              </a:solidFill>
              <a:latin typeface="Ubuntu" panose="020B0504030602030204" pitchFamily="34" charset="0"/>
            </a:endParaRPr>
          </a:p>
          <a:p>
            <a:pPr marL="285750" indent="-285750" algn="l">
              <a:buFont typeface="Arial" panose="020B0604020202020204" pitchFamily="34" charset="0"/>
              <a:buChar char="•"/>
            </a:pPr>
            <a:endParaRPr lang="en-GB">
              <a:solidFill>
                <a:srgbClr val="0C114D"/>
              </a:solidFill>
              <a:latin typeface="Ubuntu" panose="020B0504030602030204" pitchFamily="34" charset="0"/>
            </a:endParaRPr>
          </a:p>
          <a:p>
            <a:pPr marL="285750" indent="-285750" algn="l">
              <a:buFont typeface="Arial" panose="020B0604020202020204" pitchFamily="34" charset="0"/>
              <a:buChar char="•"/>
            </a:pPr>
            <a:r>
              <a:rPr lang="en-GB" b="1">
                <a:solidFill>
                  <a:srgbClr val="0C114D"/>
                </a:solidFill>
                <a:latin typeface="Ubuntu" panose="020B0504030602030204" pitchFamily="34" charset="0"/>
              </a:rPr>
              <a:t>lasts 6 months </a:t>
            </a:r>
            <a:r>
              <a:rPr lang="en-GB">
                <a:solidFill>
                  <a:srgbClr val="0C114D"/>
                </a:solidFill>
                <a:latin typeface="Ubuntu" panose="020B0504030602030204" pitchFamily="34" charset="0"/>
              </a:rPr>
              <a:t>and starts after the project’s official approval</a:t>
            </a:r>
          </a:p>
          <a:p>
            <a:pPr marL="285750" indent="-285750" algn="l">
              <a:buFont typeface="Arial" panose="020B0604020202020204" pitchFamily="34" charset="0"/>
              <a:buChar char="•"/>
            </a:pPr>
            <a:endParaRPr lang="en-GB">
              <a:solidFill>
                <a:srgbClr val="0C114D"/>
              </a:solidFill>
              <a:latin typeface="Ubuntu" panose="020B0504030602030204" pitchFamily="34" charset="0"/>
            </a:endParaRPr>
          </a:p>
          <a:p>
            <a:pPr marL="285750" indent="-285750" algn="l">
              <a:buFont typeface="Arial" panose="020B0604020202020204" pitchFamily="34" charset="0"/>
              <a:buChar char="•"/>
            </a:pPr>
            <a:r>
              <a:rPr lang="en-GB">
                <a:solidFill>
                  <a:srgbClr val="0C114D"/>
                </a:solidFill>
                <a:latin typeface="Ubuntu" panose="020B0504030602030204" pitchFamily="34" charset="0"/>
              </a:rPr>
              <a:t>Dedicated solely to </a:t>
            </a:r>
            <a:r>
              <a:rPr lang="en-GB" b="1">
                <a:solidFill>
                  <a:srgbClr val="0C114D"/>
                </a:solidFill>
                <a:latin typeface="Ubuntu" panose="020B0504030602030204" pitchFamily="34" charset="0"/>
              </a:rPr>
              <a:t>the project readiness check </a:t>
            </a:r>
            <a:r>
              <a:rPr lang="en-GB">
                <a:solidFill>
                  <a:srgbClr val="0C114D"/>
                </a:solidFill>
                <a:latin typeface="Ubuntu" panose="020B0504030602030204" pitchFamily="34" charset="0"/>
              </a:rPr>
              <a:t>(including ex-ante audit), as well as for the project </a:t>
            </a:r>
            <a:r>
              <a:rPr lang="en-GB" b="1">
                <a:solidFill>
                  <a:srgbClr val="0C114D"/>
                </a:solidFill>
                <a:latin typeface="Ubuntu" panose="020B0504030602030204" pitchFamily="34" charset="0"/>
              </a:rPr>
              <a:t>management activities</a:t>
            </a:r>
            <a:r>
              <a:rPr lang="en-GB">
                <a:solidFill>
                  <a:srgbClr val="0C114D"/>
                </a:solidFill>
                <a:latin typeface="Ubuntu" panose="020B0504030602030204" pitchFamily="34" charset="0"/>
              </a:rPr>
              <a:t> to create the conditions for a smooth start and implementation of project activities</a:t>
            </a:r>
          </a:p>
          <a:p>
            <a:pPr marL="285750" indent="-285750" algn="l">
              <a:buFont typeface="Arial" panose="020B0604020202020204" pitchFamily="34" charset="0"/>
              <a:buChar char="•"/>
            </a:pPr>
            <a:endParaRPr lang="en-GB">
              <a:solidFill>
                <a:srgbClr val="0C114D"/>
              </a:solidFill>
              <a:latin typeface="Ubuntu" panose="020B0504030602030204" pitchFamily="34" charset="0"/>
            </a:endParaRPr>
          </a:p>
          <a:p>
            <a:pPr marL="285750" indent="-285750" algn="l">
              <a:buFont typeface="Arial" panose="020B0604020202020204" pitchFamily="34" charset="0"/>
              <a:buChar char="•"/>
            </a:pPr>
            <a:r>
              <a:rPr lang="en-GB">
                <a:solidFill>
                  <a:srgbClr val="0C114D"/>
                </a:solidFill>
                <a:latin typeface="Ubuntu" panose="020B0504030602030204" pitchFamily="34" charset="0"/>
              </a:rPr>
              <a:t>lump sum of EUR 75 000 (corresponding to EUR 60 000 ERDF)</a:t>
            </a:r>
          </a:p>
          <a:p>
            <a:pPr marL="285750" indent="-285750" algn="l">
              <a:buFont typeface="Arial" panose="020B0604020202020204" pitchFamily="34" charset="0"/>
              <a:buChar char="•"/>
            </a:pPr>
            <a:endParaRPr lang="en-GB" i="1">
              <a:solidFill>
                <a:srgbClr val="0C114D"/>
              </a:solidFill>
              <a:latin typeface="Ubuntu" panose="020B0504030602030204" pitchFamily="34" charset="0"/>
            </a:endParaRPr>
          </a:p>
          <a:p>
            <a:pPr marL="285750" indent="-285750">
              <a:buFont typeface="Arial" panose="020B0604020202020204" pitchFamily="34" charset="0"/>
              <a:buChar char="•"/>
            </a:pPr>
            <a:r>
              <a:rPr lang="en-GB" sz="1800">
                <a:solidFill>
                  <a:srgbClr val="0C114D"/>
                </a:solidFill>
                <a:latin typeface="Ubuntu" panose="020B0504030602030204" pitchFamily="34" charset="0"/>
              </a:rPr>
              <a:t>A </a:t>
            </a:r>
            <a:r>
              <a:rPr lang="en-GB" sz="1800" b="1">
                <a:solidFill>
                  <a:srgbClr val="0C114D"/>
                </a:solidFill>
                <a:latin typeface="Ubuntu" panose="020B0504030602030204" pitchFamily="34" charset="0"/>
              </a:rPr>
              <a:t>successfully completed Initiation Phase </a:t>
            </a:r>
            <a:r>
              <a:rPr lang="en-GB" sz="1800">
                <a:solidFill>
                  <a:srgbClr val="0C114D"/>
                </a:solidFill>
                <a:latin typeface="Ubuntu" panose="020B0504030602030204" pitchFamily="34" charset="0"/>
              </a:rPr>
              <a:t>is the </a:t>
            </a:r>
            <a:r>
              <a:rPr lang="en-GB" sz="1800" b="1" u="sng">
                <a:solidFill>
                  <a:srgbClr val="0C114D"/>
                </a:solidFill>
                <a:latin typeface="Ubuntu" panose="020B0504030602030204" pitchFamily="34" charset="0"/>
              </a:rPr>
              <a:t>sine qua non condition </a:t>
            </a:r>
            <a:r>
              <a:rPr lang="en-GB" sz="1800" b="1">
                <a:solidFill>
                  <a:srgbClr val="0C114D"/>
                </a:solidFill>
                <a:latin typeface="Ubuntu" panose="020B0504030602030204" pitchFamily="34" charset="0"/>
              </a:rPr>
              <a:t>for receiving the ERDF funding </a:t>
            </a:r>
            <a:r>
              <a:rPr lang="en-GB" sz="1800">
                <a:solidFill>
                  <a:srgbClr val="0C114D"/>
                </a:solidFill>
                <a:latin typeface="Ubuntu" panose="020B0504030602030204" pitchFamily="34" charset="0"/>
              </a:rPr>
              <a:t>for implementation and start of the project Implementation phase!!!</a:t>
            </a:r>
            <a:endParaRPr lang="en-GB" sz="2000" i="0">
              <a:solidFill>
                <a:srgbClr val="0C114D"/>
              </a:solidFill>
              <a:effectLst/>
              <a:latin typeface="Ubuntu" panose="020B0504030602030204" pitchFamily="34" charset="0"/>
            </a:endParaRPr>
          </a:p>
          <a:p>
            <a:pPr marL="285750" indent="-285750" algn="l">
              <a:buFont typeface="Arial" panose="020B0604020202020204" pitchFamily="34" charset="0"/>
              <a:buChar char="•"/>
            </a:pPr>
            <a:endParaRPr lang="pl-PL" i="1">
              <a:solidFill>
                <a:srgbClr val="0C114D"/>
              </a:solidFill>
              <a:latin typeface="Ubuntu" panose="020B0504030602030204" pitchFamily="34" charset="0"/>
            </a:endParaRPr>
          </a:p>
          <a:p>
            <a:endParaRPr lang="en-GB" sz="1400" b="1" i="0">
              <a:solidFill>
                <a:srgbClr val="0C114D"/>
              </a:solidFill>
              <a:effectLst/>
              <a:latin typeface="Ubuntu" panose="020B0504030602030204" pitchFamily="34" charset="0"/>
            </a:endParaRPr>
          </a:p>
          <a:p>
            <a:endParaRPr lang="en-GB" sz="1400" b="1" i="0">
              <a:solidFill>
                <a:srgbClr val="0C114D"/>
              </a:solidFill>
              <a:effectLst/>
              <a:latin typeface="Ubuntu" panose="020B0504030602030204" pitchFamily="34" charset="0"/>
            </a:endParaRPr>
          </a:p>
          <a:p>
            <a:endParaRPr lang="en-GB" sz="1400">
              <a:solidFill>
                <a:srgbClr val="0C114D"/>
              </a:solidFill>
              <a:latin typeface="Ubuntu" panose="020B0504030602030204" pitchFamily="34" charset="0"/>
            </a:endParaRPr>
          </a:p>
        </p:txBody>
      </p:sp>
    </p:spTree>
    <p:extLst>
      <p:ext uri="{BB962C8B-B14F-4D97-AF65-F5344CB8AC3E}">
        <p14:creationId xmlns:p14="http://schemas.microsoft.com/office/powerpoint/2010/main" val="1103639297"/>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3FBE4081-9512-E11B-D0B0-CD623D843F61}"/>
              </a:ext>
            </a:extLst>
          </p:cNvPr>
          <p:cNvPicPr>
            <a:picLocks noChangeAspect="1"/>
          </p:cNvPicPr>
          <p:nvPr/>
        </p:nvPicPr>
        <p:blipFill rotWithShape="1">
          <a:blip r:embed="rId3">
            <a:extLst>
              <a:ext uri="{28A0092B-C50C-407E-A947-70E740481C1C}">
                <a14:useLocalDpi xmlns:a14="http://schemas.microsoft.com/office/drawing/2010/main" val="0"/>
              </a:ext>
            </a:extLst>
          </a:blip>
          <a:srcRect l="377" t="2382" r="85275" b="2327"/>
          <a:stretch/>
        </p:blipFill>
        <p:spPr bwMode="auto">
          <a:xfrm>
            <a:off x="0" y="146538"/>
            <a:ext cx="1782501" cy="6564924"/>
          </a:xfrm>
          <a:prstGeom prst="rect">
            <a:avLst/>
          </a:prstGeom>
          <a:noFill/>
          <a:ln>
            <a:noFill/>
          </a:ln>
          <a:extLst>
            <a:ext uri="{53640926-AAD7-44D8-BBD7-CCE9431645EC}">
              <a14:shadowObscured xmlns:a14="http://schemas.microsoft.com/office/drawing/2010/main"/>
            </a:ext>
          </a:extLst>
        </p:spPr>
      </p:pic>
      <p:pic>
        <p:nvPicPr>
          <p:cNvPr id="2" name="Picture 4">
            <a:extLst>
              <a:ext uri="{FF2B5EF4-FFF2-40B4-BE49-F238E27FC236}">
                <a16:creationId xmlns:a16="http://schemas.microsoft.com/office/drawing/2014/main" id="{5BE5CE07-1718-3E5D-AD76-A55048D848D8}"/>
              </a:ext>
            </a:extLst>
          </p:cNvPr>
          <p:cNvPicPr>
            <a:picLocks noChangeAspect="1"/>
          </p:cNvPicPr>
          <p:nvPr/>
        </p:nvPicPr>
        <p:blipFill rotWithShape="1">
          <a:blip r:embed="rId3">
            <a:extLst>
              <a:ext uri="{28A0092B-C50C-407E-A947-70E740481C1C}">
                <a14:useLocalDpi xmlns:a14="http://schemas.microsoft.com/office/drawing/2010/main" val="0"/>
              </a:ext>
            </a:extLst>
          </a:blip>
          <a:srcRect l="377" t="2382" r="75119" b="10029"/>
          <a:stretch/>
        </p:blipFill>
        <p:spPr bwMode="auto">
          <a:xfrm>
            <a:off x="0" y="146538"/>
            <a:ext cx="3044142" cy="6034343"/>
          </a:xfrm>
          <a:prstGeom prst="rect">
            <a:avLst/>
          </a:prstGeom>
          <a:noFill/>
          <a:ln>
            <a:noFill/>
          </a:ln>
          <a:extLst>
            <a:ext uri="{53640926-AAD7-44D8-BBD7-CCE9431645EC}">
              <a14:shadowObscured xmlns:a14="http://schemas.microsoft.com/office/drawing/2010/main"/>
            </a:ext>
          </a:extLst>
        </p:spPr>
      </p:pic>
      <p:pic>
        <p:nvPicPr>
          <p:cNvPr id="3" name="Picture 4">
            <a:extLst>
              <a:ext uri="{FF2B5EF4-FFF2-40B4-BE49-F238E27FC236}">
                <a16:creationId xmlns:a16="http://schemas.microsoft.com/office/drawing/2014/main" id="{219D5F05-CF69-3908-94D8-F46FF1AF05F7}"/>
              </a:ext>
            </a:extLst>
          </p:cNvPr>
          <p:cNvPicPr>
            <a:picLocks noChangeAspect="1"/>
          </p:cNvPicPr>
          <p:nvPr/>
        </p:nvPicPr>
        <p:blipFill rotWithShape="1">
          <a:blip r:embed="rId3">
            <a:extLst>
              <a:ext uri="{28A0092B-C50C-407E-A947-70E740481C1C}">
                <a14:useLocalDpi xmlns:a14="http://schemas.microsoft.com/office/drawing/2010/main" val="0"/>
              </a:ext>
            </a:extLst>
          </a:blip>
          <a:srcRect l="24881" t="2382" r="14745" b="10029"/>
          <a:stretch/>
        </p:blipFill>
        <p:spPr bwMode="auto">
          <a:xfrm>
            <a:off x="3044142" y="146538"/>
            <a:ext cx="7500395" cy="6034343"/>
          </a:xfrm>
          <a:prstGeom prst="rect">
            <a:avLst/>
          </a:prstGeom>
          <a:noFill/>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42436986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C317845-C207-C73F-2248-DEC760333CDD}"/>
            </a:ext>
          </a:extLst>
        </p:cNvPr>
        <p:cNvGrpSpPr/>
        <p:nvPr/>
      </p:nvGrpSpPr>
      <p:grpSpPr>
        <a:xfrm>
          <a:off x="0" y="0"/>
          <a:ext cx="0" cy="0"/>
          <a:chOff x="0" y="0"/>
          <a:chExt cx="0" cy="0"/>
        </a:xfrm>
      </p:grpSpPr>
      <p:sp>
        <p:nvSpPr>
          <p:cNvPr id="2" name="Titre 1">
            <a:extLst>
              <a:ext uri="{FF2B5EF4-FFF2-40B4-BE49-F238E27FC236}">
                <a16:creationId xmlns:a16="http://schemas.microsoft.com/office/drawing/2014/main" id="{A68DA03B-DB75-C4E3-5410-49D769F79EC5}"/>
              </a:ext>
            </a:extLst>
          </p:cNvPr>
          <p:cNvSpPr>
            <a:spLocks noGrp="1"/>
          </p:cNvSpPr>
          <p:nvPr>
            <p:ph type="title" idx="4294967295"/>
          </p:nvPr>
        </p:nvSpPr>
        <p:spPr>
          <a:xfrm>
            <a:off x="970402" y="471488"/>
            <a:ext cx="10515600" cy="709612"/>
          </a:xfrm>
        </p:spPr>
        <p:txBody>
          <a:bodyPr/>
          <a:lstStyle/>
          <a:p>
            <a:r>
              <a:rPr lang="fr-BE" b="1" err="1">
                <a:solidFill>
                  <a:schemeClr val="accent2"/>
                </a:solidFill>
                <a:latin typeface="Ubuntu" panose="020B0504030602030204" pitchFamily="34" charset="0"/>
              </a:rPr>
              <a:t>Implementation</a:t>
            </a:r>
            <a:r>
              <a:rPr lang="fr-BE" b="1">
                <a:solidFill>
                  <a:schemeClr val="accent2"/>
                </a:solidFill>
                <a:latin typeface="Ubuntu" panose="020B0504030602030204" pitchFamily="34" charset="0"/>
              </a:rPr>
              <a:t> Phase</a:t>
            </a:r>
          </a:p>
        </p:txBody>
      </p:sp>
      <p:sp>
        <p:nvSpPr>
          <p:cNvPr id="15" name="TextBox 14">
            <a:extLst>
              <a:ext uri="{FF2B5EF4-FFF2-40B4-BE49-F238E27FC236}">
                <a16:creationId xmlns:a16="http://schemas.microsoft.com/office/drawing/2014/main" id="{DC5DB9E3-DCCB-C749-76F8-1D6723199FE0}"/>
              </a:ext>
            </a:extLst>
          </p:cNvPr>
          <p:cNvSpPr txBox="1"/>
          <p:nvPr/>
        </p:nvSpPr>
        <p:spPr>
          <a:xfrm>
            <a:off x="970402" y="1279528"/>
            <a:ext cx="10962518" cy="4062651"/>
          </a:xfrm>
          <a:prstGeom prst="rect">
            <a:avLst/>
          </a:prstGeom>
          <a:noFill/>
        </p:spPr>
        <p:txBody>
          <a:bodyPr wrap="square">
            <a:spAutoFit/>
          </a:bodyPr>
          <a:lstStyle/>
          <a:p>
            <a:pPr marL="285750" indent="-285750" algn="l">
              <a:buFont typeface="Arial" panose="020B0604020202020204" pitchFamily="34" charset="0"/>
              <a:buChar char="•"/>
            </a:pPr>
            <a:r>
              <a:rPr lang="en-GB">
                <a:solidFill>
                  <a:srgbClr val="0C114D"/>
                </a:solidFill>
                <a:latin typeface="Ubuntu" panose="020B0504030602030204" pitchFamily="34" charset="0"/>
              </a:rPr>
              <a:t>lasts 3,5 years (3 years for thematic WPs + 6 months for horizontal WPs)</a:t>
            </a:r>
          </a:p>
          <a:p>
            <a:pPr marL="285750" indent="-285750" algn="l">
              <a:buFont typeface="Arial" panose="020B0604020202020204" pitchFamily="34" charset="0"/>
              <a:buChar char="•"/>
            </a:pPr>
            <a:endParaRPr lang="en-GB">
              <a:solidFill>
                <a:srgbClr val="0C114D"/>
              </a:solidFill>
              <a:latin typeface="Ubuntu" panose="020B0504030602030204" pitchFamily="34" charset="0"/>
            </a:endParaRPr>
          </a:p>
          <a:p>
            <a:pPr marL="285750" indent="-285750" algn="l">
              <a:buFont typeface="Arial" panose="020B0604020202020204" pitchFamily="34" charset="0"/>
              <a:buChar char="•"/>
            </a:pPr>
            <a:r>
              <a:rPr lang="en-GB">
                <a:solidFill>
                  <a:srgbClr val="0C114D"/>
                </a:solidFill>
                <a:latin typeface="Ubuntu" panose="020B0504030602030204" pitchFamily="34" charset="0"/>
              </a:rPr>
              <a:t>starts </a:t>
            </a:r>
            <a:r>
              <a:rPr lang="en-GB" b="1">
                <a:solidFill>
                  <a:srgbClr val="0C114D"/>
                </a:solidFill>
                <a:latin typeface="Ubuntu" panose="020B0504030602030204" pitchFamily="34" charset="0"/>
              </a:rPr>
              <a:t>after the project’s successful completion of the Initiation Phase </a:t>
            </a:r>
            <a:r>
              <a:rPr lang="en-GB">
                <a:solidFill>
                  <a:srgbClr val="0C114D"/>
                </a:solidFill>
                <a:latin typeface="Ubuntu" panose="020B0504030602030204" pitchFamily="34" charset="0"/>
              </a:rPr>
              <a:t>(project start date indicated in the Subsidy Contract) and lasts until the approved project implementation end date</a:t>
            </a:r>
          </a:p>
          <a:p>
            <a:pPr algn="l"/>
            <a:endParaRPr lang="en-GB">
              <a:solidFill>
                <a:srgbClr val="0C114D"/>
              </a:solidFill>
              <a:latin typeface="Ubuntu" panose="020B0504030602030204" pitchFamily="34" charset="0"/>
            </a:endParaRPr>
          </a:p>
          <a:p>
            <a:pPr marL="285750" indent="-285750" algn="l">
              <a:buFont typeface="Arial" panose="020B0604020202020204" pitchFamily="34" charset="0"/>
              <a:buChar char="•"/>
            </a:pPr>
            <a:r>
              <a:rPr lang="en-GB">
                <a:solidFill>
                  <a:srgbClr val="0C114D"/>
                </a:solidFill>
                <a:latin typeface="Ubuntu" panose="020B0504030602030204" pitchFamily="34" charset="0"/>
              </a:rPr>
              <a:t>d</a:t>
            </a:r>
            <a:r>
              <a:rPr lang="en-GB" i="0">
                <a:solidFill>
                  <a:srgbClr val="0C114D"/>
                </a:solidFill>
                <a:effectLst/>
                <a:latin typeface="Ubuntu" panose="020B0504030602030204" pitchFamily="34" charset="0"/>
              </a:rPr>
              <a:t>edicated to the actual implementation of the project</a:t>
            </a:r>
            <a:endParaRPr lang="en-GB">
              <a:solidFill>
                <a:srgbClr val="0C114D"/>
              </a:solidFill>
              <a:latin typeface="Ubuntu" panose="020B0504030602030204" pitchFamily="34" charset="0"/>
            </a:endParaRPr>
          </a:p>
          <a:p>
            <a:pPr marL="285750" indent="-285750" algn="l">
              <a:buFont typeface="Arial" panose="020B0604020202020204" pitchFamily="34" charset="0"/>
              <a:buChar char="•"/>
            </a:pPr>
            <a:endParaRPr lang="en-GB" i="0">
              <a:solidFill>
                <a:srgbClr val="0C114D"/>
              </a:solidFill>
              <a:effectLst/>
              <a:latin typeface="Ubuntu" panose="020B0504030602030204" pitchFamily="34" charset="0"/>
            </a:endParaRPr>
          </a:p>
          <a:p>
            <a:pPr marL="285750" indent="-285750" algn="l">
              <a:buFont typeface="Arial" panose="020B0604020202020204" pitchFamily="34" charset="0"/>
              <a:buChar char="•"/>
            </a:pPr>
            <a:r>
              <a:rPr lang="en-US" i="0">
                <a:solidFill>
                  <a:srgbClr val="0C114D"/>
                </a:solidFill>
                <a:effectLst/>
                <a:latin typeface="Ubuntu" panose="020B0504030602030204" pitchFamily="34" charset="0"/>
              </a:rPr>
              <a:t>A first ERDF (advance) payment corresponding to </a:t>
            </a:r>
            <a:r>
              <a:rPr lang="en-US" b="1" i="0">
                <a:solidFill>
                  <a:srgbClr val="0C114D"/>
                </a:solidFill>
                <a:effectLst/>
                <a:latin typeface="Ubuntu" panose="020B0504030602030204" pitchFamily="34" charset="0"/>
              </a:rPr>
              <a:t>50% of the ERDF grant</a:t>
            </a:r>
            <a:r>
              <a:rPr lang="en-US" i="0">
                <a:solidFill>
                  <a:srgbClr val="0C114D"/>
                </a:solidFill>
                <a:effectLst/>
                <a:latin typeface="Ubuntu" panose="020B0504030602030204" pitchFamily="34" charset="0"/>
              </a:rPr>
              <a:t> is made to the MUA within 90 days from the successful completion of the Initiation Phase.</a:t>
            </a:r>
          </a:p>
          <a:p>
            <a:pPr marL="285750" indent="-285750" algn="l">
              <a:buFont typeface="Arial" panose="020B0604020202020204" pitchFamily="34" charset="0"/>
              <a:buChar char="•"/>
            </a:pPr>
            <a:endParaRPr lang="en-US" i="0">
              <a:solidFill>
                <a:srgbClr val="0C114D"/>
              </a:solidFill>
              <a:effectLst/>
              <a:latin typeface="Ubuntu" panose="020B0504030602030204" pitchFamily="34" charset="0"/>
            </a:endParaRPr>
          </a:p>
          <a:p>
            <a:pPr marL="285750" indent="-285750" algn="l">
              <a:buFont typeface="Arial" panose="020B0604020202020204" pitchFamily="34" charset="0"/>
              <a:buChar char="•"/>
            </a:pPr>
            <a:r>
              <a:rPr lang="en-US" i="0">
                <a:solidFill>
                  <a:srgbClr val="0C114D"/>
                </a:solidFill>
                <a:effectLst/>
                <a:latin typeface="Ubuntu" panose="020B0504030602030204" pitchFamily="34" charset="0"/>
              </a:rPr>
              <a:t>A second ERDF (advance) payment corresponding to </a:t>
            </a:r>
            <a:r>
              <a:rPr lang="en-US" b="1" i="0">
                <a:solidFill>
                  <a:srgbClr val="0C114D"/>
                </a:solidFill>
                <a:effectLst/>
                <a:latin typeface="Ubuntu" panose="020B0504030602030204" pitchFamily="34" charset="0"/>
              </a:rPr>
              <a:t>30% of the ERDF grant </a:t>
            </a:r>
            <a:r>
              <a:rPr lang="en-US" i="0">
                <a:solidFill>
                  <a:srgbClr val="0C114D"/>
                </a:solidFill>
                <a:effectLst/>
                <a:latin typeface="Ubuntu" panose="020B0504030602030204" pitchFamily="34" charset="0"/>
              </a:rPr>
              <a:t>is made to the MUA after the submission and approval of a Financial Claim</a:t>
            </a:r>
            <a:endParaRPr lang="en-GB" i="0">
              <a:solidFill>
                <a:srgbClr val="0C114D"/>
              </a:solidFill>
              <a:effectLst/>
              <a:latin typeface="Ubuntu" panose="020B0504030602030204" pitchFamily="34" charset="0"/>
            </a:endParaRPr>
          </a:p>
          <a:p>
            <a:pPr marL="285750" indent="-285750" algn="l">
              <a:buFont typeface="Arial" panose="020B0604020202020204" pitchFamily="34" charset="0"/>
              <a:buChar char="•"/>
            </a:pPr>
            <a:endParaRPr lang="en-GB" sz="1400">
              <a:solidFill>
                <a:srgbClr val="0C114D"/>
              </a:solidFill>
              <a:latin typeface="Ubuntu" panose="020B0504030602030204" pitchFamily="34" charset="0"/>
            </a:endParaRPr>
          </a:p>
          <a:p>
            <a:pPr marL="285750" indent="-285750" algn="l">
              <a:buFont typeface="Arial" panose="020B0604020202020204" pitchFamily="34" charset="0"/>
              <a:buChar char="•"/>
            </a:pPr>
            <a:endParaRPr lang="en-GB" sz="1400" i="0">
              <a:solidFill>
                <a:srgbClr val="0C114D"/>
              </a:solidFill>
              <a:effectLst/>
              <a:latin typeface="Ubuntu" panose="020B0504030602030204" pitchFamily="34" charset="0"/>
            </a:endParaRPr>
          </a:p>
          <a:p>
            <a:endParaRPr lang="en-GB" sz="1400">
              <a:solidFill>
                <a:srgbClr val="0C114D"/>
              </a:solidFill>
              <a:latin typeface="Ubuntu" panose="020B0504030602030204" pitchFamily="34" charset="0"/>
            </a:endParaRPr>
          </a:p>
        </p:txBody>
      </p:sp>
    </p:spTree>
    <p:extLst>
      <p:ext uri="{BB962C8B-B14F-4D97-AF65-F5344CB8AC3E}">
        <p14:creationId xmlns:p14="http://schemas.microsoft.com/office/powerpoint/2010/main" val="2842185876"/>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3FBE4081-9512-E11B-D0B0-CD623D843F61}"/>
              </a:ext>
            </a:extLst>
          </p:cNvPr>
          <p:cNvPicPr>
            <a:picLocks noChangeAspect="1"/>
          </p:cNvPicPr>
          <p:nvPr/>
        </p:nvPicPr>
        <p:blipFill rotWithShape="1">
          <a:blip r:embed="rId3">
            <a:extLst>
              <a:ext uri="{28A0092B-C50C-407E-A947-70E740481C1C}">
                <a14:useLocalDpi xmlns:a14="http://schemas.microsoft.com/office/drawing/2010/main" val="0"/>
              </a:ext>
            </a:extLst>
          </a:blip>
          <a:srcRect l="377" t="2382" r="85275" b="2327"/>
          <a:stretch/>
        </p:blipFill>
        <p:spPr bwMode="auto">
          <a:xfrm>
            <a:off x="0" y="146538"/>
            <a:ext cx="1782501" cy="6564924"/>
          </a:xfrm>
          <a:prstGeom prst="rect">
            <a:avLst/>
          </a:prstGeom>
          <a:noFill/>
          <a:ln>
            <a:noFill/>
          </a:ln>
          <a:extLst>
            <a:ext uri="{53640926-AAD7-44D8-BBD7-CCE9431645EC}">
              <a14:shadowObscured xmlns:a14="http://schemas.microsoft.com/office/drawing/2010/main"/>
            </a:ext>
          </a:extLst>
        </p:spPr>
      </p:pic>
      <p:pic>
        <p:nvPicPr>
          <p:cNvPr id="2" name="Picture 4">
            <a:extLst>
              <a:ext uri="{FF2B5EF4-FFF2-40B4-BE49-F238E27FC236}">
                <a16:creationId xmlns:a16="http://schemas.microsoft.com/office/drawing/2014/main" id="{5BE5CE07-1718-3E5D-AD76-A55048D848D8}"/>
              </a:ext>
            </a:extLst>
          </p:cNvPr>
          <p:cNvPicPr>
            <a:picLocks noChangeAspect="1"/>
          </p:cNvPicPr>
          <p:nvPr/>
        </p:nvPicPr>
        <p:blipFill rotWithShape="1">
          <a:blip r:embed="rId3">
            <a:extLst>
              <a:ext uri="{28A0092B-C50C-407E-A947-70E740481C1C}">
                <a14:useLocalDpi xmlns:a14="http://schemas.microsoft.com/office/drawing/2010/main" val="0"/>
              </a:ext>
            </a:extLst>
          </a:blip>
          <a:srcRect l="377" t="2382" r="75119" b="10029"/>
          <a:stretch/>
        </p:blipFill>
        <p:spPr bwMode="auto">
          <a:xfrm>
            <a:off x="0" y="146538"/>
            <a:ext cx="3044142" cy="6034343"/>
          </a:xfrm>
          <a:prstGeom prst="rect">
            <a:avLst/>
          </a:prstGeom>
          <a:noFill/>
          <a:ln>
            <a:noFill/>
          </a:ln>
          <a:extLst>
            <a:ext uri="{53640926-AAD7-44D8-BBD7-CCE9431645EC}">
              <a14:shadowObscured xmlns:a14="http://schemas.microsoft.com/office/drawing/2010/main"/>
            </a:ext>
          </a:extLst>
        </p:spPr>
      </p:pic>
      <p:pic>
        <p:nvPicPr>
          <p:cNvPr id="3" name="Picture 4">
            <a:extLst>
              <a:ext uri="{FF2B5EF4-FFF2-40B4-BE49-F238E27FC236}">
                <a16:creationId xmlns:a16="http://schemas.microsoft.com/office/drawing/2014/main" id="{219D5F05-CF69-3908-94D8-F46FF1AF05F7}"/>
              </a:ext>
            </a:extLst>
          </p:cNvPr>
          <p:cNvPicPr>
            <a:picLocks noChangeAspect="1"/>
          </p:cNvPicPr>
          <p:nvPr/>
        </p:nvPicPr>
        <p:blipFill rotWithShape="1">
          <a:blip r:embed="rId3">
            <a:extLst>
              <a:ext uri="{28A0092B-C50C-407E-A947-70E740481C1C}">
                <a14:useLocalDpi xmlns:a14="http://schemas.microsoft.com/office/drawing/2010/main" val="0"/>
              </a:ext>
            </a:extLst>
          </a:blip>
          <a:srcRect l="24881" t="2382" r="14745" b="10029"/>
          <a:stretch/>
        </p:blipFill>
        <p:spPr bwMode="auto">
          <a:xfrm>
            <a:off x="3044142" y="146538"/>
            <a:ext cx="7500395" cy="6034343"/>
          </a:xfrm>
          <a:prstGeom prst="rect">
            <a:avLst/>
          </a:prstGeom>
          <a:noFill/>
          <a:ln>
            <a:noFill/>
          </a:ln>
          <a:extLst>
            <a:ext uri="{53640926-AAD7-44D8-BBD7-CCE9431645EC}">
              <a14:shadowObscured xmlns:a14="http://schemas.microsoft.com/office/drawing/2010/main"/>
            </a:ext>
          </a:extLst>
        </p:spPr>
      </p:pic>
      <p:pic>
        <p:nvPicPr>
          <p:cNvPr id="4" name="Picture 4">
            <a:extLst>
              <a:ext uri="{FF2B5EF4-FFF2-40B4-BE49-F238E27FC236}">
                <a16:creationId xmlns:a16="http://schemas.microsoft.com/office/drawing/2014/main" id="{70F773D5-8F80-68D9-7263-164BD1341CB2}"/>
              </a:ext>
            </a:extLst>
          </p:cNvPr>
          <p:cNvPicPr>
            <a:picLocks noChangeAspect="1"/>
          </p:cNvPicPr>
          <p:nvPr/>
        </p:nvPicPr>
        <p:blipFill rotWithShape="1">
          <a:blip r:embed="rId3">
            <a:extLst>
              <a:ext uri="{28A0092B-C50C-407E-A947-70E740481C1C}">
                <a14:useLocalDpi xmlns:a14="http://schemas.microsoft.com/office/drawing/2010/main" val="0"/>
              </a:ext>
            </a:extLst>
          </a:blip>
          <a:srcRect l="377" t="2382" r="1484" b="10029"/>
          <a:stretch/>
        </p:blipFill>
        <p:spPr bwMode="auto">
          <a:xfrm>
            <a:off x="0" y="146538"/>
            <a:ext cx="12192000" cy="6034343"/>
          </a:xfrm>
          <a:prstGeom prst="rect">
            <a:avLst/>
          </a:prstGeom>
          <a:noFill/>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25973595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F75A661-54D8-7E40-E8B1-3016F912FD61}"/>
            </a:ext>
          </a:extLst>
        </p:cNvPr>
        <p:cNvGrpSpPr/>
        <p:nvPr/>
      </p:nvGrpSpPr>
      <p:grpSpPr>
        <a:xfrm>
          <a:off x="0" y="0"/>
          <a:ext cx="0" cy="0"/>
          <a:chOff x="0" y="0"/>
          <a:chExt cx="0" cy="0"/>
        </a:xfrm>
      </p:grpSpPr>
      <p:sp>
        <p:nvSpPr>
          <p:cNvPr id="2" name="Titre 1">
            <a:extLst>
              <a:ext uri="{FF2B5EF4-FFF2-40B4-BE49-F238E27FC236}">
                <a16:creationId xmlns:a16="http://schemas.microsoft.com/office/drawing/2014/main" id="{A10DBA7A-0F90-1E91-9850-6DF6BD5617E5}"/>
              </a:ext>
            </a:extLst>
          </p:cNvPr>
          <p:cNvSpPr>
            <a:spLocks noGrp="1"/>
          </p:cNvSpPr>
          <p:nvPr>
            <p:ph type="title" idx="4294967295"/>
          </p:nvPr>
        </p:nvSpPr>
        <p:spPr>
          <a:xfrm>
            <a:off x="970402" y="471488"/>
            <a:ext cx="10515600" cy="709612"/>
          </a:xfrm>
        </p:spPr>
        <p:txBody>
          <a:bodyPr/>
          <a:lstStyle/>
          <a:p>
            <a:r>
              <a:rPr lang="fr-BE" sz="4400" b="1">
                <a:solidFill>
                  <a:schemeClr val="accent2"/>
                </a:solidFill>
                <a:latin typeface="Ubuntu" panose="020B0504030602030204" pitchFamily="34" charset="0"/>
                <a:ea typeface="Tahoma" panose="020B0604030504040204" pitchFamily="34" charset="0"/>
                <a:cs typeface="Tahoma" panose="020B0604030504040204" pitchFamily="34" charset="0"/>
              </a:rPr>
              <a:t>Administrative </a:t>
            </a:r>
            <a:r>
              <a:rPr lang="fr-BE" sz="4400" b="1" err="1">
                <a:solidFill>
                  <a:schemeClr val="accent2"/>
                </a:solidFill>
                <a:latin typeface="Ubuntu" panose="020B0504030602030204" pitchFamily="34" charset="0"/>
                <a:ea typeface="Tahoma" panose="020B0604030504040204" pitchFamily="34" charset="0"/>
                <a:cs typeface="Tahoma" panose="020B0604030504040204" pitchFamily="34" charset="0"/>
              </a:rPr>
              <a:t>Closure</a:t>
            </a:r>
            <a:r>
              <a:rPr lang="fr-BE" sz="4400" b="1">
                <a:solidFill>
                  <a:schemeClr val="accent2"/>
                </a:solidFill>
                <a:latin typeface="Ubuntu" panose="020B0504030602030204" pitchFamily="34" charset="0"/>
                <a:ea typeface="Tahoma" panose="020B0604030504040204" pitchFamily="34" charset="0"/>
                <a:cs typeface="Tahoma" panose="020B0604030504040204" pitchFamily="34" charset="0"/>
              </a:rPr>
              <a:t> Phase</a:t>
            </a:r>
            <a:endParaRPr lang="fr-FR" sz="4400" b="1">
              <a:solidFill>
                <a:schemeClr val="accent1"/>
              </a:solidFill>
              <a:latin typeface="Ubuntu" panose="020B0504030602030204" pitchFamily="34" charset="0"/>
              <a:ea typeface="Tahoma" panose="020B0604030504040204" pitchFamily="34" charset="0"/>
              <a:cs typeface="Tahoma" panose="020B0604030504040204" pitchFamily="34" charset="0"/>
            </a:endParaRPr>
          </a:p>
        </p:txBody>
      </p:sp>
      <p:sp>
        <p:nvSpPr>
          <p:cNvPr id="15" name="TextBox 14">
            <a:extLst>
              <a:ext uri="{FF2B5EF4-FFF2-40B4-BE49-F238E27FC236}">
                <a16:creationId xmlns:a16="http://schemas.microsoft.com/office/drawing/2014/main" id="{44A80766-6744-0E40-AAEC-336845A9EDD8}"/>
              </a:ext>
            </a:extLst>
          </p:cNvPr>
          <p:cNvSpPr txBox="1"/>
          <p:nvPr/>
        </p:nvSpPr>
        <p:spPr>
          <a:xfrm>
            <a:off x="970402" y="1279528"/>
            <a:ext cx="10962518" cy="3170099"/>
          </a:xfrm>
          <a:prstGeom prst="rect">
            <a:avLst/>
          </a:prstGeom>
          <a:noFill/>
        </p:spPr>
        <p:txBody>
          <a:bodyPr wrap="square">
            <a:spAutoFit/>
          </a:bodyPr>
          <a:lstStyle/>
          <a:p>
            <a:pPr marL="285750" indent="-285750" algn="l">
              <a:buFont typeface="Arial" panose="020B0604020202020204" pitchFamily="34" charset="0"/>
              <a:buChar char="•"/>
            </a:pPr>
            <a:r>
              <a:rPr lang="en-GB">
                <a:solidFill>
                  <a:srgbClr val="0C114D"/>
                </a:solidFill>
                <a:latin typeface="Ubuntu" panose="020B0504030602030204" pitchFamily="34" charset="0"/>
              </a:rPr>
              <a:t>lasts 3 months</a:t>
            </a:r>
          </a:p>
          <a:p>
            <a:pPr marL="285750" indent="-285750" algn="l">
              <a:buFont typeface="Arial" panose="020B0604020202020204" pitchFamily="34" charset="0"/>
              <a:buChar char="•"/>
            </a:pPr>
            <a:endParaRPr lang="en-GB">
              <a:solidFill>
                <a:srgbClr val="0C114D"/>
              </a:solidFill>
              <a:latin typeface="Ubuntu" panose="020B0504030602030204" pitchFamily="34" charset="0"/>
            </a:endParaRPr>
          </a:p>
          <a:p>
            <a:pPr marL="285750" indent="-285750" algn="l">
              <a:buFont typeface="Arial" panose="020B0604020202020204" pitchFamily="34" charset="0"/>
              <a:buChar char="•"/>
            </a:pPr>
            <a:r>
              <a:rPr lang="en-GB">
                <a:solidFill>
                  <a:srgbClr val="0C114D"/>
                </a:solidFill>
                <a:latin typeface="Ubuntu" panose="020B0504030602030204" pitchFamily="34" charset="0"/>
              </a:rPr>
              <a:t>related to all administrative activities taking place after the Implementation phase in to close the project and obtain validation of the narrative and financial reporting documents</a:t>
            </a:r>
            <a:endParaRPr lang="en-GB" sz="1400">
              <a:solidFill>
                <a:srgbClr val="0C114D"/>
              </a:solidFill>
              <a:latin typeface="Ubuntu" panose="020B0504030602030204" pitchFamily="34" charset="0"/>
            </a:endParaRPr>
          </a:p>
          <a:p>
            <a:pPr marL="285750" indent="-285750" algn="l">
              <a:buFont typeface="Arial" panose="020B0604020202020204" pitchFamily="34" charset="0"/>
              <a:buChar char="•"/>
            </a:pPr>
            <a:endParaRPr lang="en-GB" sz="1400" i="0">
              <a:solidFill>
                <a:srgbClr val="0C114D"/>
              </a:solidFill>
              <a:effectLst/>
              <a:latin typeface="Ubuntu" panose="020B0504030602030204" pitchFamily="34" charset="0"/>
            </a:endParaRPr>
          </a:p>
          <a:p>
            <a:pPr marL="285750" indent="-285750" algn="l">
              <a:buFont typeface="Arial" panose="020B0604020202020204" pitchFamily="34" charset="0"/>
              <a:buChar char="•"/>
            </a:pPr>
            <a:r>
              <a:rPr lang="en-GB">
                <a:solidFill>
                  <a:srgbClr val="0C114D"/>
                </a:solidFill>
                <a:latin typeface="Ubuntu" panose="020B0504030602030204" pitchFamily="34" charset="0"/>
              </a:rPr>
              <a:t>lump sum of </a:t>
            </a:r>
            <a:r>
              <a:rPr lang="en-GB" i="0">
                <a:solidFill>
                  <a:srgbClr val="0C114D"/>
                </a:solidFill>
                <a:effectLst/>
                <a:latin typeface="Ubuntu" panose="020B0504030602030204" pitchFamily="34" charset="0"/>
              </a:rPr>
              <a:t>EUR 20 000 (corresponding to EUR 16 000 ERDF)</a:t>
            </a:r>
            <a:r>
              <a:rPr lang="en-US" i="0">
                <a:solidFill>
                  <a:srgbClr val="0C114D"/>
                </a:solidFill>
                <a:effectLst/>
                <a:latin typeface="Ubuntu" panose="020B0504030602030204" pitchFamily="34" charset="0"/>
              </a:rPr>
              <a:t> </a:t>
            </a:r>
          </a:p>
          <a:p>
            <a:pPr marL="285750" indent="-285750" algn="l">
              <a:buFont typeface="Arial" panose="020B0604020202020204" pitchFamily="34" charset="0"/>
              <a:buChar char="•"/>
            </a:pPr>
            <a:endParaRPr lang="en-US">
              <a:solidFill>
                <a:srgbClr val="0C114D"/>
              </a:solidFill>
              <a:latin typeface="Ubuntu" panose="020B0504030602030204" pitchFamily="34" charset="0"/>
            </a:endParaRPr>
          </a:p>
          <a:p>
            <a:pPr marL="285750" indent="-285750" algn="l">
              <a:buFont typeface="Arial" panose="020B0604020202020204" pitchFamily="34" charset="0"/>
              <a:buChar char="•"/>
            </a:pPr>
            <a:r>
              <a:rPr lang="en-US" i="0">
                <a:solidFill>
                  <a:srgbClr val="0C114D"/>
                </a:solidFill>
                <a:effectLst/>
                <a:latin typeface="Ubuntu" panose="020B0504030602030204" pitchFamily="34" charset="0"/>
              </a:rPr>
              <a:t>A third ERDF payment corresponding to maximum </a:t>
            </a:r>
            <a:r>
              <a:rPr lang="en-US" b="1" i="0">
                <a:solidFill>
                  <a:srgbClr val="0C114D"/>
                </a:solidFill>
                <a:effectLst/>
                <a:latin typeface="Ubuntu" panose="020B0504030602030204" pitchFamily="34" charset="0"/>
              </a:rPr>
              <a:t>20% of the ERDF grant </a:t>
            </a:r>
            <a:r>
              <a:rPr lang="en-US" i="0">
                <a:solidFill>
                  <a:srgbClr val="0C114D"/>
                </a:solidFill>
                <a:effectLst/>
                <a:latin typeface="Ubuntu" panose="020B0504030602030204" pitchFamily="34" charset="0"/>
              </a:rPr>
              <a:t>is made to the MUA after the approval of the (final) 4th Annual Progress Report</a:t>
            </a:r>
            <a:endParaRPr lang="en-GB" i="0">
              <a:solidFill>
                <a:srgbClr val="0C114D"/>
              </a:solidFill>
              <a:effectLst/>
              <a:latin typeface="Ubuntu" panose="020B0504030602030204" pitchFamily="34" charset="0"/>
            </a:endParaRPr>
          </a:p>
          <a:p>
            <a:pPr marL="285750" indent="-285750" algn="l">
              <a:buFont typeface="Arial" panose="020B0604020202020204" pitchFamily="34" charset="0"/>
              <a:buChar char="•"/>
            </a:pPr>
            <a:endParaRPr lang="en-GB" sz="1400">
              <a:solidFill>
                <a:srgbClr val="0C114D"/>
              </a:solidFill>
              <a:latin typeface="Ubuntu" panose="020B0504030602030204" pitchFamily="34" charset="0"/>
            </a:endParaRPr>
          </a:p>
          <a:p>
            <a:pPr marL="285750" indent="-285750" algn="l">
              <a:buFont typeface="Arial" panose="020B0604020202020204" pitchFamily="34" charset="0"/>
              <a:buChar char="•"/>
            </a:pPr>
            <a:endParaRPr lang="en-GB" sz="1400" i="0">
              <a:solidFill>
                <a:srgbClr val="0C114D"/>
              </a:solidFill>
              <a:effectLst/>
              <a:latin typeface="Ubuntu" panose="020B0504030602030204" pitchFamily="34" charset="0"/>
            </a:endParaRPr>
          </a:p>
          <a:p>
            <a:endParaRPr lang="en-GB" sz="1400">
              <a:solidFill>
                <a:srgbClr val="0C114D"/>
              </a:solidFill>
              <a:latin typeface="Ubuntu" panose="020B0504030602030204" pitchFamily="34" charset="0"/>
            </a:endParaRPr>
          </a:p>
        </p:txBody>
      </p:sp>
    </p:spTree>
    <p:extLst>
      <p:ext uri="{BB962C8B-B14F-4D97-AF65-F5344CB8AC3E}">
        <p14:creationId xmlns:p14="http://schemas.microsoft.com/office/powerpoint/2010/main" val="238701242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E7406BCB-E90C-3308-CBBB-FD3312C6A4BE}"/>
              </a:ext>
            </a:extLst>
          </p:cNvPr>
          <p:cNvSpPr txBox="1">
            <a:spLocks/>
          </p:cNvSpPr>
          <p:nvPr/>
        </p:nvSpPr>
        <p:spPr>
          <a:xfrm>
            <a:off x="970402" y="471488"/>
            <a:ext cx="10515600" cy="709612"/>
          </a:xfr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fr-BE" b="1" dirty="0" err="1">
                <a:solidFill>
                  <a:schemeClr val="accent2"/>
                </a:solidFill>
                <a:latin typeface="Ubuntu" panose="020B0504030602030204" pitchFamily="34" charset="0"/>
              </a:rPr>
              <a:t>What</a:t>
            </a:r>
            <a:r>
              <a:rPr lang="fr-BE" b="1" dirty="0">
                <a:solidFill>
                  <a:schemeClr val="accent2"/>
                </a:solidFill>
                <a:latin typeface="Ubuntu" panose="020B0504030602030204" pitchFamily="34" charset="0"/>
              </a:rPr>
              <a:t> </a:t>
            </a:r>
            <a:r>
              <a:rPr lang="fr-BE" b="1" dirty="0" err="1">
                <a:solidFill>
                  <a:schemeClr val="accent2"/>
                </a:solidFill>
                <a:latin typeface="Ubuntu" panose="020B0504030602030204" pitchFamily="34" charset="0"/>
              </a:rPr>
              <a:t>is</a:t>
            </a:r>
            <a:r>
              <a:rPr lang="fr-BE" b="1" dirty="0">
                <a:solidFill>
                  <a:schemeClr val="accent2"/>
                </a:solidFill>
                <a:latin typeface="Ubuntu" panose="020B0504030602030204" pitchFamily="34" charset="0"/>
              </a:rPr>
              <a:t> EUI ? </a:t>
            </a:r>
          </a:p>
        </p:txBody>
      </p:sp>
      <p:sp>
        <p:nvSpPr>
          <p:cNvPr id="3" name="TextBox 18">
            <a:extLst>
              <a:ext uri="{FF2B5EF4-FFF2-40B4-BE49-F238E27FC236}">
                <a16:creationId xmlns:a16="http://schemas.microsoft.com/office/drawing/2014/main" id="{EECA651F-413C-8C1E-8681-F63EE474C46F}"/>
              </a:ext>
            </a:extLst>
          </p:cNvPr>
          <p:cNvSpPr txBox="1"/>
          <p:nvPr/>
        </p:nvSpPr>
        <p:spPr>
          <a:xfrm>
            <a:off x="970402" y="1721948"/>
            <a:ext cx="9364551" cy="2585323"/>
          </a:xfrm>
          <a:prstGeom prst="rect">
            <a:avLst/>
          </a:prstGeom>
          <a:noFill/>
        </p:spPr>
        <p:txBody>
          <a:bodyPr wrap="square" lIns="91440" tIns="45720" rIns="91440" bIns="45720" anchor="t">
            <a:spAutoFit/>
          </a:bodyPr>
          <a:lstStyle/>
          <a:p>
            <a:r>
              <a:rPr lang="en-US" dirty="0"/>
              <a:t>The EUI provides you with different levels of assistance:</a:t>
            </a:r>
          </a:p>
          <a:p>
            <a:endParaRPr lang="en-US" dirty="0"/>
          </a:p>
          <a:p>
            <a:pPr marL="285750" indent="-285750">
              <a:buFont typeface="Wingdings" panose="05000000000000000000" pitchFamily="2" charset="2"/>
              <a:buChar char="Ø"/>
            </a:pPr>
            <a:r>
              <a:rPr lang="en-US" dirty="0"/>
              <a:t>Supporting urban authorities with up to 80% direct co-financing and </a:t>
            </a:r>
            <a:r>
              <a:rPr lang="en-US" b="1" dirty="0"/>
              <a:t>up to €5M ERDF</a:t>
            </a:r>
            <a:r>
              <a:rPr lang="en-US" dirty="0"/>
              <a:t>, allowing EU cities to experiment as testbeds for their innovative idea and transferring it to other cities</a:t>
            </a:r>
          </a:p>
          <a:p>
            <a:pPr marL="285750" indent="-285750">
              <a:buFont typeface="Wingdings" panose="05000000000000000000" pitchFamily="2" charset="2"/>
              <a:buChar char="Ø"/>
            </a:pPr>
            <a:r>
              <a:rPr lang="en-US" dirty="0"/>
              <a:t>Strengthening capacities of cities in the design of sustainable urban development strategies, policies and practices in an integrated and participative way</a:t>
            </a:r>
          </a:p>
          <a:p>
            <a:pPr marL="285750" indent="-285750">
              <a:buFont typeface="Wingdings" panose="05000000000000000000" pitchFamily="2" charset="2"/>
              <a:buChar char="Ø"/>
            </a:pPr>
            <a:r>
              <a:rPr lang="en-US" dirty="0"/>
              <a:t>Providing a knowledge environment for cities to ensure easier access to horizontal and thematic knowledge and share the know-how on sustainable urban development</a:t>
            </a:r>
          </a:p>
        </p:txBody>
      </p:sp>
    </p:spTree>
    <p:extLst>
      <p:ext uri="{BB962C8B-B14F-4D97-AF65-F5344CB8AC3E}">
        <p14:creationId xmlns:p14="http://schemas.microsoft.com/office/powerpoint/2010/main" val="2181321470"/>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4225FB5-8AA2-114B-B55E-7E4811B62E95}"/>
            </a:ext>
          </a:extLst>
        </p:cNvPr>
        <p:cNvGrpSpPr/>
        <p:nvPr/>
      </p:nvGrpSpPr>
      <p:grpSpPr>
        <a:xfrm>
          <a:off x="0" y="0"/>
          <a:ext cx="0" cy="0"/>
          <a:chOff x="0" y="0"/>
          <a:chExt cx="0" cy="0"/>
        </a:xfrm>
      </p:grpSpPr>
      <p:sp>
        <p:nvSpPr>
          <p:cNvPr id="2" name="ZoneTexte 1">
            <a:extLst>
              <a:ext uri="{FF2B5EF4-FFF2-40B4-BE49-F238E27FC236}">
                <a16:creationId xmlns:a16="http://schemas.microsoft.com/office/drawing/2014/main" id="{39EE3DF5-04B2-DB5D-ABE7-317C4C7121B8}"/>
              </a:ext>
            </a:extLst>
          </p:cNvPr>
          <p:cNvSpPr txBox="1"/>
          <p:nvPr/>
        </p:nvSpPr>
        <p:spPr>
          <a:xfrm>
            <a:off x="647544" y="1859340"/>
            <a:ext cx="10896911" cy="1569660"/>
          </a:xfrm>
          <a:prstGeom prst="rect">
            <a:avLst/>
          </a:prstGeom>
          <a:noFill/>
        </p:spPr>
        <p:txBody>
          <a:bodyPr wrap="square" rtlCol="0">
            <a:spAutoFit/>
          </a:bodyPr>
          <a:lstStyle/>
          <a:p>
            <a:pPr algn="ctr"/>
            <a:endParaRPr lang="fr-FR" sz="3200" b="1">
              <a:solidFill>
                <a:schemeClr val="accent2"/>
              </a:solidFill>
              <a:latin typeface="Ubuntu" panose="020B0504030602030204" pitchFamily="34" charset="0"/>
              <a:ea typeface="Tahoma" panose="020B0604030504040204" pitchFamily="34" charset="0"/>
              <a:cs typeface="Tahoma" panose="020B0604030504040204" pitchFamily="34" charset="0"/>
            </a:endParaRPr>
          </a:p>
          <a:p>
            <a:pPr algn="ctr"/>
            <a:r>
              <a:rPr lang="fr-FR" sz="3200" b="1">
                <a:solidFill>
                  <a:schemeClr val="accent2"/>
                </a:solidFill>
                <a:latin typeface="Ubuntu" panose="020B0504030602030204" pitchFamily="34" charset="0"/>
                <a:ea typeface="Tahoma" panose="020B0604030504040204" pitchFamily="34" charset="0"/>
                <a:cs typeface="Tahoma" panose="020B0604030504040204" pitchFamily="34" charset="0"/>
              </a:rPr>
              <a:t>Questions &amp; </a:t>
            </a:r>
            <a:r>
              <a:rPr lang="fr-FR" sz="3200" b="1" err="1">
                <a:solidFill>
                  <a:schemeClr val="accent2"/>
                </a:solidFill>
                <a:latin typeface="Ubuntu" panose="020B0504030602030204" pitchFamily="34" charset="0"/>
                <a:ea typeface="Tahoma" panose="020B0604030504040204" pitchFamily="34" charset="0"/>
                <a:cs typeface="Tahoma" panose="020B0604030504040204" pitchFamily="34" charset="0"/>
              </a:rPr>
              <a:t>Answers</a:t>
            </a:r>
            <a:endParaRPr lang="fr-FR" sz="3200" b="1">
              <a:solidFill>
                <a:schemeClr val="accent2"/>
              </a:solidFill>
              <a:latin typeface="Ubuntu" panose="020B0504030602030204" pitchFamily="34" charset="0"/>
              <a:ea typeface="Tahoma" panose="020B0604030504040204" pitchFamily="34" charset="0"/>
              <a:cs typeface="Tahoma" panose="020B0604030504040204" pitchFamily="34" charset="0"/>
            </a:endParaRPr>
          </a:p>
          <a:p>
            <a:pPr algn="ctr"/>
            <a:endParaRPr lang="fr-FR" sz="3200" b="1">
              <a:solidFill>
                <a:schemeClr val="accent2"/>
              </a:solidFill>
              <a:latin typeface="Ubuntu" panose="020B050403060203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4247072327"/>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14FC1DC-0866-BB01-576C-6C8E8970DA19}"/>
            </a:ext>
          </a:extLst>
        </p:cNvPr>
        <p:cNvGrpSpPr/>
        <p:nvPr/>
      </p:nvGrpSpPr>
      <p:grpSpPr>
        <a:xfrm>
          <a:off x="0" y="0"/>
          <a:ext cx="0" cy="0"/>
          <a:chOff x="0" y="0"/>
          <a:chExt cx="0" cy="0"/>
        </a:xfrm>
      </p:grpSpPr>
      <p:sp>
        <p:nvSpPr>
          <p:cNvPr id="2" name="ZoneTexte 1">
            <a:extLst>
              <a:ext uri="{FF2B5EF4-FFF2-40B4-BE49-F238E27FC236}">
                <a16:creationId xmlns:a16="http://schemas.microsoft.com/office/drawing/2014/main" id="{0429D8DD-4747-0B66-D854-6EE2FDD36801}"/>
              </a:ext>
            </a:extLst>
          </p:cNvPr>
          <p:cNvSpPr txBox="1"/>
          <p:nvPr/>
        </p:nvSpPr>
        <p:spPr>
          <a:xfrm>
            <a:off x="1182525" y="2787975"/>
            <a:ext cx="3213205" cy="1938992"/>
          </a:xfrm>
          <a:prstGeom prst="rect">
            <a:avLst/>
          </a:prstGeom>
          <a:noFill/>
        </p:spPr>
        <p:txBody>
          <a:bodyPr wrap="square" rtlCol="0">
            <a:spAutoFit/>
          </a:bodyPr>
          <a:lstStyle/>
          <a:p>
            <a:pPr algn="ctr"/>
            <a:r>
              <a:rPr lang="en-GB" sz="3000">
                <a:solidFill>
                  <a:schemeClr val="bg1"/>
                </a:solidFill>
                <a:effectLst/>
                <a:latin typeface="Ubuntu" panose="020B0504030602030204" pitchFamily="34" charset="0"/>
                <a:ea typeface="Calibri" panose="020F0502020204030204" pitchFamily="34" charset="0"/>
                <a:cs typeface="Calibri" panose="020F0502020204030204" pitchFamily="34" charset="0"/>
              </a:rPr>
              <a:t>EUI-IA APPLICATION &amp; SELECTION PROCESS</a:t>
            </a:r>
          </a:p>
        </p:txBody>
      </p:sp>
    </p:spTree>
    <p:extLst>
      <p:ext uri="{BB962C8B-B14F-4D97-AF65-F5344CB8AC3E}">
        <p14:creationId xmlns:p14="http://schemas.microsoft.com/office/powerpoint/2010/main" val="3161794657"/>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C894A4E8-E6E6-8C53-3AAD-F142E66D564B}"/>
              </a:ext>
            </a:extLst>
          </p:cNvPr>
          <p:cNvSpPr>
            <a:spLocks noGrp="1"/>
          </p:cNvSpPr>
          <p:nvPr>
            <p:ph type="body" idx="10"/>
          </p:nvPr>
        </p:nvSpPr>
        <p:spPr>
          <a:xfrm>
            <a:off x="4797911" y="2277932"/>
            <a:ext cx="2786232" cy="2302136"/>
          </a:xfrm>
        </p:spPr>
        <p:txBody>
          <a:bodyPr/>
          <a:lstStyle/>
          <a:p>
            <a:endParaRPr lang="en-GB"/>
          </a:p>
          <a:p>
            <a:r>
              <a:rPr lang="en-GB"/>
              <a:t>Application process</a:t>
            </a:r>
          </a:p>
        </p:txBody>
      </p:sp>
    </p:spTree>
    <p:extLst>
      <p:ext uri="{BB962C8B-B14F-4D97-AF65-F5344CB8AC3E}">
        <p14:creationId xmlns:p14="http://schemas.microsoft.com/office/powerpoint/2010/main" val="72657610"/>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D528385-72AE-BF4A-F5B1-00B64FB9EBCC}"/>
            </a:ext>
          </a:extLst>
        </p:cNvPr>
        <p:cNvGrpSpPr/>
        <p:nvPr/>
      </p:nvGrpSpPr>
      <p:grpSpPr>
        <a:xfrm>
          <a:off x="0" y="0"/>
          <a:ext cx="0" cy="0"/>
          <a:chOff x="0" y="0"/>
          <a:chExt cx="0" cy="0"/>
        </a:xfrm>
      </p:grpSpPr>
      <p:sp>
        <p:nvSpPr>
          <p:cNvPr id="2" name="Titre 1">
            <a:extLst>
              <a:ext uri="{FF2B5EF4-FFF2-40B4-BE49-F238E27FC236}">
                <a16:creationId xmlns:a16="http://schemas.microsoft.com/office/drawing/2014/main" id="{0F9FA7DB-CE2A-831E-F997-5F92300411FB}"/>
              </a:ext>
            </a:extLst>
          </p:cNvPr>
          <p:cNvSpPr>
            <a:spLocks noGrp="1"/>
          </p:cNvSpPr>
          <p:nvPr>
            <p:ph type="title" idx="4294967295"/>
          </p:nvPr>
        </p:nvSpPr>
        <p:spPr>
          <a:xfrm>
            <a:off x="970402" y="471488"/>
            <a:ext cx="10515600" cy="709612"/>
          </a:xfrm>
        </p:spPr>
        <p:txBody>
          <a:bodyPr/>
          <a:lstStyle/>
          <a:p>
            <a:r>
              <a:rPr lang="fr-BE" sz="4400" b="1">
                <a:solidFill>
                  <a:schemeClr val="accent2"/>
                </a:solidFill>
                <a:latin typeface="Ubuntu" panose="020B0504030602030204" pitchFamily="34" charset="0"/>
                <a:ea typeface="Tahoma" panose="020B0604030504040204" pitchFamily="34" charset="0"/>
                <a:cs typeface="Tahoma" panose="020B0604030504040204" pitchFamily="34" charset="0"/>
              </a:rPr>
              <a:t>APPLICATION PROCESS</a:t>
            </a:r>
            <a:endParaRPr lang="fr-FR" sz="4400" b="1">
              <a:solidFill>
                <a:schemeClr val="accent1"/>
              </a:solidFill>
              <a:latin typeface="Ubuntu" panose="020B0504030602030204" pitchFamily="34" charset="0"/>
              <a:ea typeface="Tahoma" panose="020B0604030504040204" pitchFamily="34" charset="0"/>
              <a:cs typeface="Tahoma" panose="020B0604030504040204" pitchFamily="34" charset="0"/>
            </a:endParaRPr>
          </a:p>
        </p:txBody>
      </p:sp>
      <p:sp>
        <p:nvSpPr>
          <p:cNvPr id="15" name="TextBox 14">
            <a:extLst>
              <a:ext uri="{FF2B5EF4-FFF2-40B4-BE49-F238E27FC236}">
                <a16:creationId xmlns:a16="http://schemas.microsoft.com/office/drawing/2014/main" id="{4A70E43C-A6A2-F5BC-51B8-F50C41E279DC}"/>
              </a:ext>
            </a:extLst>
          </p:cNvPr>
          <p:cNvSpPr txBox="1"/>
          <p:nvPr/>
        </p:nvSpPr>
        <p:spPr>
          <a:xfrm>
            <a:off x="970402" y="1279528"/>
            <a:ext cx="10962518" cy="3908762"/>
          </a:xfrm>
          <a:prstGeom prst="rect">
            <a:avLst/>
          </a:prstGeom>
          <a:noFill/>
        </p:spPr>
        <p:txBody>
          <a:bodyPr wrap="square">
            <a:spAutoFit/>
          </a:bodyPr>
          <a:lstStyle/>
          <a:p>
            <a:pPr marL="285750" indent="-285750" algn="l">
              <a:buFont typeface="Arial" panose="020B0604020202020204" pitchFamily="34" charset="0"/>
              <a:buChar char="•"/>
            </a:pPr>
            <a:r>
              <a:rPr lang="en-GB">
                <a:solidFill>
                  <a:srgbClr val="0C114D"/>
                </a:solidFill>
                <a:latin typeface="Ubuntu" panose="020B0504030602030204" pitchFamily="34" charset="0"/>
              </a:rPr>
              <a:t>100% paperless, through the </a:t>
            </a:r>
            <a:r>
              <a:rPr lang="en-GB">
                <a:solidFill>
                  <a:srgbClr val="0C114D"/>
                </a:solidFill>
                <a:latin typeface="Ubuntu" panose="020B0504030602030204" pitchFamily="34" charset="0"/>
                <a:hlinkClick r:id="rId2"/>
              </a:rPr>
              <a:t>EEP</a:t>
            </a:r>
            <a:r>
              <a:rPr lang="en-GB">
                <a:solidFill>
                  <a:srgbClr val="0C114D"/>
                </a:solidFill>
                <a:latin typeface="Ubuntu" panose="020B0504030602030204" pitchFamily="34" charset="0"/>
              </a:rPr>
              <a:t> (Electronic Exchange Platform)</a:t>
            </a:r>
          </a:p>
          <a:p>
            <a:pPr algn="l"/>
            <a:endParaRPr lang="en-GB">
              <a:solidFill>
                <a:srgbClr val="0C114D"/>
              </a:solidFill>
              <a:latin typeface="Ubuntu" panose="020B0504030602030204" pitchFamily="34" charset="0"/>
            </a:endParaRPr>
          </a:p>
          <a:p>
            <a:pPr marL="285750" indent="-285750" algn="l">
              <a:buFont typeface="Arial" panose="020B0604020202020204" pitchFamily="34" charset="0"/>
              <a:buChar char="•"/>
            </a:pPr>
            <a:r>
              <a:rPr lang="en-GB">
                <a:solidFill>
                  <a:srgbClr val="0C114D"/>
                </a:solidFill>
                <a:latin typeface="Ubuntu" panose="020B0504030602030204" pitchFamily="34" charset="0"/>
              </a:rPr>
              <a:t>Where to find help? </a:t>
            </a:r>
          </a:p>
          <a:p>
            <a:pPr marL="742950" lvl="1" indent="-285750">
              <a:buFont typeface="Arial" panose="020B0604020202020204" pitchFamily="34" charset="0"/>
              <a:buChar char="•"/>
            </a:pPr>
            <a:r>
              <a:rPr lang="en-GB">
                <a:solidFill>
                  <a:srgbClr val="0C114D"/>
                </a:solidFill>
                <a:latin typeface="Ubuntu" panose="020B0504030602030204" pitchFamily="34" charset="0"/>
                <a:hlinkClick r:id="rId3"/>
              </a:rPr>
              <a:t>EUI-IA Guidance</a:t>
            </a:r>
            <a:endParaRPr lang="en-GB">
              <a:solidFill>
                <a:srgbClr val="0C114D"/>
              </a:solidFill>
              <a:latin typeface="Ubuntu" panose="020B0504030602030204" pitchFamily="34" charset="0"/>
            </a:endParaRPr>
          </a:p>
          <a:p>
            <a:pPr marL="742950" lvl="1" indent="-285750">
              <a:buFont typeface="Arial" panose="020B0604020202020204" pitchFamily="34" charset="0"/>
              <a:buChar char="•"/>
            </a:pPr>
            <a:r>
              <a:rPr lang="en-GB">
                <a:solidFill>
                  <a:srgbClr val="0C114D"/>
                </a:solidFill>
                <a:latin typeface="Ubuntu" panose="020B0504030602030204" pitchFamily="34" charset="0"/>
                <a:hlinkClick r:id="rId4"/>
              </a:rPr>
              <a:t>Technical guidance for EEP </a:t>
            </a:r>
            <a:endParaRPr lang="en-GB">
              <a:solidFill>
                <a:srgbClr val="0C114D"/>
              </a:solidFill>
              <a:latin typeface="Ubuntu" panose="020B0504030602030204" pitchFamily="34" charset="0"/>
            </a:endParaRPr>
          </a:p>
          <a:p>
            <a:pPr marL="742950" lvl="1" indent="-285750">
              <a:buFont typeface="Arial" panose="020B0604020202020204" pitchFamily="34" charset="0"/>
              <a:buChar char="•"/>
            </a:pPr>
            <a:r>
              <a:rPr lang="en-GB">
                <a:solidFill>
                  <a:srgbClr val="0C114D"/>
                </a:solidFill>
                <a:latin typeface="Ubuntu" panose="020B0504030602030204" pitchFamily="34" charset="0"/>
                <a:hlinkClick r:id="rId5"/>
              </a:rPr>
              <a:t>Application Form courtesy working document </a:t>
            </a:r>
            <a:endParaRPr lang="en-GB">
              <a:solidFill>
                <a:srgbClr val="0C114D"/>
              </a:solidFill>
              <a:latin typeface="Ubuntu" panose="020B0504030602030204" pitchFamily="34" charset="0"/>
            </a:endParaRPr>
          </a:p>
          <a:p>
            <a:pPr marL="742950" lvl="1" indent="-285750">
              <a:buFont typeface="Arial" panose="020B0604020202020204" pitchFamily="34" charset="0"/>
              <a:buChar char="•"/>
            </a:pPr>
            <a:r>
              <a:rPr lang="en-GB">
                <a:solidFill>
                  <a:srgbClr val="0C114D"/>
                </a:solidFill>
                <a:latin typeface="Ubuntu" panose="020B0504030602030204" pitchFamily="34" charset="0"/>
              </a:rPr>
              <a:t>Info-bubbles (translated in all EU languages) of the EEP</a:t>
            </a:r>
          </a:p>
          <a:p>
            <a:pPr marL="742950" lvl="1" indent="-285750">
              <a:buFont typeface="Arial" panose="020B0604020202020204" pitchFamily="34" charset="0"/>
              <a:buChar char="•"/>
            </a:pPr>
            <a:endParaRPr lang="en-GB">
              <a:solidFill>
                <a:srgbClr val="0C114D"/>
              </a:solidFill>
              <a:latin typeface="Ubuntu" panose="020B0504030602030204" pitchFamily="34" charset="0"/>
            </a:endParaRPr>
          </a:p>
          <a:p>
            <a:pPr marL="285750" indent="-285750">
              <a:buFont typeface="Arial" panose="020B0604020202020204" pitchFamily="34" charset="0"/>
              <a:buChar char="•"/>
            </a:pPr>
            <a:r>
              <a:rPr lang="en-GB">
                <a:solidFill>
                  <a:srgbClr val="0C114D"/>
                </a:solidFill>
                <a:latin typeface="Ubuntu" panose="020B0504030602030204" pitchFamily="34" charset="0"/>
              </a:rPr>
              <a:t>Documents to be submitted:</a:t>
            </a:r>
          </a:p>
          <a:p>
            <a:pPr marL="800100" lvl="1" indent="-342900">
              <a:buFont typeface="+mj-lt"/>
              <a:buAutoNum type="arabicPeriod"/>
            </a:pPr>
            <a:r>
              <a:rPr lang="en-GB">
                <a:solidFill>
                  <a:srgbClr val="0C114D"/>
                </a:solidFill>
                <a:latin typeface="Ubuntu" panose="020B0504030602030204" pitchFamily="34" charset="0"/>
              </a:rPr>
              <a:t>Application Form</a:t>
            </a:r>
          </a:p>
          <a:p>
            <a:pPr marL="800100" lvl="1" indent="-342900">
              <a:buFont typeface="+mj-lt"/>
              <a:buAutoNum type="arabicPeriod"/>
            </a:pPr>
            <a:r>
              <a:rPr lang="en-GB">
                <a:solidFill>
                  <a:srgbClr val="0C114D"/>
                </a:solidFill>
                <a:latin typeface="Ubuntu" panose="020B0504030602030204" pitchFamily="34" charset="0"/>
              </a:rPr>
              <a:t>Signed Confirmation sheet</a:t>
            </a:r>
          </a:p>
          <a:p>
            <a:pPr marL="800100" lvl="1" indent="-342900">
              <a:buFont typeface="+mj-lt"/>
              <a:buAutoNum type="arabicPeriod"/>
            </a:pPr>
            <a:r>
              <a:rPr lang="en-GB" i="1">
                <a:solidFill>
                  <a:srgbClr val="0C114D"/>
                </a:solidFill>
                <a:latin typeface="Ubuntu" panose="020B0504030602030204" pitchFamily="34" charset="0"/>
              </a:rPr>
              <a:t>(Annex document - not mandatory – maps, graphics…)</a:t>
            </a:r>
          </a:p>
          <a:p>
            <a:pPr marL="742950" lvl="1" indent="-285750">
              <a:buFont typeface="Arial" panose="020B0604020202020204" pitchFamily="34" charset="0"/>
              <a:buChar char="•"/>
            </a:pPr>
            <a:endParaRPr lang="en-GB">
              <a:solidFill>
                <a:srgbClr val="0C114D"/>
              </a:solidFill>
              <a:latin typeface="Ubuntu" panose="020B0504030602030204" pitchFamily="34" charset="0"/>
            </a:endParaRPr>
          </a:p>
          <a:p>
            <a:endParaRPr lang="en-GB" sz="1400">
              <a:solidFill>
                <a:srgbClr val="0C114D"/>
              </a:solidFill>
              <a:latin typeface="Ubuntu" panose="020B0504030602030204" pitchFamily="34" charset="0"/>
            </a:endParaRPr>
          </a:p>
        </p:txBody>
      </p:sp>
    </p:spTree>
    <p:extLst>
      <p:ext uri="{BB962C8B-B14F-4D97-AF65-F5344CB8AC3E}">
        <p14:creationId xmlns:p14="http://schemas.microsoft.com/office/powerpoint/2010/main" val="1372922026"/>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55A17B2-0037-635B-E55E-BBBBB63D3499}"/>
            </a:ext>
          </a:extLst>
        </p:cNvPr>
        <p:cNvGrpSpPr/>
        <p:nvPr/>
      </p:nvGrpSpPr>
      <p:grpSpPr>
        <a:xfrm>
          <a:off x="0" y="0"/>
          <a:ext cx="0" cy="0"/>
          <a:chOff x="0" y="0"/>
          <a:chExt cx="0" cy="0"/>
        </a:xfrm>
      </p:grpSpPr>
      <p:sp>
        <p:nvSpPr>
          <p:cNvPr id="2" name="ZoneTexte 1">
            <a:extLst>
              <a:ext uri="{FF2B5EF4-FFF2-40B4-BE49-F238E27FC236}">
                <a16:creationId xmlns:a16="http://schemas.microsoft.com/office/drawing/2014/main" id="{3975463F-836E-AB8C-350A-78EE708577A6}"/>
              </a:ext>
            </a:extLst>
          </p:cNvPr>
          <p:cNvSpPr txBox="1"/>
          <p:nvPr/>
        </p:nvSpPr>
        <p:spPr>
          <a:xfrm>
            <a:off x="1182525" y="2787975"/>
            <a:ext cx="3213205" cy="1015663"/>
          </a:xfrm>
          <a:prstGeom prst="rect">
            <a:avLst/>
          </a:prstGeom>
          <a:noFill/>
        </p:spPr>
        <p:txBody>
          <a:bodyPr wrap="square" rtlCol="0">
            <a:spAutoFit/>
          </a:bodyPr>
          <a:lstStyle/>
          <a:p>
            <a:pPr algn="ctr"/>
            <a:r>
              <a:rPr lang="en-GB" sz="3000">
                <a:solidFill>
                  <a:schemeClr val="bg1"/>
                </a:solidFill>
                <a:effectLst/>
                <a:latin typeface="Ubuntu" panose="020B0504030602030204" pitchFamily="34" charset="0"/>
                <a:ea typeface="Calibri" panose="020F0502020204030204" pitchFamily="34" charset="0"/>
                <a:cs typeface="Calibri" panose="020F0502020204030204" pitchFamily="34" charset="0"/>
              </a:rPr>
              <a:t>APPLICATION FORM</a:t>
            </a:r>
          </a:p>
        </p:txBody>
      </p:sp>
    </p:spTree>
    <p:extLst>
      <p:ext uri="{BB962C8B-B14F-4D97-AF65-F5344CB8AC3E}">
        <p14:creationId xmlns:p14="http://schemas.microsoft.com/office/powerpoint/2010/main" val="4201765150"/>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a:extLst>
              <a:ext uri="{FF2B5EF4-FFF2-40B4-BE49-F238E27FC236}">
                <a16:creationId xmlns:a16="http://schemas.microsoft.com/office/drawing/2014/main" id="{339429DA-F053-53DE-69CA-5863E943F571}"/>
              </a:ext>
            </a:extLst>
          </p:cNvPr>
          <p:cNvSpPr txBox="1"/>
          <p:nvPr/>
        </p:nvSpPr>
        <p:spPr>
          <a:xfrm>
            <a:off x="2590799" y="262973"/>
            <a:ext cx="9601201" cy="400110"/>
          </a:xfrm>
          <a:prstGeom prst="rect">
            <a:avLst/>
          </a:prstGeom>
          <a:noFill/>
        </p:spPr>
        <p:txBody>
          <a:bodyPr wrap="square" rtlCol="0">
            <a:spAutoFit/>
          </a:bodyPr>
          <a:lstStyle/>
          <a:p>
            <a:r>
              <a:rPr lang="fr-BE" sz="2000" b="1">
                <a:solidFill>
                  <a:schemeClr val="accent1"/>
                </a:solidFill>
                <a:latin typeface="Ubuntu" panose="020B0504030602030204" pitchFamily="34" charset="0"/>
                <a:ea typeface="Tahoma" panose="020B0604030504040204" pitchFamily="34" charset="0"/>
                <a:cs typeface="Tahoma" panose="020B0604030504040204" pitchFamily="34" charset="0"/>
              </a:rPr>
              <a:t>STRUCTURE OF THE APPLICATION FORM</a:t>
            </a:r>
          </a:p>
        </p:txBody>
      </p:sp>
      <p:grpSp>
        <p:nvGrpSpPr>
          <p:cNvPr id="3" name="Groupe 2">
            <a:extLst>
              <a:ext uri="{FF2B5EF4-FFF2-40B4-BE49-F238E27FC236}">
                <a16:creationId xmlns:a16="http://schemas.microsoft.com/office/drawing/2014/main" id="{1D533779-6714-5714-FBB8-56530F152DB4}"/>
              </a:ext>
            </a:extLst>
          </p:cNvPr>
          <p:cNvGrpSpPr/>
          <p:nvPr/>
        </p:nvGrpSpPr>
        <p:grpSpPr>
          <a:xfrm>
            <a:off x="3707310" y="794956"/>
            <a:ext cx="4127250" cy="515819"/>
            <a:chOff x="3370217" y="2214154"/>
            <a:chExt cx="5905418" cy="738052"/>
          </a:xfrm>
        </p:grpSpPr>
        <p:sp>
          <p:nvSpPr>
            <p:cNvPr id="4" name="N°1">
              <a:extLst>
                <a:ext uri="{FF2B5EF4-FFF2-40B4-BE49-F238E27FC236}">
                  <a16:creationId xmlns:a16="http://schemas.microsoft.com/office/drawing/2014/main" id="{6F7EF164-1439-5EEB-0EC6-C61F6FADB615}"/>
                </a:ext>
              </a:extLst>
            </p:cNvPr>
            <p:cNvSpPr/>
            <p:nvPr/>
          </p:nvSpPr>
          <p:spPr>
            <a:xfrm>
              <a:off x="3370217" y="2214154"/>
              <a:ext cx="738052" cy="738052"/>
            </a:xfrm>
            <a:prstGeom prst="ellipse">
              <a:avLst/>
            </a:prstGeom>
            <a:solidFill>
              <a:schemeClr val="accent2"/>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lang="fr-FR" sz="1600" b="1">
                  <a:latin typeface="Ubuntu" panose="020B0504030602030204" pitchFamily="34" charset="0"/>
                  <a:ea typeface="Tahoma" panose="020B0604030504040204" pitchFamily="34" charset="0"/>
                  <a:cs typeface="Tahoma" panose="020B0604030504040204" pitchFamily="34" charset="0"/>
                </a:rPr>
                <a:t>A</a:t>
              </a:r>
            </a:p>
          </p:txBody>
        </p:sp>
        <p:sp>
          <p:nvSpPr>
            <p:cNvPr id="5" name="ZoneTexte 4">
              <a:extLst>
                <a:ext uri="{FF2B5EF4-FFF2-40B4-BE49-F238E27FC236}">
                  <a16:creationId xmlns:a16="http://schemas.microsoft.com/office/drawing/2014/main" id="{4811D45D-5A4E-E5BD-3FC4-75BEAF656EEE}"/>
                </a:ext>
              </a:extLst>
            </p:cNvPr>
            <p:cNvSpPr txBox="1"/>
            <p:nvPr/>
          </p:nvSpPr>
          <p:spPr>
            <a:xfrm>
              <a:off x="4233372" y="2411385"/>
              <a:ext cx="5042263" cy="396340"/>
            </a:xfrm>
            <a:prstGeom prst="rect">
              <a:avLst/>
            </a:prstGeom>
            <a:noFill/>
          </p:spPr>
          <p:txBody>
            <a:bodyPr wrap="square" rtlCol="0">
              <a:spAutoFit/>
            </a:bodyPr>
            <a:lstStyle/>
            <a:p>
              <a:r>
                <a:rPr lang="fr-BE" sz="1200">
                  <a:solidFill>
                    <a:schemeClr val="accent1"/>
                  </a:solidFill>
                  <a:latin typeface="Ubuntu" panose="020B0504030602030204" pitchFamily="34" charset="0"/>
                  <a:ea typeface="Tahoma" panose="020B0604030504040204" pitchFamily="34" charset="0"/>
                  <a:cs typeface="Tahoma" panose="020B0604030504040204" pitchFamily="34" charset="0"/>
                </a:rPr>
                <a:t>PROJECT SUMMARY</a:t>
              </a:r>
              <a:endParaRPr lang="fr-FR" sz="1200">
                <a:solidFill>
                  <a:schemeClr val="accent1"/>
                </a:solidFill>
                <a:latin typeface="Ubuntu" panose="020B0504030602030204" pitchFamily="34" charset="0"/>
                <a:ea typeface="Tahoma" panose="020B0604030504040204" pitchFamily="34" charset="0"/>
                <a:cs typeface="Tahoma" panose="020B0604030504040204" pitchFamily="34" charset="0"/>
              </a:endParaRPr>
            </a:p>
          </p:txBody>
        </p:sp>
      </p:grpSp>
      <p:grpSp>
        <p:nvGrpSpPr>
          <p:cNvPr id="6" name="Groupe 5">
            <a:extLst>
              <a:ext uri="{FF2B5EF4-FFF2-40B4-BE49-F238E27FC236}">
                <a16:creationId xmlns:a16="http://schemas.microsoft.com/office/drawing/2014/main" id="{0AB6A14C-E7A1-74C6-7DC8-9CC7A4B6F5A0}"/>
              </a:ext>
            </a:extLst>
          </p:cNvPr>
          <p:cNvGrpSpPr/>
          <p:nvPr/>
        </p:nvGrpSpPr>
        <p:grpSpPr>
          <a:xfrm>
            <a:off x="3719189" y="1483747"/>
            <a:ext cx="4127250" cy="515819"/>
            <a:chOff x="3370217" y="3167742"/>
            <a:chExt cx="5905418" cy="738052"/>
          </a:xfrm>
        </p:grpSpPr>
        <p:sp>
          <p:nvSpPr>
            <p:cNvPr id="7" name="N°1">
              <a:extLst>
                <a:ext uri="{FF2B5EF4-FFF2-40B4-BE49-F238E27FC236}">
                  <a16:creationId xmlns:a16="http://schemas.microsoft.com/office/drawing/2014/main" id="{6CF2A3F4-0674-E741-6271-26ACD2BEB8A6}"/>
                </a:ext>
              </a:extLst>
            </p:cNvPr>
            <p:cNvSpPr/>
            <p:nvPr/>
          </p:nvSpPr>
          <p:spPr>
            <a:xfrm>
              <a:off x="3370217" y="3167742"/>
              <a:ext cx="738052" cy="738052"/>
            </a:xfrm>
            <a:prstGeom prst="ellipse">
              <a:avLst/>
            </a:prstGeom>
            <a:solidFill>
              <a:schemeClr val="accent2"/>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lang="fr-FR" sz="1600" b="1">
                  <a:latin typeface="Ubuntu" panose="020B0504030602030204" pitchFamily="34" charset="0"/>
                  <a:ea typeface="Tahoma" panose="020B0604030504040204" pitchFamily="34" charset="0"/>
                  <a:cs typeface="Tahoma" panose="020B0604030504040204" pitchFamily="34" charset="0"/>
                </a:rPr>
                <a:t>B</a:t>
              </a:r>
            </a:p>
          </p:txBody>
        </p:sp>
        <p:sp>
          <p:nvSpPr>
            <p:cNvPr id="8" name="ZoneTexte 7">
              <a:extLst>
                <a:ext uri="{FF2B5EF4-FFF2-40B4-BE49-F238E27FC236}">
                  <a16:creationId xmlns:a16="http://schemas.microsoft.com/office/drawing/2014/main" id="{A8B4F18F-3468-C6D1-F960-D37BF094D4E6}"/>
                </a:ext>
              </a:extLst>
            </p:cNvPr>
            <p:cNvSpPr txBox="1"/>
            <p:nvPr/>
          </p:nvSpPr>
          <p:spPr>
            <a:xfrm>
              <a:off x="4233372" y="3347949"/>
              <a:ext cx="5042263" cy="396340"/>
            </a:xfrm>
            <a:prstGeom prst="rect">
              <a:avLst/>
            </a:prstGeom>
            <a:noFill/>
          </p:spPr>
          <p:txBody>
            <a:bodyPr wrap="square" rtlCol="0">
              <a:spAutoFit/>
            </a:bodyPr>
            <a:lstStyle/>
            <a:p>
              <a:r>
                <a:rPr lang="fr-BE" sz="1200">
                  <a:solidFill>
                    <a:schemeClr val="accent1"/>
                  </a:solidFill>
                  <a:latin typeface="Ubuntu" panose="020B0504030602030204" pitchFamily="34" charset="0"/>
                  <a:ea typeface="Tahoma" panose="020B0604030504040204" pitchFamily="34" charset="0"/>
                  <a:cs typeface="Tahoma" panose="020B0604030504040204" pitchFamily="34" charset="0"/>
                </a:rPr>
                <a:t>PARTNERSHIP</a:t>
              </a:r>
              <a:endParaRPr lang="fr-FR" sz="1200" dirty="0">
                <a:solidFill>
                  <a:schemeClr val="accent1"/>
                </a:solidFill>
                <a:latin typeface="Ubuntu" panose="020B0504030602030204" pitchFamily="34" charset="0"/>
                <a:ea typeface="Tahoma" panose="020B0604030504040204" pitchFamily="34" charset="0"/>
                <a:cs typeface="Tahoma" panose="020B0604030504040204" pitchFamily="34" charset="0"/>
              </a:endParaRPr>
            </a:p>
          </p:txBody>
        </p:sp>
      </p:grpSp>
      <p:grpSp>
        <p:nvGrpSpPr>
          <p:cNvPr id="9" name="Groupe 8">
            <a:extLst>
              <a:ext uri="{FF2B5EF4-FFF2-40B4-BE49-F238E27FC236}">
                <a16:creationId xmlns:a16="http://schemas.microsoft.com/office/drawing/2014/main" id="{84996A8D-30C0-4DCB-63F4-EFC011CF00EE}"/>
              </a:ext>
            </a:extLst>
          </p:cNvPr>
          <p:cNvGrpSpPr/>
          <p:nvPr/>
        </p:nvGrpSpPr>
        <p:grpSpPr>
          <a:xfrm>
            <a:off x="3707310" y="2181463"/>
            <a:ext cx="4127250" cy="515819"/>
            <a:chOff x="3370217" y="4127155"/>
            <a:chExt cx="5905417" cy="738052"/>
          </a:xfrm>
        </p:grpSpPr>
        <p:sp>
          <p:nvSpPr>
            <p:cNvPr id="10" name="N°1">
              <a:extLst>
                <a:ext uri="{FF2B5EF4-FFF2-40B4-BE49-F238E27FC236}">
                  <a16:creationId xmlns:a16="http://schemas.microsoft.com/office/drawing/2014/main" id="{7DF09849-6909-9361-BDA9-34D52290AF04}"/>
                </a:ext>
              </a:extLst>
            </p:cNvPr>
            <p:cNvSpPr/>
            <p:nvPr/>
          </p:nvSpPr>
          <p:spPr>
            <a:xfrm>
              <a:off x="3370217" y="4127155"/>
              <a:ext cx="738052" cy="738052"/>
            </a:xfrm>
            <a:prstGeom prst="ellipse">
              <a:avLst/>
            </a:prstGeom>
            <a:solidFill>
              <a:schemeClr val="accent2"/>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lang="fr-FR" sz="1600" b="1">
                  <a:latin typeface="Ubuntu" panose="020B0504030602030204" pitchFamily="34" charset="0"/>
                  <a:ea typeface="Tahoma" panose="020B0604030504040204" pitchFamily="34" charset="0"/>
                  <a:cs typeface="Tahoma" panose="020B0604030504040204" pitchFamily="34" charset="0"/>
                </a:rPr>
                <a:t>C</a:t>
              </a:r>
            </a:p>
          </p:txBody>
        </p:sp>
        <p:sp>
          <p:nvSpPr>
            <p:cNvPr id="11" name="ZoneTexte 10">
              <a:extLst>
                <a:ext uri="{FF2B5EF4-FFF2-40B4-BE49-F238E27FC236}">
                  <a16:creationId xmlns:a16="http://schemas.microsoft.com/office/drawing/2014/main" id="{BA08EAA1-CD3C-0C7C-2E74-6C78F8FE6E1C}"/>
                </a:ext>
              </a:extLst>
            </p:cNvPr>
            <p:cNvSpPr txBox="1"/>
            <p:nvPr/>
          </p:nvSpPr>
          <p:spPr>
            <a:xfrm>
              <a:off x="4233372" y="4290740"/>
              <a:ext cx="5042262" cy="396340"/>
            </a:xfrm>
            <a:prstGeom prst="rect">
              <a:avLst/>
            </a:prstGeom>
            <a:noFill/>
          </p:spPr>
          <p:txBody>
            <a:bodyPr wrap="square" rtlCol="0">
              <a:spAutoFit/>
            </a:bodyPr>
            <a:lstStyle/>
            <a:p>
              <a:r>
                <a:rPr lang="fr-FR" sz="1200">
                  <a:solidFill>
                    <a:srgbClr val="0C114D"/>
                  </a:solidFill>
                  <a:latin typeface="Ubuntu" panose="020B0504030602030204" pitchFamily="34" charset="0"/>
                  <a:ea typeface="Tahoma" panose="020B0604030504040204" pitchFamily="34" charset="0"/>
                  <a:cs typeface="Tahoma" panose="020B0604030504040204" pitchFamily="34" charset="0"/>
                </a:rPr>
                <a:t>PROJECT DESCRIPTION</a:t>
              </a:r>
            </a:p>
          </p:txBody>
        </p:sp>
      </p:grpSp>
      <p:grpSp>
        <p:nvGrpSpPr>
          <p:cNvPr id="12" name="Groupe 11">
            <a:extLst>
              <a:ext uri="{FF2B5EF4-FFF2-40B4-BE49-F238E27FC236}">
                <a16:creationId xmlns:a16="http://schemas.microsoft.com/office/drawing/2014/main" id="{9EA48C02-3B8D-D826-FB72-2586E5F80EAA}"/>
              </a:ext>
            </a:extLst>
          </p:cNvPr>
          <p:cNvGrpSpPr/>
          <p:nvPr/>
        </p:nvGrpSpPr>
        <p:grpSpPr>
          <a:xfrm>
            <a:off x="3707310" y="2849445"/>
            <a:ext cx="4201091" cy="526627"/>
            <a:chOff x="3370217" y="5086568"/>
            <a:chExt cx="5887704" cy="738052"/>
          </a:xfrm>
        </p:grpSpPr>
        <p:sp>
          <p:nvSpPr>
            <p:cNvPr id="13" name="N°1">
              <a:extLst>
                <a:ext uri="{FF2B5EF4-FFF2-40B4-BE49-F238E27FC236}">
                  <a16:creationId xmlns:a16="http://schemas.microsoft.com/office/drawing/2014/main" id="{62AA9A2B-67CB-A557-A23A-32FA26620587}"/>
                </a:ext>
              </a:extLst>
            </p:cNvPr>
            <p:cNvSpPr/>
            <p:nvPr/>
          </p:nvSpPr>
          <p:spPr>
            <a:xfrm>
              <a:off x="3370217" y="5086568"/>
              <a:ext cx="738052" cy="738052"/>
            </a:xfrm>
            <a:prstGeom prst="ellipse">
              <a:avLst/>
            </a:prstGeom>
            <a:solidFill>
              <a:schemeClr val="accent2"/>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lang="fr-FR" sz="1600" b="1">
                  <a:latin typeface="Ubuntu" panose="020B0504030602030204" pitchFamily="34" charset="0"/>
                  <a:ea typeface="Tahoma" panose="020B0604030504040204" pitchFamily="34" charset="0"/>
                  <a:cs typeface="Tahoma" panose="020B0604030504040204" pitchFamily="34" charset="0"/>
                </a:rPr>
                <a:t>D</a:t>
              </a:r>
            </a:p>
          </p:txBody>
        </p:sp>
        <p:sp>
          <p:nvSpPr>
            <p:cNvPr id="14" name="ZoneTexte 13">
              <a:extLst>
                <a:ext uri="{FF2B5EF4-FFF2-40B4-BE49-F238E27FC236}">
                  <a16:creationId xmlns:a16="http://schemas.microsoft.com/office/drawing/2014/main" id="{2669937D-2248-689D-D567-E99EB12D88C6}"/>
                </a:ext>
              </a:extLst>
            </p:cNvPr>
            <p:cNvSpPr txBox="1"/>
            <p:nvPr/>
          </p:nvSpPr>
          <p:spPr>
            <a:xfrm>
              <a:off x="4215657" y="5239446"/>
              <a:ext cx="5042264" cy="388206"/>
            </a:xfrm>
            <a:prstGeom prst="rect">
              <a:avLst/>
            </a:prstGeom>
            <a:noFill/>
          </p:spPr>
          <p:txBody>
            <a:bodyPr wrap="square" rtlCol="0">
              <a:spAutoFit/>
            </a:bodyPr>
            <a:lstStyle/>
            <a:p>
              <a:r>
                <a:rPr lang="fr-BE" sz="1200">
                  <a:solidFill>
                    <a:schemeClr val="accent1"/>
                  </a:solidFill>
                  <a:latin typeface="Ubuntu" panose="020B0504030602030204" pitchFamily="34" charset="0"/>
                  <a:ea typeface="Tahoma" panose="020B0604030504040204" pitchFamily="34" charset="0"/>
                  <a:cs typeface="Tahoma" panose="020B0604030504040204" pitchFamily="34" charset="0"/>
                </a:rPr>
                <a:t>WORKPLAN</a:t>
              </a:r>
              <a:endParaRPr lang="fr-FR" sz="1200">
                <a:solidFill>
                  <a:schemeClr val="accent1"/>
                </a:solidFill>
                <a:latin typeface="Ubuntu" panose="020B0504030602030204" pitchFamily="34" charset="0"/>
                <a:ea typeface="Tahoma" panose="020B0604030504040204" pitchFamily="34" charset="0"/>
                <a:cs typeface="Tahoma" panose="020B0604030504040204" pitchFamily="34" charset="0"/>
              </a:endParaRPr>
            </a:p>
          </p:txBody>
        </p:sp>
      </p:grpSp>
      <p:grpSp>
        <p:nvGrpSpPr>
          <p:cNvPr id="15" name="Groupe 5">
            <a:extLst>
              <a:ext uri="{FF2B5EF4-FFF2-40B4-BE49-F238E27FC236}">
                <a16:creationId xmlns:a16="http://schemas.microsoft.com/office/drawing/2014/main" id="{53715055-CDFF-66EE-21FA-D37AACD34B2B}"/>
              </a:ext>
            </a:extLst>
          </p:cNvPr>
          <p:cNvGrpSpPr/>
          <p:nvPr/>
        </p:nvGrpSpPr>
        <p:grpSpPr>
          <a:xfrm>
            <a:off x="3719191" y="3527314"/>
            <a:ext cx="4201091" cy="526627"/>
            <a:chOff x="3370217" y="3167742"/>
            <a:chExt cx="5887704" cy="738052"/>
          </a:xfrm>
        </p:grpSpPr>
        <p:sp>
          <p:nvSpPr>
            <p:cNvPr id="16" name="N°1">
              <a:extLst>
                <a:ext uri="{FF2B5EF4-FFF2-40B4-BE49-F238E27FC236}">
                  <a16:creationId xmlns:a16="http://schemas.microsoft.com/office/drawing/2014/main" id="{4CEAAD73-809D-3C70-4419-6A0CD2C88E85}"/>
                </a:ext>
              </a:extLst>
            </p:cNvPr>
            <p:cNvSpPr/>
            <p:nvPr/>
          </p:nvSpPr>
          <p:spPr>
            <a:xfrm>
              <a:off x="3370217" y="3167742"/>
              <a:ext cx="738052" cy="738052"/>
            </a:xfrm>
            <a:prstGeom prst="ellipse">
              <a:avLst/>
            </a:prstGeom>
            <a:solidFill>
              <a:schemeClr val="accent2"/>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lang="fr-FR" sz="1600" b="1">
                  <a:latin typeface="Ubuntu" panose="020B0504030602030204" pitchFamily="34" charset="0"/>
                  <a:ea typeface="Tahoma" panose="020B0604030504040204" pitchFamily="34" charset="0"/>
                  <a:cs typeface="Tahoma" panose="020B0604030504040204" pitchFamily="34" charset="0"/>
                </a:rPr>
                <a:t>E</a:t>
              </a:r>
            </a:p>
          </p:txBody>
        </p:sp>
        <p:sp>
          <p:nvSpPr>
            <p:cNvPr id="17" name="ZoneTexte 7">
              <a:extLst>
                <a:ext uri="{FF2B5EF4-FFF2-40B4-BE49-F238E27FC236}">
                  <a16:creationId xmlns:a16="http://schemas.microsoft.com/office/drawing/2014/main" id="{A92F429E-7245-DD5A-D616-8EF6D07A65D2}"/>
                </a:ext>
              </a:extLst>
            </p:cNvPr>
            <p:cNvSpPr txBox="1"/>
            <p:nvPr/>
          </p:nvSpPr>
          <p:spPr>
            <a:xfrm>
              <a:off x="4215658" y="3348345"/>
              <a:ext cx="5042263" cy="388206"/>
            </a:xfrm>
            <a:prstGeom prst="rect">
              <a:avLst/>
            </a:prstGeom>
            <a:noFill/>
          </p:spPr>
          <p:txBody>
            <a:bodyPr wrap="square" rtlCol="0">
              <a:spAutoFit/>
            </a:bodyPr>
            <a:lstStyle/>
            <a:p>
              <a:r>
                <a:rPr lang="fr-FR" sz="1200">
                  <a:solidFill>
                    <a:schemeClr val="accent1"/>
                  </a:solidFill>
                  <a:latin typeface="Ubuntu" panose="020B0504030602030204" pitchFamily="34" charset="0"/>
                  <a:ea typeface="Tahoma" panose="020B0604030504040204" pitchFamily="34" charset="0"/>
                  <a:cs typeface="Tahoma" panose="020B0604030504040204" pitchFamily="34" charset="0"/>
                </a:rPr>
                <a:t>PROJECT BUDGET</a:t>
              </a:r>
            </a:p>
          </p:txBody>
        </p:sp>
      </p:grpSp>
      <p:grpSp>
        <p:nvGrpSpPr>
          <p:cNvPr id="18" name="Groupe 8">
            <a:extLst>
              <a:ext uri="{FF2B5EF4-FFF2-40B4-BE49-F238E27FC236}">
                <a16:creationId xmlns:a16="http://schemas.microsoft.com/office/drawing/2014/main" id="{B8155C62-E71B-954C-E131-AFE1779559E5}"/>
              </a:ext>
            </a:extLst>
          </p:cNvPr>
          <p:cNvGrpSpPr/>
          <p:nvPr/>
        </p:nvGrpSpPr>
        <p:grpSpPr>
          <a:xfrm>
            <a:off x="3719191" y="4199469"/>
            <a:ext cx="4201090" cy="526627"/>
            <a:chOff x="3370217" y="4127155"/>
            <a:chExt cx="5887703" cy="738052"/>
          </a:xfrm>
        </p:grpSpPr>
        <p:sp>
          <p:nvSpPr>
            <p:cNvPr id="19" name="N°1">
              <a:extLst>
                <a:ext uri="{FF2B5EF4-FFF2-40B4-BE49-F238E27FC236}">
                  <a16:creationId xmlns:a16="http://schemas.microsoft.com/office/drawing/2014/main" id="{524D3AEC-FCB9-BC05-4C2E-46FFC75D3007}"/>
                </a:ext>
              </a:extLst>
            </p:cNvPr>
            <p:cNvSpPr/>
            <p:nvPr/>
          </p:nvSpPr>
          <p:spPr>
            <a:xfrm>
              <a:off x="3370217" y="4127155"/>
              <a:ext cx="738052" cy="738052"/>
            </a:xfrm>
            <a:prstGeom prst="ellipse">
              <a:avLst/>
            </a:prstGeom>
            <a:solidFill>
              <a:schemeClr val="accent2"/>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lang="fr-FR" sz="1600" b="1">
                  <a:latin typeface="Ubuntu" panose="020B0504030602030204" pitchFamily="34" charset="0"/>
                  <a:ea typeface="Tahoma" panose="020B0604030504040204" pitchFamily="34" charset="0"/>
                  <a:cs typeface="Tahoma" panose="020B0604030504040204" pitchFamily="34" charset="0"/>
                </a:rPr>
                <a:t>F</a:t>
              </a:r>
            </a:p>
          </p:txBody>
        </p:sp>
        <p:sp>
          <p:nvSpPr>
            <p:cNvPr id="20" name="ZoneTexte 10">
              <a:extLst>
                <a:ext uri="{FF2B5EF4-FFF2-40B4-BE49-F238E27FC236}">
                  <a16:creationId xmlns:a16="http://schemas.microsoft.com/office/drawing/2014/main" id="{DA13CB25-799F-6379-A318-5C72B9936998}"/>
                </a:ext>
              </a:extLst>
            </p:cNvPr>
            <p:cNvSpPr txBox="1"/>
            <p:nvPr/>
          </p:nvSpPr>
          <p:spPr>
            <a:xfrm>
              <a:off x="4215657" y="4317908"/>
              <a:ext cx="5042263" cy="388206"/>
            </a:xfrm>
            <a:prstGeom prst="rect">
              <a:avLst/>
            </a:prstGeom>
            <a:noFill/>
          </p:spPr>
          <p:txBody>
            <a:bodyPr wrap="square" rtlCol="0">
              <a:spAutoFit/>
            </a:bodyPr>
            <a:lstStyle/>
            <a:p>
              <a:r>
                <a:rPr lang="fr-BE" sz="1200">
                  <a:solidFill>
                    <a:schemeClr val="accent1"/>
                  </a:solidFill>
                  <a:latin typeface="Ubuntu" panose="020B0504030602030204" pitchFamily="34" charset="0"/>
                  <a:ea typeface="Tahoma" panose="020B0604030504040204" pitchFamily="34" charset="0"/>
                  <a:cs typeface="Tahoma" panose="020B0604030504040204" pitchFamily="34" charset="0"/>
                </a:rPr>
                <a:t>SOURCE(S) OF PARTNERS’ CONTRIBUTIONS</a:t>
              </a:r>
              <a:endParaRPr lang="fr-FR" sz="1200">
                <a:solidFill>
                  <a:schemeClr val="accent1"/>
                </a:solidFill>
                <a:latin typeface="Ubuntu" panose="020B0504030602030204" pitchFamily="34" charset="0"/>
                <a:ea typeface="Tahoma" panose="020B0604030504040204" pitchFamily="34" charset="0"/>
                <a:cs typeface="Tahoma" panose="020B0604030504040204" pitchFamily="34" charset="0"/>
              </a:endParaRPr>
            </a:p>
          </p:txBody>
        </p:sp>
      </p:grpSp>
      <p:grpSp>
        <p:nvGrpSpPr>
          <p:cNvPr id="24" name="Groupe 8">
            <a:extLst>
              <a:ext uri="{FF2B5EF4-FFF2-40B4-BE49-F238E27FC236}">
                <a16:creationId xmlns:a16="http://schemas.microsoft.com/office/drawing/2014/main" id="{786D15C4-1047-D1A7-ACD9-F3C36E45EAB6}"/>
              </a:ext>
            </a:extLst>
          </p:cNvPr>
          <p:cNvGrpSpPr/>
          <p:nvPr/>
        </p:nvGrpSpPr>
        <p:grpSpPr>
          <a:xfrm>
            <a:off x="3719190" y="4861322"/>
            <a:ext cx="4201091" cy="526627"/>
            <a:chOff x="3370217" y="4127155"/>
            <a:chExt cx="5887704" cy="738052"/>
          </a:xfrm>
        </p:grpSpPr>
        <p:sp>
          <p:nvSpPr>
            <p:cNvPr id="25" name="N°1">
              <a:extLst>
                <a:ext uri="{FF2B5EF4-FFF2-40B4-BE49-F238E27FC236}">
                  <a16:creationId xmlns:a16="http://schemas.microsoft.com/office/drawing/2014/main" id="{3B556C05-997D-E93E-C46F-509367FEB98D}"/>
                </a:ext>
              </a:extLst>
            </p:cNvPr>
            <p:cNvSpPr/>
            <p:nvPr/>
          </p:nvSpPr>
          <p:spPr>
            <a:xfrm>
              <a:off x="3370217" y="4127155"/>
              <a:ext cx="738052" cy="738052"/>
            </a:xfrm>
            <a:prstGeom prst="ellipse">
              <a:avLst/>
            </a:prstGeom>
            <a:solidFill>
              <a:schemeClr val="accent2"/>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lang="fr-FR" sz="1600" b="1">
                  <a:latin typeface="Ubuntu" panose="020B0504030602030204" pitchFamily="34" charset="0"/>
                  <a:ea typeface="Tahoma" panose="020B0604030504040204" pitchFamily="34" charset="0"/>
                  <a:cs typeface="Tahoma" panose="020B0604030504040204" pitchFamily="34" charset="0"/>
                </a:rPr>
                <a:t>G</a:t>
              </a:r>
            </a:p>
          </p:txBody>
        </p:sp>
        <p:sp>
          <p:nvSpPr>
            <p:cNvPr id="26" name="ZoneTexte 10">
              <a:extLst>
                <a:ext uri="{FF2B5EF4-FFF2-40B4-BE49-F238E27FC236}">
                  <a16:creationId xmlns:a16="http://schemas.microsoft.com/office/drawing/2014/main" id="{C36D439C-14F9-0B4A-BB63-4B379ED5C752}"/>
                </a:ext>
              </a:extLst>
            </p:cNvPr>
            <p:cNvSpPr txBox="1"/>
            <p:nvPr/>
          </p:nvSpPr>
          <p:spPr>
            <a:xfrm>
              <a:off x="4215658" y="4247966"/>
              <a:ext cx="5042263" cy="388206"/>
            </a:xfrm>
            <a:prstGeom prst="rect">
              <a:avLst/>
            </a:prstGeom>
            <a:noFill/>
          </p:spPr>
          <p:txBody>
            <a:bodyPr wrap="square" rtlCol="0">
              <a:spAutoFit/>
            </a:bodyPr>
            <a:lstStyle/>
            <a:p>
              <a:r>
                <a:rPr lang="fr-BE" sz="1200">
                  <a:solidFill>
                    <a:schemeClr val="accent1"/>
                  </a:solidFill>
                  <a:latin typeface="Ubuntu" panose="020B0504030602030204" pitchFamily="34" charset="0"/>
                  <a:ea typeface="Tahoma" panose="020B0604030504040204" pitchFamily="34" charset="0"/>
                  <a:cs typeface="Tahoma" panose="020B0604030504040204" pitchFamily="34" charset="0"/>
                </a:rPr>
                <a:t>RISK MANAGEMENT</a:t>
              </a:r>
              <a:endParaRPr lang="fr-FR" sz="1200">
                <a:solidFill>
                  <a:schemeClr val="accent1"/>
                </a:solidFill>
                <a:latin typeface="Ubuntu" panose="020B0504030602030204" pitchFamily="34" charset="0"/>
                <a:ea typeface="Tahoma" panose="020B0604030504040204" pitchFamily="34" charset="0"/>
                <a:cs typeface="Tahoma" panose="020B0604030504040204" pitchFamily="34" charset="0"/>
              </a:endParaRPr>
            </a:p>
          </p:txBody>
        </p:sp>
      </p:grpSp>
      <p:grpSp>
        <p:nvGrpSpPr>
          <p:cNvPr id="22" name="Groupe 8">
            <a:extLst>
              <a:ext uri="{FF2B5EF4-FFF2-40B4-BE49-F238E27FC236}">
                <a16:creationId xmlns:a16="http://schemas.microsoft.com/office/drawing/2014/main" id="{93989528-7F22-D021-27C3-E5AD009EBE34}"/>
              </a:ext>
            </a:extLst>
          </p:cNvPr>
          <p:cNvGrpSpPr/>
          <p:nvPr/>
        </p:nvGrpSpPr>
        <p:grpSpPr>
          <a:xfrm>
            <a:off x="3719190" y="5518606"/>
            <a:ext cx="4201091" cy="526627"/>
            <a:chOff x="3370217" y="4127155"/>
            <a:chExt cx="5887704" cy="738052"/>
          </a:xfrm>
        </p:grpSpPr>
        <p:sp>
          <p:nvSpPr>
            <p:cNvPr id="23" name="N°1">
              <a:extLst>
                <a:ext uri="{FF2B5EF4-FFF2-40B4-BE49-F238E27FC236}">
                  <a16:creationId xmlns:a16="http://schemas.microsoft.com/office/drawing/2014/main" id="{22C792A3-901C-944D-C42D-259B8EB774F9}"/>
                </a:ext>
              </a:extLst>
            </p:cNvPr>
            <p:cNvSpPr/>
            <p:nvPr/>
          </p:nvSpPr>
          <p:spPr>
            <a:xfrm>
              <a:off x="3370217" y="4127155"/>
              <a:ext cx="738052" cy="738052"/>
            </a:xfrm>
            <a:prstGeom prst="ellipse">
              <a:avLst/>
            </a:prstGeom>
            <a:solidFill>
              <a:schemeClr val="accent2"/>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lang="fr-FR" sz="1600" b="1">
                  <a:latin typeface="Ubuntu" panose="020B0504030602030204" pitchFamily="34" charset="0"/>
                  <a:ea typeface="Tahoma" panose="020B0604030504040204" pitchFamily="34" charset="0"/>
                  <a:cs typeface="Tahoma" panose="020B0604030504040204" pitchFamily="34" charset="0"/>
                </a:rPr>
                <a:t>H</a:t>
              </a:r>
            </a:p>
          </p:txBody>
        </p:sp>
        <p:sp>
          <p:nvSpPr>
            <p:cNvPr id="27" name="ZoneTexte 10">
              <a:extLst>
                <a:ext uri="{FF2B5EF4-FFF2-40B4-BE49-F238E27FC236}">
                  <a16:creationId xmlns:a16="http://schemas.microsoft.com/office/drawing/2014/main" id="{A25A53E2-DAA7-7D66-71D3-715ABA66D4C3}"/>
                </a:ext>
              </a:extLst>
            </p:cNvPr>
            <p:cNvSpPr txBox="1"/>
            <p:nvPr/>
          </p:nvSpPr>
          <p:spPr>
            <a:xfrm>
              <a:off x="4215658" y="4247966"/>
              <a:ext cx="5042263" cy="388206"/>
            </a:xfrm>
            <a:prstGeom prst="rect">
              <a:avLst/>
            </a:prstGeom>
            <a:noFill/>
          </p:spPr>
          <p:txBody>
            <a:bodyPr wrap="square" rtlCol="0">
              <a:spAutoFit/>
            </a:bodyPr>
            <a:lstStyle/>
            <a:p>
              <a:r>
                <a:rPr lang="fr-BE" sz="1200">
                  <a:solidFill>
                    <a:schemeClr val="accent1"/>
                  </a:solidFill>
                  <a:latin typeface="Ubuntu" panose="020B0504030602030204" pitchFamily="34" charset="0"/>
                  <a:ea typeface="Tahoma" panose="020B0604030504040204" pitchFamily="34" charset="0"/>
                  <a:cs typeface="Tahoma" panose="020B0604030504040204" pitchFamily="34" charset="0"/>
                </a:rPr>
                <a:t>CONFIRMATION SHEET</a:t>
              </a:r>
              <a:endParaRPr lang="fr-FR" sz="1200">
                <a:solidFill>
                  <a:schemeClr val="accent1"/>
                </a:solidFill>
                <a:latin typeface="Ubuntu" panose="020B0504030602030204" pitchFamily="34" charset="0"/>
                <a:ea typeface="Tahoma" panose="020B0604030504040204" pitchFamily="34" charset="0"/>
                <a:cs typeface="Tahoma" panose="020B0604030504040204" pitchFamily="34" charset="0"/>
              </a:endParaRPr>
            </a:p>
          </p:txBody>
        </p:sp>
      </p:grpSp>
      <p:sp>
        <p:nvSpPr>
          <p:cNvPr id="30" name="N°1">
            <a:extLst>
              <a:ext uri="{FF2B5EF4-FFF2-40B4-BE49-F238E27FC236}">
                <a16:creationId xmlns:a16="http://schemas.microsoft.com/office/drawing/2014/main" id="{1FF41D4A-7BCB-F871-9CA6-0D1805524B5E}"/>
              </a:ext>
            </a:extLst>
          </p:cNvPr>
          <p:cNvSpPr/>
          <p:nvPr/>
        </p:nvSpPr>
        <p:spPr>
          <a:xfrm>
            <a:off x="3719191" y="6195330"/>
            <a:ext cx="1480963" cy="526627"/>
          </a:xfrm>
          <a:prstGeom prst="ellipse">
            <a:avLst/>
          </a:prstGeom>
          <a:solidFill>
            <a:schemeClr val="accent1"/>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lang="fr-FR" sz="1600" b="1">
                <a:latin typeface="Ubuntu" panose="020B0504030602030204" pitchFamily="34" charset="0"/>
                <a:ea typeface="Tahoma" panose="020B0604030504040204" pitchFamily="34" charset="0"/>
                <a:cs typeface="Tahoma" panose="020B0604030504040204" pitchFamily="34" charset="0"/>
              </a:rPr>
              <a:t>ANNEX</a:t>
            </a:r>
          </a:p>
        </p:txBody>
      </p:sp>
    </p:spTree>
    <p:extLst>
      <p:ext uri="{BB962C8B-B14F-4D97-AF65-F5344CB8AC3E}">
        <p14:creationId xmlns:p14="http://schemas.microsoft.com/office/powerpoint/2010/main" val="4223349945"/>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Diagram 1">
            <a:extLst>
              <a:ext uri="{FF2B5EF4-FFF2-40B4-BE49-F238E27FC236}">
                <a16:creationId xmlns:a16="http://schemas.microsoft.com/office/drawing/2014/main" id="{4858E8D2-9FDE-926B-3099-6C0A4EDA8A0A}"/>
              </a:ext>
            </a:extLst>
          </p:cNvPr>
          <p:cNvGraphicFramePr/>
          <p:nvPr>
            <p:extLst>
              <p:ext uri="{D42A27DB-BD31-4B8C-83A1-F6EECF244321}">
                <p14:modId xmlns:p14="http://schemas.microsoft.com/office/powerpoint/2010/main" val="3740898933"/>
              </p:ext>
            </p:extLst>
          </p:nvPr>
        </p:nvGraphicFramePr>
        <p:xfrm>
          <a:off x="773723" y="1468998"/>
          <a:ext cx="10515599" cy="480938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Title 3">
            <a:extLst>
              <a:ext uri="{FF2B5EF4-FFF2-40B4-BE49-F238E27FC236}">
                <a16:creationId xmlns:a16="http://schemas.microsoft.com/office/drawing/2014/main" id="{3ADBE662-7B61-8981-E103-97FA8D2600F2}"/>
              </a:ext>
            </a:extLst>
          </p:cNvPr>
          <p:cNvSpPr>
            <a:spLocks noGrp="1"/>
          </p:cNvSpPr>
          <p:nvPr>
            <p:ph type="title"/>
          </p:nvPr>
        </p:nvSpPr>
        <p:spPr/>
        <p:txBody>
          <a:bodyPr/>
          <a:lstStyle/>
          <a:p>
            <a:r>
              <a:rPr lang="en-GB">
                <a:latin typeface="Ubuntu" panose="020B0504030602030204" pitchFamily="34" charset="0"/>
              </a:rPr>
              <a:t>.</a:t>
            </a:r>
          </a:p>
        </p:txBody>
      </p:sp>
      <p:sp>
        <p:nvSpPr>
          <p:cNvPr id="5" name="Rezervirano mjesto sadržaja 4">
            <a:extLst>
              <a:ext uri="{FF2B5EF4-FFF2-40B4-BE49-F238E27FC236}">
                <a16:creationId xmlns:a16="http://schemas.microsoft.com/office/drawing/2014/main" id="{A79071E5-A318-88C1-4803-4663695D7981}"/>
              </a:ext>
            </a:extLst>
          </p:cNvPr>
          <p:cNvSpPr>
            <a:spLocks noGrp="1"/>
          </p:cNvSpPr>
          <p:nvPr>
            <p:ph idx="1"/>
          </p:nvPr>
        </p:nvSpPr>
        <p:spPr/>
        <p:txBody>
          <a:bodyPr/>
          <a:lstStyle/>
          <a:p>
            <a:pPr marL="0" indent="0">
              <a:buNone/>
            </a:pPr>
            <a:endParaRPr lang="en-GB">
              <a:latin typeface="Ubuntu" panose="020B0504030602030204" pitchFamily="34" charset="0"/>
            </a:endParaRPr>
          </a:p>
        </p:txBody>
      </p:sp>
      <p:sp>
        <p:nvSpPr>
          <p:cNvPr id="6" name="Title 1">
            <a:extLst>
              <a:ext uri="{FF2B5EF4-FFF2-40B4-BE49-F238E27FC236}">
                <a16:creationId xmlns:a16="http://schemas.microsoft.com/office/drawing/2014/main" id="{E077E8FD-76B7-4224-8928-7A1DF0AE3210}"/>
              </a:ext>
            </a:extLst>
          </p:cNvPr>
          <p:cNvSpPr txBox="1">
            <a:spLocks/>
          </p:cNvSpPr>
          <p:nvPr/>
        </p:nvSpPr>
        <p:spPr>
          <a:xfrm>
            <a:off x="838200" y="365126"/>
            <a:ext cx="10515600" cy="1184014"/>
          </a:xfr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br>
              <a:rPr lang="en-GB" sz="2800" b="1">
                <a:solidFill>
                  <a:schemeClr val="accent2"/>
                </a:solidFill>
                <a:latin typeface="Ubuntu" panose="020B0504030602030204" pitchFamily="34" charset="0"/>
                <a:ea typeface="Tahoma" panose="020B0604030504040204" pitchFamily="34" charset="0"/>
                <a:cs typeface="Tahoma" panose="020B0604030504040204" pitchFamily="34" charset="0"/>
              </a:rPr>
            </a:br>
            <a:r>
              <a:rPr lang="en-GB" sz="2800" b="1">
                <a:solidFill>
                  <a:schemeClr val="accent2"/>
                </a:solidFill>
                <a:latin typeface="Ubuntu" panose="020B0504030602030204" pitchFamily="34" charset="0"/>
                <a:ea typeface="Tahoma" panose="020B0604030504040204" pitchFamily="34" charset="0"/>
                <a:cs typeface="Tahoma" panose="020B0604030504040204" pitchFamily="34" charset="0"/>
              </a:rPr>
              <a:t>3 Steps Selection Process</a:t>
            </a:r>
          </a:p>
        </p:txBody>
      </p:sp>
    </p:spTree>
    <p:extLst>
      <p:ext uri="{BB962C8B-B14F-4D97-AF65-F5344CB8AC3E}">
        <p14:creationId xmlns:p14="http://schemas.microsoft.com/office/powerpoint/2010/main" val="877206681"/>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9919E2C-2E95-57C7-FEF6-4B4CC04DCC42}"/>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B1D6FDE5-CC83-0F31-AC3A-8EC1171AA987}"/>
              </a:ext>
            </a:extLst>
          </p:cNvPr>
          <p:cNvSpPr>
            <a:spLocks noGrp="1"/>
          </p:cNvSpPr>
          <p:nvPr>
            <p:ph type="title" idx="4294967295"/>
          </p:nvPr>
        </p:nvSpPr>
        <p:spPr>
          <a:xfrm>
            <a:off x="2887663" y="554038"/>
            <a:ext cx="9304337" cy="1184275"/>
          </a:xfrm>
          <a:prstGeom prst="rect">
            <a:avLst/>
          </a:prstGeom>
        </p:spPr>
        <p:txBody>
          <a:bodyPr/>
          <a:lstStyle/>
          <a:p>
            <a:r>
              <a:rPr lang="en-GB" sz="2800" b="1" dirty="0">
                <a:solidFill>
                  <a:schemeClr val="accent2"/>
                </a:solidFill>
                <a:latin typeface="Ubuntu" panose="020B0504030602030204" pitchFamily="34" charset="0"/>
              </a:rPr>
              <a:t>Strategic Assessment Criteria (70%)</a:t>
            </a:r>
          </a:p>
        </p:txBody>
      </p:sp>
      <p:sp>
        <p:nvSpPr>
          <p:cNvPr id="4" name="ZoneTexte 3">
            <a:extLst>
              <a:ext uri="{FF2B5EF4-FFF2-40B4-BE49-F238E27FC236}">
                <a16:creationId xmlns:a16="http://schemas.microsoft.com/office/drawing/2014/main" id="{5A9D6278-5FBF-F246-915E-1C4BE28CAF41}"/>
              </a:ext>
            </a:extLst>
          </p:cNvPr>
          <p:cNvSpPr txBox="1"/>
          <p:nvPr/>
        </p:nvSpPr>
        <p:spPr>
          <a:xfrm>
            <a:off x="2192472" y="1268760"/>
            <a:ext cx="9481976" cy="6186309"/>
          </a:xfrm>
          <a:prstGeom prst="rect">
            <a:avLst/>
          </a:prstGeom>
          <a:noFill/>
        </p:spPr>
        <p:txBody>
          <a:bodyPr wrap="square" lIns="91440" tIns="45720" rIns="91440" bIns="45720" rtlCol="0" anchor="t">
            <a:spAutoFit/>
          </a:bodyPr>
          <a:lstStyle/>
          <a:p>
            <a:pPr marL="342900" indent="-342900" algn="just">
              <a:spcBef>
                <a:spcPts val="600"/>
              </a:spcBef>
              <a:buBlip>
                <a:blip r:embed="rId2"/>
              </a:buBlip>
              <a:defRPr/>
            </a:pPr>
            <a:r>
              <a:rPr lang="en-GB" sz="1600" b="1">
                <a:solidFill>
                  <a:srgbClr val="0C114D"/>
                </a:solidFill>
                <a:latin typeface="Ubuntu" panose="020B0504030602030204" pitchFamily="34" charset="0"/>
                <a:ea typeface="Tahoma"/>
                <a:cs typeface="Tahoma"/>
              </a:rPr>
              <a:t>Innovativeness and relevance (30%) </a:t>
            </a:r>
          </a:p>
          <a:p>
            <a:pPr algn="just">
              <a:spcBef>
                <a:spcPts val="600"/>
              </a:spcBef>
              <a:defRPr/>
            </a:pPr>
            <a:r>
              <a:rPr lang="en-GB" sz="1600">
                <a:solidFill>
                  <a:srgbClr val="0C114D"/>
                </a:solidFill>
                <a:latin typeface="Ubuntu" panose="020B0504030602030204" pitchFamily="34" charset="0"/>
                <a:ea typeface="Tahoma"/>
                <a:cs typeface="Tahoma"/>
              </a:rPr>
              <a:t>To what extent is the applicant able to demonstrate that the project proposal is a new solution that has added value in relation to the topic of the Call? To what extent is the solution relevant to the local context and to Cohesion Policy objectives?</a:t>
            </a:r>
          </a:p>
          <a:p>
            <a:pPr marL="342900" indent="-342900" algn="just">
              <a:spcBef>
                <a:spcPts val="600"/>
              </a:spcBef>
              <a:buBlip>
                <a:blip r:embed="rId2"/>
              </a:buBlip>
              <a:defRPr/>
            </a:pPr>
            <a:r>
              <a:rPr lang="en-GB" sz="1600" b="1">
                <a:solidFill>
                  <a:srgbClr val="0C114D"/>
                </a:solidFill>
                <a:latin typeface="Ubuntu" panose="020B0504030602030204" pitchFamily="34" charset="0"/>
                <a:ea typeface="Tahoma"/>
                <a:cs typeface="Tahoma"/>
              </a:rPr>
              <a:t>Partnership and co-creation (12%) </a:t>
            </a:r>
          </a:p>
          <a:p>
            <a:pPr algn="just">
              <a:spcBef>
                <a:spcPts val="600"/>
              </a:spcBef>
              <a:defRPr/>
            </a:pPr>
            <a:r>
              <a:rPr lang="en-GB" sz="1600">
                <a:solidFill>
                  <a:srgbClr val="0C114D"/>
                </a:solidFill>
                <a:latin typeface="Ubuntu" panose="020B0504030602030204" pitchFamily="34" charset="0"/>
                <a:ea typeface="Tahoma"/>
                <a:cs typeface="Tahoma"/>
              </a:rPr>
              <a:t>To what extent is the Partnership relevant and solid to implement the proposed solution and achieve expected results. To what extent the proposal allows meaningful participation and co-creation from stakeholders, target groups and citizens?</a:t>
            </a:r>
          </a:p>
          <a:p>
            <a:pPr marL="342900" indent="-342900" algn="just">
              <a:spcBef>
                <a:spcPts val="600"/>
              </a:spcBef>
              <a:buBlip>
                <a:blip r:embed="rId2"/>
              </a:buBlip>
              <a:defRPr/>
            </a:pPr>
            <a:r>
              <a:rPr lang="en-GB" sz="1600" b="1">
                <a:solidFill>
                  <a:srgbClr val="0C114D"/>
                </a:solidFill>
                <a:latin typeface="Ubuntu" panose="020B0504030602030204" pitchFamily="34" charset="0"/>
                <a:ea typeface="Tahoma"/>
                <a:cs typeface="Tahoma"/>
              </a:rPr>
              <a:t>Measurability of results and impact (12%) </a:t>
            </a:r>
          </a:p>
          <a:p>
            <a:pPr algn="just">
              <a:spcBef>
                <a:spcPts val="600"/>
              </a:spcBef>
              <a:defRPr/>
            </a:pPr>
            <a:r>
              <a:rPr lang="en-GB" sz="1600">
                <a:solidFill>
                  <a:srgbClr val="0C114D"/>
                </a:solidFill>
                <a:latin typeface="Ubuntu" panose="020B0504030602030204" pitchFamily="34" charset="0"/>
                <a:ea typeface="Tahoma"/>
                <a:cs typeface="Tahoma"/>
              </a:rPr>
              <a:t>To what extent are expected results specific and realistic, and reflecting project expected impact on the local context, as well as beneficiaries/end users?</a:t>
            </a:r>
          </a:p>
          <a:p>
            <a:pPr marL="342900" indent="-342900" algn="just">
              <a:spcBef>
                <a:spcPts val="600"/>
              </a:spcBef>
              <a:buBlip>
                <a:blip r:embed="rId2"/>
              </a:buBlip>
              <a:defRPr/>
            </a:pPr>
            <a:r>
              <a:rPr lang="en-GB" sz="1600" b="1">
                <a:solidFill>
                  <a:srgbClr val="0C114D"/>
                </a:solidFill>
                <a:latin typeface="Ubuntu" panose="020B0504030602030204" pitchFamily="34" charset="0"/>
                <a:ea typeface="Tahoma"/>
                <a:cs typeface="Tahoma"/>
              </a:rPr>
              <a:t>Sustainability and up scaling (8%) </a:t>
            </a:r>
          </a:p>
          <a:p>
            <a:pPr algn="just">
              <a:spcBef>
                <a:spcPts val="600"/>
              </a:spcBef>
              <a:defRPr/>
            </a:pPr>
            <a:r>
              <a:rPr lang="en-GB" sz="1600">
                <a:solidFill>
                  <a:srgbClr val="0C114D"/>
                </a:solidFill>
                <a:latin typeface="Ubuntu" panose="020B0504030602030204" pitchFamily="34" charset="0"/>
                <a:ea typeface="Tahoma"/>
                <a:cs typeface="Tahoma"/>
              </a:rPr>
              <a:t>To what extent will the project provide a durable contribution to address the identified challenge? To what extent the proposed solution will be self-sustainable beyond its end date and has the potential to be up scaled if proven successful?</a:t>
            </a:r>
          </a:p>
          <a:p>
            <a:pPr marL="342900" indent="-342900" algn="just">
              <a:spcBef>
                <a:spcPts val="600"/>
              </a:spcBef>
              <a:buBlip>
                <a:blip r:embed="rId2"/>
              </a:buBlip>
              <a:defRPr/>
            </a:pPr>
            <a:r>
              <a:rPr lang="en-GB" sz="1600" b="1">
                <a:solidFill>
                  <a:srgbClr val="0C114D"/>
                </a:solidFill>
                <a:latin typeface="Ubuntu" panose="020B0504030602030204" pitchFamily="34" charset="0"/>
                <a:ea typeface="Tahoma"/>
                <a:cs typeface="Tahoma"/>
              </a:rPr>
              <a:t>Project’s transferability (8%)</a:t>
            </a:r>
          </a:p>
          <a:p>
            <a:pPr algn="just">
              <a:spcBef>
                <a:spcPts val="600"/>
              </a:spcBef>
              <a:defRPr/>
            </a:pPr>
            <a:r>
              <a:rPr lang="en-GB" sz="1600">
                <a:solidFill>
                  <a:srgbClr val="0C114D"/>
                </a:solidFill>
                <a:latin typeface="Ubuntu" panose="020B0504030602030204" pitchFamily="34" charset="0"/>
                <a:ea typeface="Tahoma"/>
                <a:cs typeface="Tahoma"/>
              </a:rPr>
              <a:t>To what extent will the project have the potential to be transferable to other urban areas across Europe?</a:t>
            </a:r>
          </a:p>
          <a:p>
            <a:pPr marL="342900" indent="-342900" algn="just">
              <a:spcBef>
                <a:spcPts val="600"/>
              </a:spcBef>
              <a:buBlip>
                <a:blip r:embed="rId2"/>
              </a:buBlip>
              <a:defRPr/>
            </a:pPr>
            <a:endParaRPr lang="en-GB" sz="1600">
              <a:solidFill>
                <a:srgbClr val="0C114D"/>
              </a:solidFill>
              <a:latin typeface="Ubuntu" panose="020B0504030602030204" pitchFamily="34" charset="0"/>
              <a:ea typeface="Tahoma"/>
              <a:cs typeface="Tahoma"/>
            </a:endParaRPr>
          </a:p>
          <a:p>
            <a:pPr marL="342900" indent="-342900" algn="just">
              <a:spcBef>
                <a:spcPts val="600"/>
              </a:spcBef>
              <a:buBlip>
                <a:blip r:embed="rId2"/>
              </a:buBlip>
              <a:defRPr/>
            </a:pPr>
            <a:endParaRPr lang="en-GB" sz="1600">
              <a:solidFill>
                <a:srgbClr val="0C114D"/>
              </a:solidFill>
              <a:latin typeface="Ubuntu" panose="020B0504030602030204" pitchFamily="34" charset="0"/>
              <a:ea typeface="Tahoma"/>
              <a:cs typeface="Tahoma"/>
            </a:endParaRPr>
          </a:p>
          <a:p>
            <a:pPr marL="342900" marR="0" lvl="0" indent="-342900" algn="just" defTabSz="914400" rtl="0" eaLnBrk="1" fontAlgn="auto" latinLnBrk="0" hangingPunct="1">
              <a:lnSpc>
                <a:spcPct val="100000"/>
              </a:lnSpc>
              <a:spcBef>
                <a:spcPts val="600"/>
              </a:spcBef>
              <a:spcAft>
                <a:spcPts val="0"/>
              </a:spcAft>
              <a:buClrTx/>
              <a:buSzTx/>
              <a:buFontTx/>
              <a:buBlip>
                <a:blip r:embed="rId2"/>
              </a:buBlip>
              <a:tabLst/>
              <a:defRPr/>
            </a:pPr>
            <a:endParaRPr kumimoji="0" lang="fr-BE" sz="1600" b="0" i="0" u="none" strike="noStrike" kern="1200" cap="none" spc="0" normalizeH="0" baseline="0" noProof="0">
              <a:ln>
                <a:noFill/>
              </a:ln>
              <a:solidFill>
                <a:srgbClr val="0C114D"/>
              </a:solidFill>
              <a:effectLst/>
              <a:uLnTx/>
              <a:uFillTx/>
              <a:latin typeface="Ubuntu" panose="020B0504030602030204" pitchFamily="34" charset="0"/>
              <a:ea typeface="Tahoma"/>
              <a:cs typeface="Tahoma"/>
            </a:endParaRPr>
          </a:p>
        </p:txBody>
      </p:sp>
    </p:spTree>
    <p:extLst>
      <p:ext uri="{BB962C8B-B14F-4D97-AF65-F5344CB8AC3E}">
        <p14:creationId xmlns:p14="http://schemas.microsoft.com/office/powerpoint/2010/main" val="49120800"/>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A06A9DE-CB3B-8BAC-11EF-CF8D5A31CC77}"/>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F7B95466-C846-A348-E60B-9B9AED31821D}"/>
              </a:ext>
            </a:extLst>
          </p:cNvPr>
          <p:cNvSpPr>
            <a:spLocks noGrp="1"/>
          </p:cNvSpPr>
          <p:nvPr>
            <p:ph type="title" idx="4294967295"/>
          </p:nvPr>
        </p:nvSpPr>
        <p:spPr>
          <a:xfrm>
            <a:off x="2887663" y="554038"/>
            <a:ext cx="9304337" cy="1184275"/>
          </a:xfrm>
          <a:prstGeom prst="rect">
            <a:avLst/>
          </a:prstGeom>
        </p:spPr>
        <p:txBody>
          <a:bodyPr/>
          <a:lstStyle/>
          <a:p>
            <a:r>
              <a:rPr lang="en-GB" sz="2800" b="1" dirty="0">
                <a:solidFill>
                  <a:schemeClr val="accent2"/>
                </a:solidFill>
                <a:latin typeface="Ubuntu" panose="020B0504030602030204" pitchFamily="34" charset="0"/>
              </a:rPr>
              <a:t>Operational Assessment Criteria (30%)</a:t>
            </a:r>
          </a:p>
        </p:txBody>
      </p:sp>
      <p:sp>
        <p:nvSpPr>
          <p:cNvPr id="4" name="ZoneTexte 3">
            <a:extLst>
              <a:ext uri="{FF2B5EF4-FFF2-40B4-BE49-F238E27FC236}">
                <a16:creationId xmlns:a16="http://schemas.microsoft.com/office/drawing/2014/main" id="{0F27BA2A-1A98-F585-F012-FAB299FDC410}"/>
              </a:ext>
            </a:extLst>
          </p:cNvPr>
          <p:cNvSpPr txBox="1"/>
          <p:nvPr/>
        </p:nvSpPr>
        <p:spPr>
          <a:xfrm>
            <a:off x="2192472" y="1268760"/>
            <a:ext cx="9481976" cy="4555093"/>
          </a:xfrm>
          <a:prstGeom prst="rect">
            <a:avLst/>
          </a:prstGeom>
          <a:noFill/>
        </p:spPr>
        <p:txBody>
          <a:bodyPr wrap="square" lIns="91440" tIns="45720" rIns="91440" bIns="45720" rtlCol="0" anchor="t">
            <a:spAutoFit/>
          </a:bodyPr>
          <a:lstStyle/>
          <a:p>
            <a:pPr marL="342900" indent="-342900" algn="just">
              <a:spcBef>
                <a:spcPts val="600"/>
              </a:spcBef>
              <a:buBlip>
                <a:blip r:embed="rId2"/>
              </a:buBlip>
              <a:defRPr/>
            </a:pPr>
            <a:r>
              <a:rPr lang="en-GB" sz="1600" b="1">
                <a:solidFill>
                  <a:srgbClr val="0C114D"/>
                </a:solidFill>
                <a:latin typeface="Ubuntu"/>
                <a:ea typeface="Tahoma"/>
                <a:cs typeface="Tahoma"/>
              </a:rPr>
              <a:t>Project Design and Logic (12%)</a:t>
            </a:r>
          </a:p>
          <a:p>
            <a:pPr algn="just">
              <a:spcBef>
                <a:spcPts val="600"/>
              </a:spcBef>
              <a:defRPr/>
            </a:pPr>
            <a:r>
              <a:rPr lang="en-GB" sz="1600" b="1">
                <a:solidFill>
                  <a:srgbClr val="0C114D"/>
                </a:solidFill>
                <a:latin typeface="Ubuntu Light" panose="020B0304030602030204" pitchFamily="34" charset="0"/>
                <a:ea typeface="Tahoma"/>
                <a:cs typeface="Tahoma"/>
              </a:rPr>
              <a:t>To what extent are Work Plan elements (activities, deliverables, outputs, indicators) complete, realistic, consistent and coherent? To what extent will the proposed project design lead to the achievement of objectives and expected results?</a:t>
            </a:r>
          </a:p>
          <a:p>
            <a:pPr marL="342900" indent="-342900" algn="just">
              <a:spcBef>
                <a:spcPts val="600"/>
              </a:spcBef>
              <a:buBlip>
                <a:blip r:embed="rId2"/>
              </a:buBlip>
              <a:defRPr/>
            </a:pPr>
            <a:r>
              <a:rPr lang="en-GB" sz="1600" b="1">
                <a:solidFill>
                  <a:srgbClr val="0C114D"/>
                </a:solidFill>
                <a:latin typeface="Ubuntu"/>
                <a:ea typeface="Tahoma"/>
                <a:cs typeface="Tahoma"/>
              </a:rPr>
              <a:t>Project feasibility and operational readiness (8%) </a:t>
            </a:r>
          </a:p>
          <a:p>
            <a:pPr algn="just">
              <a:spcBef>
                <a:spcPts val="600"/>
              </a:spcBef>
              <a:defRPr/>
            </a:pPr>
            <a:r>
              <a:rPr lang="en-GB" sz="1600" b="1">
                <a:solidFill>
                  <a:srgbClr val="0C114D"/>
                </a:solidFill>
                <a:latin typeface="Ubuntu Light" panose="020B0304030602030204" pitchFamily="34" charset="0"/>
                <a:ea typeface="Tahoma"/>
                <a:cs typeface="Tahoma"/>
              </a:rPr>
              <a:t>To what extent the proposal demonstrates to be feasible (to be implemented within the given time-frame) and operationally ready?</a:t>
            </a:r>
          </a:p>
          <a:p>
            <a:pPr marL="342900" indent="-342900" algn="just">
              <a:spcBef>
                <a:spcPts val="600"/>
              </a:spcBef>
              <a:buBlip>
                <a:blip r:embed="rId2"/>
              </a:buBlip>
              <a:defRPr/>
            </a:pPr>
            <a:r>
              <a:rPr lang="en-GB" sz="1600" b="1">
                <a:solidFill>
                  <a:srgbClr val="0C114D"/>
                </a:solidFill>
                <a:latin typeface="Ubuntu"/>
                <a:ea typeface="Tahoma"/>
                <a:cs typeface="Tahoma"/>
              </a:rPr>
              <a:t>Organisational arrangements and operational capacity (5%) </a:t>
            </a:r>
          </a:p>
          <a:p>
            <a:pPr algn="just">
              <a:spcBef>
                <a:spcPts val="600"/>
              </a:spcBef>
              <a:defRPr/>
            </a:pPr>
            <a:r>
              <a:rPr lang="en-GB" sz="1600" b="1">
                <a:solidFill>
                  <a:srgbClr val="0C114D"/>
                </a:solidFill>
                <a:latin typeface="Ubuntu Light" panose="020B0304030602030204" pitchFamily="34" charset="0"/>
                <a:ea typeface="Tahoma"/>
                <a:cs typeface="Tahoma"/>
              </a:rPr>
              <a:t>To what extent are management and communication activities appropriate and supporting the overall implementation of the project?</a:t>
            </a:r>
          </a:p>
          <a:p>
            <a:pPr marL="342900" indent="-342900" algn="just">
              <a:spcBef>
                <a:spcPts val="600"/>
              </a:spcBef>
              <a:buBlip>
                <a:blip r:embed="rId2"/>
              </a:buBlip>
              <a:defRPr/>
            </a:pPr>
            <a:r>
              <a:rPr lang="en-GB" sz="1600" b="1">
                <a:solidFill>
                  <a:srgbClr val="0C114D"/>
                </a:solidFill>
                <a:latin typeface="Ubuntu"/>
                <a:ea typeface="Tahoma"/>
                <a:cs typeface="Tahoma"/>
              </a:rPr>
              <a:t>Budget (5%) </a:t>
            </a:r>
          </a:p>
          <a:p>
            <a:pPr algn="just">
              <a:spcBef>
                <a:spcPts val="600"/>
              </a:spcBef>
              <a:defRPr/>
            </a:pPr>
            <a:r>
              <a:rPr lang="en-GB" sz="1600" b="1">
                <a:solidFill>
                  <a:srgbClr val="0C114D"/>
                </a:solidFill>
                <a:latin typeface="Ubuntu Light" panose="020B0304030602030204" pitchFamily="34" charset="0"/>
                <a:ea typeface="Tahoma"/>
                <a:cs typeface="Tahoma"/>
              </a:rPr>
              <a:t>To what extent is the budget coherent and proportionate? </a:t>
            </a:r>
          </a:p>
          <a:p>
            <a:pPr marL="342900" indent="-342900" algn="just">
              <a:spcBef>
                <a:spcPts val="600"/>
              </a:spcBef>
              <a:buBlip>
                <a:blip r:embed="rId2"/>
              </a:buBlip>
              <a:defRPr/>
            </a:pPr>
            <a:endParaRPr lang="en-GB" sz="1600">
              <a:solidFill>
                <a:srgbClr val="0C114D"/>
              </a:solidFill>
              <a:latin typeface="Ubuntu" panose="020B0504030602030204" pitchFamily="34" charset="0"/>
              <a:ea typeface="Tahoma"/>
              <a:cs typeface="Tahoma"/>
            </a:endParaRPr>
          </a:p>
          <a:p>
            <a:pPr marL="342900" indent="-342900" algn="just">
              <a:spcBef>
                <a:spcPts val="600"/>
              </a:spcBef>
              <a:buBlip>
                <a:blip r:embed="rId2"/>
              </a:buBlip>
              <a:defRPr/>
            </a:pPr>
            <a:endParaRPr lang="en-GB" sz="1600">
              <a:solidFill>
                <a:srgbClr val="0C114D"/>
              </a:solidFill>
              <a:latin typeface="Ubuntu" panose="020B0504030602030204" pitchFamily="34" charset="0"/>
              <a:ea typeface="Tahoma"/>
              <a:cs typeface="Tahoma"/>
            </a:endParaRPr>
          </a:p>
          <a:p>
            <a:pPr marL="342900" marR="0" lvl="0" indent="-342900" algn="just" defTabSz="914400" rtl="0" eaLnBrk="1" fontAlgn="auto" latinLnBrk="0" hangingPunct="1">
              <a:lnSpc>
                <a:spcPct val="100000"/>
              </a:lnSpc>
              <a:spcBef>
                <a:spcPts val="600"/>
              </a:spcBef>
              <a:spcAft>
                <a:spcPts val="0"/>
              </a:spcAft>
              <a:buClrTx/>
              <a:buSzTx/>
              <a:buFontTx/>
              <a:buBlip>
                <a:blip r:embed="rId2"/>
              </a:buBlip>
              <a:tabLst/>
              <a:defRPr/>
            </a:pPr>
            <a:endParaRPr kumimoji="0" lang="fr-BE" sz="1600" b="0" i="0" u="none" strike="noStrike" kern="1200" cap="none" spc="0" normalizeH="0" baseline="0" noProof="0">
              <a:ln>
                <a:noFill/>
              </a:ln>
              <a:solidFill>
                <a:srgbClr val="0C114D"/>
              </a:solidFill>
              <a:effectLst/>
              <a:uLnTx/>
              <a:uFillTx/>
              <a:latin typeface="Ubuntu" panose="020B0504030602030204" pitchFamily="34" charset="0"/>
              <a:ea typeface="Tahoma"/>
              <a:cs typeface="Tahoma"/>
            </a:endParaRPr>
          </a:p>
        </p:txBody>
      </p:sp>
    </p:spTree>
    <p:extLst>
      <p:ext uri="{BB962C8B-B14F-4D97-AF65-F5344CB8AC3E}">
        <p14:creationId xmlns:p14="http://schemas.microsoft.com/office/powerpoint/2010/main" val="1293584194"/>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8227D34-04B0-6259-DC4B-03499E5128B7}"/>
            </a:ext>
          </a:extLst>
        </p:cNvPr>
        <p:cNvGrpSpPr/>
        <p:nvPr/>
      </p:nvGrpSpPr>
      <p:grpSpPr>
        <a:xfrm>
          <a:off x="0" y="0"/>
          <a:ext cx="0" cy="0"/>
          <a:chOff x="0" y="0"/>
          <a:chExt cx="0" cy="0"/>
        </a:xfrm>
      </p:grpSpPr>
      <p:sp>
        <p:nvSpPr>
          <p:cNvPr id="2" name="ZoneTexte 1">
            <a:extLst>
              <a:ext uri="{FF2B5EF4-FFF2-40B4-BE49-F238E27FC236}">
                <a16:creationId xmlns:a16="http://schemas.microsoft.com/office/drawing/2014/main" id="{1859F34D-8FE6-D477-A087-3093B56625EF}"/>
              </a:ext>
            </a:extLst>
          </p:cNvPr>
          <p:cNvSpPr txBox="1"/>
          <p:nvPr/>
        </p:nvSpPr>
        <p:spPr>
          <a:xfrm>
            <a:off x="647544" y="1859340"/>
            <a:ext cx="10896911" cy="1569660"/>
          </a:xfrm>
          <a:prstGeom prst="rect">
            <a:avLst/>
          </a:prstGeom>
          <a:noFill/>
        </p:spPr>
        <p:txBody>
          <a:bodyPr wrap="square" rtlCol="0">
            <a:spAutoFit/>
          </a:bodyPr>
          <a:lstStyle/>
          <a:p>
            <a:pPr algn="ctr"/>
            <a:endParaRPr lang="fr-FR" sz="3200" b="1">
              <a:solidFill>
                <a:schemeClr val="accent2"/>
              </a:solidFill>
              <a:latin typeface="Ubuntu" panose="020B0504030602030204" pitchFamily="34" charset="0"/>
              <a:ea typeface="Tahoma" panose="020B0604030504040204" pitchFamily="34" charset="0"/>
              <a:cs typeface="Tahoma" panose="020B0604030504040204" pitchFamily="34" charset="0"/>
            </a:endParaRPr>
          </a:p>
          <a:p>
            <a:pPr algn="ctr"/>
            <a:r>
              <a:rPr lang="fr-FR" sz="3200" b="1">
                <a:solidFill>
                  <a:schemeClr val="accent2"/>
                </a:solidFill>
                <a:latin typeface="Ubuntu" panose="020B0504030602030204" pitchFamily="34" charset="0"/>
                <a:ea typeface="Tahoma" panose="020B0604030504040204" pitchFamily="34" charset="0"/>
                <a:cs typeface="Tahoma" panose="020B0604030504040204" pitchFamily="34" charset="0"/>
              </a:rPr>
              <a:t>Questions &amp; </a:t>
            </a:r>
            <a:r>
              <a:rPr lang="fr-FR" sz="3200" b="1" err="1">
                <a:solidFill>
                  <a:schemeClr val="accent2"/>
                </a:solidFill>
                <a:latin typeface="Ubuntu" panose="020B0504030602030204" pitchFamily="34" charset="0"/>
                <a:ea typeface="Tahoma" panose="020B0604030504040204" pitchFamily="34" charset="0"/>
                <a:cs typeface="Tahoma" panose="020B0604030504040204" pitchFamily="34" charset="0"/>
              </a:rPr>
              <a:t>Answers</a:t>
            </a:r>
            <a:endParaRPr lang="fr-FR" sz="3200" b="1">
              <a:solidFill>
                <a:schemeClr val="accent2"/>
              </a:solidFill>
              <a:latin typeface="Ubuntu" panose="020B0504030602030204" pitchFamily="34" charset="0"/>
              <a:ea typeface="Tahoma" panose="020B0604030504040204" pitchFamily="34" charset="0"/>
              <a:cs typeface="Tahoma" panose="020B0604030504040204" pitchFamily="34" charset="0"/>
            </a:endParaRPr>
          </a:p>
          <a:p>
            <a:pPr algn="ctr"/>
            <a:endParaRPr lang="fr-FR" sz="3200" b="1">
              <a:solidFill>
                <a:schemeClr val="accent2"/>
              </a:solidFill>
              <a:latin typeface="Ubuntu" panose="020B050403060203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196156980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a:extLst>
              <a:ext uri="{FF2B5EF4-FFF2-40B4-BE49-F238E27FC236}">
                <a16:creationId xmlns:a16="http://schemas.microsoft.com/office/drawing/2014/main" id="{23B276B1-BC68-47A8-6831-EB01EF68AB14}"/>
              </a:ext>
            </a:extLst>
          </p:cNvPr>
          <p:cNvSpPr txBox="1"/>
          <p:nvPr/>
        </p:nvSpPr>
        <p:spPr>
          <a:xfrm>
            <a:off x="1182525" y="2787975"/>
            <a:ext cx="3213205" cy="553998"/>
          </a:xfrm>
          <a:prstGeom prst="rect">
            <a:avLst/>
          </a:prstGeom>
          <a:noFill/>
        </p:spPr>
        <p:txBody>
          <a:bodyPr wrap="square" rtlCol="0">
            <a:spAutoFit/>
          </a:bodyPr>
          <a:lstStyle/>
          <a:p>
            <a:pPr algn="ctr"/>
            <a:r>
              <a:rPr lang="en-GB" sz="3000">
                <a:solidFill>
                  <a:schemeClr val="bg1"/>
                </a:solidFill>
                <a:latin typeface="Ubuntu" panose="020B0504030602030204" pitchFamily="34" charset="0"/>
                <a:ea typeface="Calibri" panose="020F0502020204030204" pitchFamily="34" charset="0"/>
                <a:cs typeface="Calibri" panose="020F0502020204030204" pitchFamily="34" charset="0"/>
              </a:rPr>
              <a:t>TWO TOPICS</a:t>
            </a:r>
            <a:endParaRPr lang="en-GB" sz="3000">
              <a:solidFill>
                <a:schemeClr val="bg1"/>
              </a:solidFill>
              <a:effectLst/>
              <a:latin typeface="Ubuntu" panose="020B0504030602030204" pitchFamily="34" charset="0"/>
              <a:ea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913703122"/>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55A17B2-0037-635B-E55E-BBBBB63D3499}"/>
            </a:ext>
          </a:extLst>
        </p:cNvPr>
        <p:cNvGrpSpPr/>
        <p:nvPr/>
      </p:nvGrpSpPr>
      <p:grpSpPr>
        <a:xfrm>
          <a:off x="0" y="0"/>
          <a:ext cx="0" cy="0"/>
          <a:chOff x="0" y="0"/>
          <a:chExt cx="0" cy="0"/>
        </a:xfrm>
      </p:grpSpPr>
      <p:sp>
        <p:nvSpPr>
          <p:cNvPr id="2" name="ZoneTexte 1">
            <a:extLst>
              <a:ext uri="{FF2B5EF4-FFF2-40B4-BE49-F238E27FC236}">
                <a16:creationId xmlns:a16="http://schemas.microsoft.com/office/drawing/2014/main" id="{3975463F-836E-AB8C-350A-78EE708577A6}"/>
              </a:ext>
            </a:extLst>
          </p:cNvPr>
          <p:cNvSpPr txBox="1"/>
          <p:nvPr/>
        </p:nvSpPr>
        <p:spPr>
          <a:xfrm>
            <a:off x="1149867" y="2921168"/>
            <a:ext cx="3213205" cy="1015663"/>
          </a:xfrm>
          <a:prstGeom prst="rect">
            <a:avLst/>
          </a:prstGeom>
          <a:noFill/>
        </p:spPr>
        <p:txBody>
          <a:bodyPr wrap="square" rtlCol="0">
            <a:spAutoFit/>
          </a:bodyPr>
          <a:lstStyle/>
          <a:p>
            <a:pPr algn="ctr"/>
            <a:r>
              <a:rPr lang="en-US" sz="3000">
                <a:solidFill>
                  <a:schemeClr val="bg1"/>
                </a:solidFill>
                <a:effectLst/>
                <a:latin typeface="Ubuntu" panose="020B0504030602030204" pitchFamily="34" charset="0"/>
                <a:ea typeface="Calibri" panose="020F0502020204030204" pitchFamily="34" charset="0"/>
                <a:cs typeface="Calibri" panose="020F0502020204030204" pitchFamily="34" charset="0"/>
              </a:rPr>
              <a:t>Other opportunities</a:t>
            </a:r>
          </a:p>
        </p:txBody>
      </p:sp>
    </p:spTree>
    <p:extLst>
      <p:ext uri="{BB962C8B-B14F-4D97-AF65-F5344CB8AC3E}">
        <p14:creationId xmlns:p14="http://schemas.microsoft.com/office/powerpoint/2010/main" val="121373975"/>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F75A661-54D8-7E40-E8B1-3016F912FD61}"/>
            </a:ext>
          </a:extLst>
        </p:cNvPr>
        <p:cNvGrpSpPr/>
        <p:nvPr/>
      </p:nvGrpSpPr>
      <p:grpSpPr>
        <a:xfrm>
          <a:off x="0" y="0"/>
          <a:ext cx="0" cy="0"/>
          <a:chOff x="0" y="0"/>
          <a:chExt cx="0" cy="0"/>
        </a:xfrm>
      </p:grpSpPr>
      <p:sp>
        <p:nvSpPr>
          <p:cNvPr id="2" name="Titre 1">
            <a:extLst>
              <a:ext uri="{FF2B5EF4-FFF2-40B4-BE49-F238E27FC236}">
                <a16:creationId xmlns:a16="http://schemas.microsoft.com/office/drawing/2014/main" id="{A10DBA7A-0F90-1E91-9850-6DF6BD5617E5}"/>
              </a:ext>
            </a:extLst>
          </p:cNvPr>
          <p:cNvSpPr>
            <a:spLocks noGrp="1"/>
          </p:cNvSpPr>
          <p:nvPr>
            <p:ph type="title" idx="4294967295"/>
          </p:nvPr>
        </p:nvSpPr>
        <p:spPr>
          <a:xfrm>
            <a:off x="970402" y="471488"/>
            <a:ext cx="10515600" cy="709612"/>
          </a:xfrm>
        </p:spPr>
        <p:txBody>
          <a:bodyPr/>
          <a:lstStyle/>
          <a:p>
            <a:r>
              <a:rPr lang="fr-BE" sz="4400" b="1" err="1">
                <a:solidFill>
                  <a:schemeClr val="accent2"/>
                </a:solidFill>
                <a:latin typeface="Ubuntu" panose="020B0504030602030204" pitchFamily="34" charset="0"/>
                <a:ea typeface="Tahoma" panose="020B0604030504040204" pitchFamily="34" charset="0"/>
                <a:cs typeface="Tahoma" panose="020B0604030504040204" pitchFamily="34" charset="0"/>
              </a:rPr>
              <a:t>Other</a:t>
            </a:r>
            <a:r>
              <a:rPr lang="fr-BE" sz="4400" b="1">
                <a:solidFill>
                  <a:schemeClr val="accent2"/>
                </a:solidFill>
                <a:latin typeface="Ubuntu" panose="020B0504030602030204" pitchFamily="34" charset="0"/>
                <a:ea typeface="Tahoma" panose="020B0604030504040204" pitchFamily="34" charset="0"/>
                <a:cs typeface="Tahoma" panose="020B0604030504040204" pitchFamily="34" charset="0"/>
              </a:rPr>
              <a:t> </a:t>
            </a:r>
            <a:r>
              <a:rPr lang="fr-BE" sz="4400" b="1" err="1">
                <a:solidFill>
                  <a:schemeClr val="accent2"/>
                </a:solidFill>
                <a:latin typeface="Ubuntu" panose="020B0504030602030204" pitchFamily="34" charset="0"/>
                <a:ea typeface="Tahoma" panose="020B0604030504040204" pitchFamily="34" charset="0"/>
                <a:cs typeface="Tahoma" panose="020B0604030504040204" pitchFamily="34" charset="0"/>
              </a:rPr>
              <a:t>opportunities</a:t>
            </a:r>
            <a:endParaRPr lang="fr-FR" sz="4400" b="1">
              <a:solidFill>
                <a:schemeClr val="accent1"/>
              </a:solidFill>
              <a:latin typeface="Ubuntu" panose="020B0504030602030204" pitchFamily="34" charset="0"/>
              <a:ea typeface="Tahoma" panose="020B0604030504040204" pitchFamily="34" charset="0"/>
              <a:cs typeface="Tahoma" panose="020B0604030504040204" pitchFamily="34" charset="0"/>
            </a:endParaRPr>
          </a:p>
        </p:txBody>
      </p:sp>
      <p:sp>
        <p:nvSpPr>
          <p:cNvPr id="15" name="TextBox 14">
            <a:extLst>
              <a:ext uri="{FF2B5EF4-FFF2-40B4-BE49-F238E27FC236}">
                <a16:creationId xmlns:a16="http://schemas.microsoft.com/office/drawing/2014/main" id="{44A80766-6744-0E40-AAEC-336845A9EDD8}"/>
              </a:ext>
            </a:extLst>
          </p:cNvPr>
          <p:cNvSpPr txBox="1"/>
          <p:nvPr/>
        </p:nvSpPr>
        <p:spPr>
          <a:xfrm>
            <a:off x="970402" y="1279528"/>
            <a:ext cx="10962518" cy="4462760"/>
          </a:xfrm>
          <a:prstGeom prst="rect">
            <a:avLst/>
          </a:prstGeom>
          <a:noFill/>
        </p:spPr>
        <p:txBody>
          <a:bodyPr wrap="square">
            <a:spAutoFit/>
          </a:bodyPr>
          <a:lstStyle/>
          <a:p>
            <a:pPr marL="285750" indent="-285750" algn="l">
              <a:buFont typeface="Arial" panose="020B0604020202020204" pitchFamily="34" charset="0"/>
              <a:buChar char="•"/>
            </a:pPr>
            <a:r>
              <a:rPr lang="fr-BE" b="1" dirty="0"/>
              <a:t>Cities Forum 2025 </a:t>
            </a:r>
            <a:r>
              <a:rPr lang="fr-BE" dirty="0"/>
              <a:t>: </a:t>
            </a:r>
            <a:r>
              <a:rPr lang="en-US" dirty="0"/>
              <a:t>Is your city ready to welcome a major EU event? </a:t>
            </a:r>
            <a:r>
              <a:rPr lang="en-US" dirty="0">
                <a:hlinkClick r:id="rId3"/>
              </a:rPr>
              <a:t>Apply now!</a:t>
            </a:r>
            <a:endParaRPr lang="en-US" dirty="0"/>
          </a:p>
          <a:p>
            <a:pPr algn="l"/>
            <a:endParaRPr lang="fr-BE" dirty="0"/>
          </a:p>
          <a:p>
            <a:pPr marL="285750" indent="-285750" algn="l">
              <a:buFont typeface="Arial" panose="020B0604020202020204" pitchFamily="34" charset="0"/>
              <a:buChar char="•"/>
            </a:pPr>
            <a:r>
              <a:rPr lang="en-US" b="1" dirty="0"/>
              <a:t>City-to-City Exchanges &amp; Peer Reviews </a:t>
            </a:r>
            <a:r>
              <a:rPr lang="en-US" dirty="0"/>
              <a:t>: an outside view to enrich your local approach. More information in </a:t>
            </a:r>
            <a:r>
              <a:rPr lang="en-US" dirty="0">
                <a:hlinkClick r:id="rId4"/>
              </a:rPr>
              <a:t>French</a:t>
            </a:r>
            <a:r>
              <a:rPr lang="en-US" dirty="0"/>
              <a:t> and in </a:t>
            </a:r>
            <a:r>
              <a:rPr lang="en-US" dirty="0">
                <a:hlinkClick r:id="rId5"/>
              </a:rPr>
              <a:t>Dutch</a:t>
            </a:r>
            <a:r>
              <a:rPr lang="en-US" dirty="0"/>
              <a:t>. </a:t>
            </a:r>
          </a:p>
          <a:p>
            <a:pPr marL="285750" indent="-285750" algn="l">
              <a:buFont typeface="Arial" panose="020B0604020202020204" pitchFamily="34" charset="0"/>
              <a:buChar char="•"/>
            </a:pPr>
            <a:endParaRPr lang="en-US" dirty="0"/>
          </a:p>
          <a:p>
            <a:pPr marL="285750" indent="-285750" algn="l">
              <a:buFont typeface="Arial" panose="020B0604020202020204" pitchFamily="34" charset="0"/>
              <a:buChar char="•"/>
            </a:pPr>
            <a:r>
              <a:rPr lang="en-US" b="1" dirty="0"/>
              <a:t>URBACT Good Practices call </a:t>
            </a:r>
            <a:r>
              <a:rPr lang="en-US" dirty="0"/>
              <a:t>: Good Practices that are impactful, participatory, integrated, relevant for the EU and transferable to other cities. </a:t>
            </a:r>
            <a:r>
              <a:rPr lang="en-US" dirty="0">
                <a:hlinkClick r:id="rId6"/>
              </a:rPr>
              <a:t>Get involved!</a:t>
            </a:r>
            <a:endParaRPr lang="en-US" dirty="0"/>
          </a:p>
          <a:p>
            <a:pPr marL="285750" indent="-285750" algn="l">
              <a:buFont typeface="Arial" panose="020B0604020202020204" pitchFamily="34" charset="0"/>
              <a:buChar char="•"/>
            </a:pPr>
            <a:endParaRPr lang="en-US" dirty="0"/>
          </a:p>
          <a:p>
            <a:pPr marL="285750" indent="-285750" algn="l">
              <a:buFont typeface="Arial" panose="020B0604020202020204" pitchFamily="34" charset="0"/>
              <a:buChar char="•"/>
            </a:pPr>
            <a:endParaRPr lang="en-US" dirty="0"/>
          </a:p>
          <a:p>
            <a:pPr algn="l"/>
            <a:endParaRPr lang="en-US" dirty="0"/>
          </a:p>
          <a:p>
            <a:pPr marL="285750" indent="-285750" algn="l">
              <a:buFont typeface="Arial" panose="020B0604020202020204" pitchFamily="34" charset="0"/>
              <a:buChar char="•"/>
            </a:pPr>
            <a:endParaRPr lang="en-US" dirty="0"/>
          </a:p>
          <a:p>
            <a:pPr algn="l"/>
            <a:r>
              <a:rPr lang="en-US" b="1" dirty="0"/>
              <a:t>More information</a:t>
            </a:r>
            <a:br>
              <a:rPr lang="en-US" dirty="0"/>
            </a:br>
            <a:endParaRPr lang="en-US" dirty="0">
              <a:latin typeface="+mj-lt"/>
            </a:endParaRPr>
          </a:p>
          <a:p>
            <a:pPr algn="l"/>
            <a:r>
              <a:rPr lang="en-GB" i="0" dirty="0">
                <a:effectLst/>
                <a:latin typeface="+mj-lt"/>
                <a:hlinkClick r:id="rId7"/>
              </a:rPr>
              <a:t>www.urbact.eu/belgique</a:t>
            </a:r>
            <a:r>
              <a:rPr lang="en-GB" i="0" dirty="0">
                <a:effectLst/>
                <a:latin typeface="+mj-lt"/>
              </a:rPr>
              <a:t>  &amp; </a:t>
            </a:r>
            <a:r>
              <a:rPr lang="en-GB" i="0" dirty="0">
                <a:effectLst/>
                <a:latin typeface="+mj-lt"/>
                <a:hlinkClick r:id="rId8"/>
              </a:rPr>
              <a:t>www.urbact.eu/belgie</a:t>
            </a:r>
            <a:r>
              <a:rPr lang="en-GB" i="0" dirty="0">
                <a:effectLst/>
                <a:latin typeface="+mj-lt"/>
              </a:rPr>
              <a:t> </a:t>
            </a:r>
          </a:p>
          <a:p>
            <a:pPr algn="l"/>
            <a:r>
              <a:rPr lang="en-GB" i="0" dirty="0">
                <a:effectLst/>
                <a:latin typeface="+mj-lt"/>
                <a:hlinkClick r:id="rId9"/>
              </a:rPr>
              <a:t>www.urban-initiative.eu/urban-contact-points/belgium</a:t>
            </a:r>
            <a:r>
              <a:rPr lang="en-GB" i="0" dirty="0">
                <a:effectLst/>
                <a:latin typeface="+mj-lt"/>
              </a:rPr>
              <a:t> </a:t>
            </a:r>
          </a:p>
          <a:p>
            <a:endParaRPr lang="en-GB" sz="1400" dirty="0">
              <a:solidFill>
                <a:srgbClr val="0C114D"/>
              </a:solidFill>
              <a:latin typeface="Ubuntu" panose="020B0504030602030204" pitchFamily="34" charset="0"/>
            </a:endParaRPr>
          </a:p>
        </p:txBody>
      </p:sp>
    </p:spTree>
    <p:extLst>
      <p:ext uri="{BB962C8B-B14F-4D97-AF65-F5344CB8AC3E}">
        <p14:creationId xmlns:p14="http://schemas.microsoft.com/office/powerpoint/2010/main" val="432555596"/>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55A17B2-0037-635B-E55E-BBBBB63D3499}"/>
            </a:ext>
          </a:extLst>
        </p:cNvPr>
        <p:cNvGrpSpPr/>
        <p:nvPr/>
      </p:nvGrpSpPr>
      <p:grpSpPr>
        <a:xfrm>
          <a:off x="0" y="0"/>
          <a:ext cx="0" cy="0"/>
          <a:chOff x="0" y="0"/>
          <a:chExt cx="0" cy="0"/>
        </a:xfrm>
      </p:grpSpPr>
      <p:sp>
        <p:nvSpPr>
          <p:cNvPr id="2" name="ZoneTexte 1">
            <a:extLst>
              <a:ext uri="{FF2B5EF4-FFF2-40B4-BE49-F238E27FC236}">
                <a16:creationId xmlns:a16="http://schemas.microsoft.com/office/drawing/2014/main" id="{3975463F-836E-AB8C-350A-78EE708577A6}"/>
              </a:ext>
            </a:extLst>
          </p:cNvPr>
          <p:cNvSpPr txBox="1"/>
          <p:nvPr/>
        </p:nvSpPr>
        <p:spPr>
          <a:xfrm>
            <a:off x="1160753" y="2459504"/>
            <a:ext cx="3213205" cy="1938992"/>
          </a:xfrm>
          <a:prstGeom prst="rect">
            <a:avLst/>
          </a:prstGeom>
          <a:noFill/>
        </p:spPr>
        <p:txBody>
          <a:bodyPr wrap="square" rtlCol="0">
            <a:spAutoFit/>
          </a:bodyPr>
          <a:lstStyle/>
          <a:p>
            <a:pPr algn="ctr"/>
            <a:r>
              <a:rPr lang="en-US" sz="3000">
                <a:solidFill>
                  <a:schemeClr val="bg1"/>
                </a:solidFill>
                <a:effectLst/>
                <a:latin typeface="Ubuntu" panose="020B0504030602030204" pitchFamily="34" charset="0"/>
                <a:ea typeface="Calibri" panose="020F0502020204030204" pitchFamily="34" charset="0"/>
                <a:cs typeface="Calibri" panose="020F0502020204030204" pitchFamily="34" charset="0"/>
              </a:rPr>
              <a:t>Get my project on track, discussion and support</a:t>
            </a:r>
          </a:p>
        </p:txBody>
      </p:sp>
    </p:spTree>
    <p:extLst>
      <p:ext uri="{BB962C8B-B14F-4D97-AF65-F5344CB8AC3E}">
        <p14:creationId xmlns:p14="http://schemas.microsoft.com/office/powerpoint/2010/main" val="3750234928"/>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Graphique 6" descr="Réunion contour">
            <a:extLst>
              <a:ext uri="{FF2B5EF4-FFF2-40B4-BE49-F238E27FC236}">
                <a16:creationId xmlns:a16="http://schemas.microsoft.com/office/drawing/2014/main" id="{83A8F04A-52F1-989F-7374-1CD477726CD9}"/>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838200" y="3455126"/>
            <a:ext cx="1440000" cy="1440000"/>
          </a:xfrm>
          <a:prstGeom prst="rect">
            <a:avLst/>
          </a:prstGeom>
        </p:spPr>
      </p:pic>
      <p:sp>
        <p:nvSpPr>
          <p:cNvPr id="8" name="Title 5">
            <a:extLst>
              <a:ext uri="{FF2B5EF4-FFF2-40B4-BE49-F238E27FC236}">
                <a16:creationId xmlns:a16="http://schemas.microsoft.com/office/drawing/2014/main" id="{4BAB1FAF-989C-B3C4-F642-9CD005CD84E6}"/>
              </a:ext>
            </a:extLst>
          </p:cNvPr>
          <p:cNvSpPr txBox="1">
            <a:spLocks/>
          </p:cNvSpPr>
          <p:nvPr/>
        </p:nvSpPr>
        <p:spPr>
          <a:xfrm>
            <a:off x="838200" y="515626"/>
            <a:ext cx="10515600" cy="557394"/>
          </a:xfrm>
        </p:spPr>
        <p:txBody>
          <a:bodyP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2800" b="1" dirty="0">
                <a:solidFill>
                  <a:schemeClr val="accent2"/>
                </a:solidFill>
                <a:latin typeface="Ubuntu" panose="020B0504030602030204" pitchFamily="34" charset="0"/>
                <a:ea typeface="Tahoma" panose="020B0604030504040204" pitchFamily="34" charset="0"/>
                <a:cs typeface="Tahoma" panose="020B0604030504040204" pitchFamily="34" charset="0"/>
              </a:rPr>
              <a:t>Get my project on track, discussion and support</a:t>
            </a:r>
          </a:p>
        </p:txBody>
      </p:sp>
      <p:sp>
        <p:nvSpPr>
          <p:cNvPr id="9" name="Content Placeholder 11">
            <a:extLst>
              <a:ext uri="{FF2B5EF4-FFF2-40B4-BE49-F238E27FC236}">
                <a16:creationId xmlns:a16="http://schemas.microsoft.com/office/drawing/2014/main" id="{98FF13B6-A04B-3FB8-9AB2-78915202A710}"/>
              </a:ext>
            </a:extLst>
          </p:cNvPr>
          <p:cNvSpPr txBox="1">
            <a:spLocks/>
          </p:cNvSpPr>
          <p:nvPr/>
        </p:nvSpPr>
        <p:spPr>
          <a:xfrm>
            <a:off x="838200" y="1199996"/>
            <a:ext cx="10515600" cy="4791456"/>
          </a:xfr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85750" indent="-285750">
              <a:lnSpc>
                <a:spcPct val="150000"/>
              </a:lnSpc>
              <a:buBlip>
                <a:blip r:embed="rId4"/>
              </a:buBlip>
            </a:pPr>
            <a:r>
              <a:rPr lang="en-US" sz="1800" b="1" dirty="0">
                <a:solidFill>
                  <a:schemeClr val="tx2"/>
                </a:solidFill>
                <a:latin typeface="Ubuntu" panose="020B0504030602030204" pitchFamily="34" charset="0"/>
                <a:ea typeface="Tahoma" panose="020B0604030504040204" pitchFamily="34" charset="0"/>
                <a:cs typeface="Tahoma" panose="020B0604030504040204" pitchFamily="34" charset="0"/>
              </a:rPr>
              <a:t>3 tables</a:t>
            </a:r>
          </a:p>
          <a:p>
            <a:pPr marL="285750" indent="-285750">
              <a:lnSpc>
                <a:spcPct val="150000"/>
              </a:lnSpc>
              <a:buFont typeface="Arial" panose="020B0604020202020204" pitchFamily="34" charset="0"/>
              <a:buBlip>
                <a:blip r:embed="rId4"/>
              </a:buBlip>
            </a:pPr>
            <a:r>
              <a:rPr lang="en-US" sz="1800" b="1" dirty="0">
                <a:solidFill>
                  <a:schemeClr val="tx2"/>
                </a:solidFill>
                <a:latin typeface="Ubuntu" panose="020B0504030602030204" pitchFamily="34" charset="0"/>
                <a:ea typeface="Tahoma" panose="020B0604030504040204" pitchFamily="34" charset="0"/>
                <a:cs typeface="Tahoma" panose="020B0604030504040204" pitchFamily="34" charset="0"/>
              </a:rPr>
              <a:t>3-minutes pitch </a:t>
            </a:r>
            <a:r>
              <a:rPr lang="en-US" sz="1800" dirty="0">
                <a:solidFill>
                  <a:schemeClr val="tx2"/>
                </a:solidFill>
                <a:latin typeface="Ubuntu" panose="020B0504030602030204" pitchFamily="34" charset="0"/>
                <a:ea typeface="Tahoma" panose="020B0604030504040204" pitchFamily="34" charset="0"/>
                <a:cs typeface="Tahoma" panose="020B0604030504040204" pitchFamily="34" charset="0"/>
              </a:rPr>
              <a:t>to introduce yourself and your project idea</a:t>
            </a:r>
          </a:p>
          <a:p>
            <a:pPr marL="285750" indent="-285750">
              <a:lnSpc>
                <a:spcPct val="150000"/>
              </a:lnSpc>
              <a:buFont typeface="Arial" panose="020B0604020202020204" pitchFamily="34" charset="0"/>
              <a:buBlip>
                <a:blip r:embed="rId4"/>
              </a:buBlip>
            </a:pPr>
            <a:r>
              <a:rPr lang="en-US" sz="1800" dirty="0">
                <a:solidFill>
                  <a:schemeClr val="tx2"/>
                </a:solidFill>
                <a:latin typeface="Ubuntu" panose="020B0504030602030204" pitchFamily="34" charset="0"/>
                <a:ea typeface="Tahoma" panose="020B0604030504040204" pitchFamily="34" charset="0"/>
                <a:cs typeface="Tahoma" panose="020B0604030504040204" pitchFamily="34" charset="0"/>
              </a:rPr>
              <a:t>How to move forward ?  </a:t>
            </a:r>
          </a:p>
          <a:p>
            <a:pPr marL="285750" indent="-285750">
              <a:lnSpc>
                <a:spcPct val="150000"/>
              </a:lnSpc>
              <a:buFont typeface="Arial" panose="020B0604020202020204" pitchFamily="34" charset="0"/>
              <a:buBlip>
                <a:blip r:embed="rId4"/>
              </a:buBlip>
            </a:pPr>
            <a:endParaRPr lang="en-GB" sz="1800" dirty="0">
              <a:solidFill>
                <a:schemeClr val="tx2"/>
              </a:solidFill>
              <a:latin typeface="Ubuntu" panose="020B0504030602030204" pitchFamily="34" charset="0"/>
              <a:ea typeface="Tahoma" panose="020B0604030504040204" pitchFamily="34" charset="0"/>
              <a:cs typeface="Tahoma" panose="020B0604030504040204" pitchFamily="34" charset="0"/>
            </a:endParaRPr>
          </a:p>
        </p:txBody>
      </p:sp>
      <p:sp>
        <p:nvSpPr>
          <p:cNvPr id="11" name="Content Placeholder 11">
            <a:extLst>
              <a:ext uri="{FF2B5EF4-FFF2-40B4-BE49-F238E27FC236}">
                <a16:creationId xmlns:a16="http://schemas.microsoft.com/office/drawing/2014/main" id="{3A9A9AFB-248B-7077-8DAD-035B2CFAC554}"/>
              </a:ext>
            </a:extLst>
          </p:cNvPr>
          <p:cNvSpPr txBox="1">
            <a:spLocks/>
          </p:cNvSpPr>
          <p:nvPr/>
        </p:nvSpPr>
        <p:spPr>
          <a:xfrm>
            <a:off x="786530" y="5014854"/>
            <a:ext cx="2570593" cy="783488"/>
          </a:xfr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50000"/>
              </a:lnSpc>
              <a:buNone/>
            </a:pPr>
            <a:r>
              <a:rPr lang="en-US" sz="1600" b="1">
                <a:solidFill>
                  <a:schemeClr val="tx2"/>
                </a:solidFill>
                <a:latin typeface="Ubuntu" panose="020B0504030602030204" pitchFamily="34" charset="0"/>
                <a:ea typeface="Tahoma" panose="020B0604030504040204" pitchFamily="34" charset="0"/>
                <a:cs typeface="Tahoma" panose="020B0604030504040204" pitchFamily="34" charset="0"/>
              </a:rPr>
              <a:t>Brussels Regional Stakeholders</a:t>
            </a:r>
            <a:endParaRPr lang="en-GB" sz="1600">
              <a:solidFill>
                <a:schemeClr val="tx2"/>
              </a:solidFill>
              <a:latin typeface="Ubuntu" panose="020B0504030602030204" pitchFamily="34" charset="0"/>
              <a:ea typeface="Tahoma" panose="020B0604030504040204" pitchFamily="34" charset="0"/>
              <a:cs typeface="Tahoma" panose="020B0604030504040204" pitchFamily="34" charset="0"/>
            </a:endParaRPr>
          </a:p>
        </p:txBody>
      </p:sp>
      <p:pic>
        <p:nvPicPr>
          <p:cNvPr id="15" name="Graphique 14" descr="Réunion contour">
            <a:extLst>
              <a:ext uri="{FF2B5EF4-FFF2-40B4-BE49-F238E27FC236}">
                <a16:creationId xmlns:a16="http://schemas.microsoft.com/office/drawing/2014/main" id="{AFF3972F-7492-5165-BCA8-E31B92622296}"/>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5376000" y="3559689"/>
            <a:ext cx="1440000" cy="1440000"/>
          </a:xfrm>
          <a:prstGeom prst="rect">
            <a:avLst/>
          </a:prstGeom>
        </p:spPr>
      </p:pic>
      <p:pic>
        <p:nvPicPr>
          <p:cNvPr id="16" name="Graphique 15" descr="Réunion contour">
            <a:extLst>
              <a:ext uri="{FF2B5EF4-FFF2-40B4-BE49-F238E27FC236}">
                <a16:creationId xmlns:a16="http://schemas.microsoft.com/office/drawing/2014/main" id="{E8B5C6FF-DB68-DB89-CC5B-D44BC6443B2B}"/>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9683711" y="3455126"/>
            <a:ext cx="1440000" cy="1440000"/>
          </a:xfrm>
          <a:prstGeom prst="rect">
            <a:avLst/>
          </a:prstGeom>
        </p:spPr>
      </p:pic>
      <p:sp>
        <p:nvSpPr>
          <p:cNvPr id="18" name="Content Placeholder 11">
            <a:extLst>
              <a:ext uri="{FF2B5EF4-FFF2-40B4-BE49-F238E27FC236}">
                <a16:creationId xmlns:a16="http://schemas.microsoft.com/office/drawing/2014/main" id="{AEB1DCC7-C945-0245-BE52-0B54C6E55FCF}"/>
              </a:ext>
            </a:extLst>
          </p:cNvPr>
          <p:cNvSpPr txBox="1">
            <a:spLocks/>
          </p:cNvSpPr>
          <p:nvPr/>
        </p:nvSpPr>
        <p:spPr>
          <a:xfrm>
            <a:off x="5121315" y="5014854"/>
            <a:ext cx="1949370" cy="663760"/>
          </a:xfr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50000"/>
              </a:lnSpc>
              <a:buNone/>
            </a:pPr>
            <a:r>
              <a:rPr lang="en-US" sz="1600" b="1">
                <a:solidFill>
                  <a:schemeClr val="tx2"/>
                </a:solidFill>
                <a:latin typeface="Ubuntu" panose="020B0504030602030204" pitchFamily="34" charset="0"/>
                <a:ea typeface="Tahoma" panose="020B0604030504040204" pitchFamily="34" charset="0"/>
                <a:cs typeface="Tahoma" panose="020B0604030504040204" pitchFamily="34" charset="0"/>
              </a:rPr>
              <a:t> Energy transition</a:t>
            </a:r>
          </a:p>
        </p:txBody>
      </p:sp>
      <p:sp>
        <p:nvSpPr>
          <p:cNvPr id="19" name="Content Placeholder 11">
            <a:extLst>
              <a:ext uri="{FF2B5EF4-FFF2-40B4-BE49-F238E27FC236}">
                <a16:creationId xmlns:a16="http://schemas.microsoft.com/office/drawing/2014/main" id="{53D17F70-93E6-5E05-FE41-EB764BEAD7FF}"/>
              </a:ext>
            </a:extLst>
          </p:cNvPr>
          <p:cNvSpPr txBox="1">
            <a:spLocks/>
          </p:cNvSpPr>
          <p:nvPr/>
        </p:nvSpPr>
        <p:spPr>
          <a:xfrm>
            <a:off x="9313981" y="4994244"/>
            <a:ext cx="2179459" cy="663760"/>
          </a:xfr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50000"/>
              </a:lnSpc>
              <a:buNone/>
            </a:pPr>
            <a:r>
              <a:rPr lang="en-US" sz="1600" b="1">
                <a:solidFill>
                  <a:schemeClr val="tx2"/>
                </a:solidFill>
                <a:latin typeface="Ubuntu" panose="020B0504030602030204" pitchFamily="34" charset="0"/>
                <a:ea typeface="Tahoma" panose="020B0604030504040204" pitchFamily="34" charset="0"/>
                <a:cs typeface="Tahoma" panose="020B0604030504040204" pitchFamily="34" charset="0"/>
              </a:rPr>
              <a:t>Technology in cities</a:t>
            </a:r>
          </a:p>
        </p:txBody>
      </p:sp>
      <p:sp>
        <p:nvSpPr>
          <p:cNvPr id="20" name="Rectangle 19">
            <a:extLst>
              <a:ext uri="{FF2B5EF4-FFF2-40B4-BE49-F238E27FC236}">
                <a16:creationId xmlns:a16="http://schemas.microsoft.com/office/drawing/2014/main" id="{9D69BF3D-BFBE-1452-D9BD-D807B9E02838}"/>
              </a:ext>
            </a:extLst>
          </p:cNvPr>
          <p:cNvSpPr/>
          <p:nvPr/>
        </p:nvSpPr>
        <p:spPr>
          <a:xfrm>
            <a:off x="462988" y="3287210"/>
            <a:ext cx="11366340" cy="3055164"/>
          </a:xfrm>
          <a:prstGeom prst="rect">
            <a:avLst/>
          </a:prstGeom>
          <a:noFill/>
          <a:ln w="38100">
            <a:solidFill>
              <a:srgbClr val="1CAF9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BE"/>
          </a:p>
        </p:txBody>
      </p:sp>
    </p:spTree>
    <p:extLst>
      <p:ext uri="{BB962C8B-B14F-4D97-AF65-F5344CB8AC3E}">
        <p14:creationId xmlns:p14="http://schemas.microsoft.com/office/powerpoint/2010/main" val="198900093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e 5">
            <a:extLst>
              <a:ext uri="{FF2B5EF4-FFF2-40B4-BE49-F238E27FC236}">
                <a16:creationId xmlns:a16="http://schemas.microsoft.com/office/drawing/2014/main" id="{770C0B5C-9D91-4D45-4E7B-BC4C1575E45A}"/>
              </a:ext>
            </a:extLst>
          </p:cNvPr>
          <p:cNvGrpSpPr/>
          <p:nvPr/>
        </p:nvGrpSpPr>
        <p:grpSpPr>
          <a:xfrm>
            <a:off x="2376177" y="529679"/>
            <a:ext cx="6028510" cy="738052"/>
            <a:chOff x="3370217" y="2915070"/>
            <a:chExt cx="6028510" cy="738052"/>
          </a:xfrm>
        </p:grpSpPr>
        <p:sp>
          <p:nvSpPr>
            <p:cNvPr id="7" name="N°1">
              <a:extLst>
                <a:ext uri="{FF2B5EF4-FFF2-40B4-BE49-F238E27FC236}">
                  <a16:creationId xmlns:a16="http://schemas.microsoft.com/office/drawing/2014/main" id="{499BA129-F072-5820-0F28-B5EA2AA95FE9}"/>
                </a:ext>
              </a:extLst>
            </p:cNvPr>
            <p:cNvSpPr/>
            <p:nvPr/>
          </p:nvSpPr>
          <p:spPr>
            <a:xfrm>
              <a:off x="3370217" y="2915070"/>
              <a:ext cx="738052" cy="738052"/>
            </a:xfrm>
            <a:prstGeom prst="ellipse">
              <a:avLst/>
            </a:prstGeom>
            <a:solidFill>
              <a:schemeClr val="accent2"/>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lang="fr-FR" sz="1600" b="1">
                  <a:latin typeface="Ubuntu" panose="020B0504030602030204" pitchFamily="34" charset="0"/>
                  <a:ea typeface="Tahoma" panose="020B0604030504040204" pitchFamily="34" charset="0"/>
                  <a:cs typeface="Tahoma" panose="020B0604030504040204" pitchFamily="34" charset="0"/>
                </a:rPr>
                <a:t>1</a:t>
              </a:r>
            </a:p>
          </p:txBody>
        </p:sp>
        <p:sp>
          <p:nvSpPr>
            <p:cNvPr id="8" name="ZoneTexte 7">
              <a:extLst>
                <a:ext uri="{FF2B5EF4-FFF2-40B4-BE49-F238E27FC236}">
                  <a16:creationId xmlns:a16="http://schemas.microsoft.com/office/drawing/2014/main" id="{BFAA5795-E8E2-3708-F04D-F97B526DE5FE}"/>
                </a:ext>
              </a:extLst>
            </p:cNvPr>
            <p:cNvSpPr txBox="1"/>
            <p:nvPr/>
          </p:nvSpPr>
          <p:spPr>
            <a:xfrm>
              <a:off x="4356464" y="3091766"/>
              <a:ext cx="5042263" cy="400110"/>
            </a:xfrm>
            <a:prstGeom prst="rect">
              <a:avLst/>
            </a:prstGeom>
            <a:noFill/>
          </p:spPr>
          <p:txBody>
            <a:bodyPr wrap="square" rtlCol="0">
              <a:spAutoFit/>
            </a:bodyPr>
            <a:lstStyle/>
            <a:p>
              <a:r>
                <a:rPr lang="en-GB" sz="2000" b="1">
                  <a:solidFill>
                    <a:schemeClr val="accent2"/>
                  </a:solidFill>
                  <a:latin typeface="Ubuntu" panose="020B0504030602030204" pitchFamily="34" charset="0"/>
                  <a:ea typeface="Tahoma" panose="020B0604030504040204" pitchFamily="34" charset="0"/>
                  <a:cs typeface="Tahoma" panose="020B0604030504040204" pitchFamily="34" charset="0"/>
                </a:rPr>
                <a:t> Energy transition</a:t>
              </a:r>
              <a:endParaRPr lang="fr-FR" sz="2000" b="1">
                <a:solidFill>
                  <a:schemeClr val="accent2"/>
                </a:solidFill>
                <a:latin typeface="Ubuntu" panose="020B0504030602030204" pitchFamily="34" charset="0"/>
                <a:ea typeface="Tahoma" panose="020B0604030504040204" pitchFamily="34" charset="0"/>
                <a:cs typeface="Tahoma" panose="020B0604030504040204" pitchFamily="34" charset="0"/>
              </a:endParaRPr>
            </a:p>
          </p:txBody>
        </p:sp>
      </p:grpSp>
      <p:sp>
        <p:nvSpPr>
          <p:cNvPr id="9" name="TextBox 18">
            <a:extLst>
              <a:ext uri="{FF2B5EF4-FFF2-40B4-BE49-F238E27FC236}">
                <a16:creationId xmlns:a16="http://schemas.microsoft.com/office/drawing/2014/main" id="{E5601006-DCE5-ADE7-4E94-15089FAEFC16}"/>
              </a:ext>
            </a:extLst>
          </p:cNvPr>
          <p:cNvSpPr txBox="1"/>
          <p:nvPr/>
        </p:nvSpPr>
        <p:spPr>
          <a:xfrm>
            <a:off x="2376177" y="1594357"/>
            <a:ext cx="9364551" cy="1754326"/>
          </a:xfrm>
          <a:prstGeom prst="rect">
            <a:avLst/>
          </a:prstGeom>
          <a:noFill/>
        </p:spPr>
        <p:txBody>
          <a:bodyPr wrap="square" lIns="91440" tIns="45720" rIns="91440" bIns="45720" anchor="t">
            <a:spAutoFit/>
          </a:bodyPr>
          <a:lstStyle/>
          <a:p>
            <a:pPr marL="285750" indent="-285750">
              <a:buFont typeface="Wingdings"/>
              <a:buChar char="Ø"/>
            </a:pPr>
            <a:r>
              <a:rPr lang="en-US" b="1" dirty="0">
                <a:solidFill>
                  <a:srgbClr val="000000"/>
                </a:solidFill>
                <a:latin typeface="Ubuntu Light"/>
                <a:ea typeface="+mn-lt"/>
                <a:cs typeface="+mn-lt"/>
              </a:rPr>
              <a:t>To support the testing of new, innovative solutions that can be applied and improved in real-life situations for local energy networks that are economically viable, smarter, more integrated, carbon-free, and demand-driven.  </a:t>
            </a:r>
            <a:endParaRPr lang="en-US" dirty="0">
              <a:ea typeface="Tahoma"/>
              <a:cs typeface="Tahoma"/>
            </a:endParaRPr>
          </a:p>
          <a:p>
            <a:pPr marL="285750" indent="-285750">
              <a:buFont typeface="Wingdings"/>
              <a:buChar char="Ø"/>
            </a:pPr>
            <a:r>
              <a:rPr lang="en-US" b="1" dirty="0">
                <a:solidFill>
                  <a:srgbClr val="000000"/>
                </a:solidFill>
                <a:latin typeface="Ubuntu Light"/>
                <a:ea typeface="+mn-lt"/>
                <a:cs typeface="+mn-lt"/>
              </a:rPr>
              <a:t>empowering citizens and stakeholders to speed up the transition.</a:t>
            </a:r>
          </a:p>
          <a:p>
            <a:pPr marL="285750" indent="-285750">
              <a:buFont typeface="Wingdings"/>
              <a:buChar char="Ø"/>
            </a:pPr>
            <a:endParaRPr lang="en-US" b="1" dirty="0">
              <a:latin typeface="Ubuntu Light"/>
              <a:ea typeface="Tahoma"/>
              <a:cs typeface="Tahoma"/>
            </a:endParaRPr>
          </a:p>
          <a:p>
            <a:pPr marL="285750" indent="-285750">
              <a:buFont typeface="Wingdings"/>
              <a:buChar char="Ø"/>
            </a:pPr>
            <a:endParaRPr lang="en-US" b="1" dirty="0">
              <a:latin typeface="Ubuntu Light"/>
              <a:ea typeface="Tahoma"/>
              <a:cs typeface="Tahoma"/>
            </a:endParaRPr>
          </a:p>
        </p:txBody>
      </p:sp>
      <p:grpSp>
        <p:nvGrpSpPr>
          <p:cNvPr id="10" name="Groupe 9">
            <a:extLst>
              <a:ext uri="{FF2B5EF4-FFF2-40B4-BE49-F238E27FC236}">
                <a16:creationId xmlns:a16="http://schemas.microsoft.com/office/drawing/2014/main" id="{3BC77ED7-99C4-071D-3B0B-8E5C2DD04FDA}"/>
              </a:ext>
            </a:extLst>
          </p:cNvPr>
          <p:cNvGrpSpPr/>
          <p:nvPr/>
        </p:nvGrpSpPr>
        <p:grpSpPr>
          <a:xfrm>
            <a:off x="2376177" y="3282558"/>
            <a:ext cx="6028510" cy="738052"/>
            <a:chOff x="3370217" y="2915070"/>
            <a:chExt cx="6028510" cy="738052"/>
          </a:xfrm>
        </p:grpSpPr>
        <p:sp>
          <p:nvSpPr>
            <p:cNvPr id="11" name="N°1">
              <a:extLst>
                <a:ext uri="{FF2B5EF4-FFF2-40B4-BE49-F238E27FC236}">
                  <a16:creationId xmlns:a16="http://schemas.microsoft.com/office/drawing/2014/main" id="{1F5BBCB0-5B8D-56DB-7980-73D3778E48D9}"/>
                </a:ext>
              </a:extLst>
            </p:cNvPr>
            <p:cNvSpPr/>
            <p:nvPr/>
          </p:nvSpPr>
          <p:spPr>
            <a:xfrm>
              <a:off x="3370217" y="2915070"/>
              <a:ext cx="738052" cy="738052"/>
            </a:xfrm>
            <a:prstGeom prst="ellipse">
              <a:avLst/>
            </a:prstGeom>
            <a:solidFill>
              <a:schemeClr val="accent2"/>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lang="fr-FR" sz="1600" b="1">
                  <a:latin typeface="Ubuntu" panose="020B0504030602030204" pitchFamily="34" charset="0"/>
                  <a:ea typeface="Tahoma" panose="020B0604030504040204" pitchFamily="34" charset="0"/>
                  <a:cs typeface="Tahoma" panose="020B0604030504040204" pitchFamily="34" charset="0"/>
                </a:rPr>
                <a:t>2</a:t>
              </a:r>
            </a:p>
          </p:txBody>
        </p:sp>
        <p:sp>
          <p:nvSpPr>
            <p:cNvPr id="12" name="ZoneTexte 11">
              <a:extLst>
                <a:ext uri="{FF2B5EF4-FFF2-40B4-BE49-F238E27FC236}">
                  <a16:creationId xmlns:a16="http://schemas.microsoft.com/office/drawing/2014/main" id="{603C5D4F-9ABA-9E95-967C-E44FAD0ACC03}"/>
                </a:ext>
              </a:extLst>
            </p:cNvPr>
            <p:cNvSpPr txBox="1"/>
            <p:nvPr/>
          </p:nvSpPr>
          <p:spPr>
            <a:xfrm>
              <a:off x="4356464" y="3091766"/>
              <a:ext cx="5042263" cy="400110"/>
            </a:xfrm>
            <a:prstGeom prst="rect">
              <a:avLst/>
            </a:prstGeom>
            <a:noFill/>
          </p:spPr>
          <p:txBody>
            <a:bodyPr wrap="square" rtlCol="0">
              <a:spAutoFit/>
            </a:bodyPr>
            <a:lstStyle/>
            <a:p>
              <a:r>
                <a:rPr lang="en-GB" sz="2000" b="1">
                  <a:solidFill>
                    <a:schemeClr val="accent2"/>
                  </a:solidFill>
                  <a:latin typeface="Ubuntu" panose="020B0504030602030204" pitchFamily="34" charset="0"/>
                  <a:ea typeface="Tahoma" panose="020B0604030504040204" pitchFamily="34" charset="0"/>
                  <a:cs typeface="Tahoma" panose="020B0604030504040204" pitchFamily="34" charset="0"/>
                </a:rPr>
                <a:t>Technology in cities</a:t>
              </a:r>
              <a:endParaRPr lang="fr-FR" sz="2000" b="1">
                <a:solidFill>
                  <a:schemeClr val="accent2"/>
                </a:solidFill>
                <a:latin typeface="Ubuntu" panose="020B0504030602030204" pitchFamily="34" charset="0"/>
                <a:ea typeface="Tahoma" panose="020B0604030504040204" pitchFamily="34" charset="0"/>
                <a:cs typeface="Tahoma" panose="020B0604030504040204" pitchFamily="34" charset="0"/>
              </a:endParaRPr>
            </a:p>
          </p:txBody>
        </p:sp>
      </p:grpSp>
      <p:sp>
        <p:nvSpPr>
          <p:cNvPr id="13" name="TextBox 18">
            <a:extLst>
              <a:ext uri="{FF2B5EF4-FFF2-40B4-BE49-F238E27FC236}">
                <a16:creationId xmlns:a16="http://schemas.microsoft.com/office/drawing/2014/main" id="{09A6E2D1-0C13-1848-2629-88FBA371C098}"/>
              </a:ext>
            </a:extLst>
          </p:cNvPr>
          <p:cNvSpPr txBox="1"/>
          <p:nvPr/>
        </p:nvSpPr>
        <p:spPr>
          <a:xfrm>
            <a:off x="2376177" y="4347236"/>
            <a:ext cx="9364551" cy="1200329"/>
          </a:xfrm>
          <a:prstGeom prst="rect">
            <a:avLst/>
          </a:prstGeom>
          <a:noFill/>
        </p:spPr>
        <p:txBody>
          <a:bodyPr wrap="square" lIns="91440" tIns="45720" rIns="91440" bIns="45720" anchor="t">
            <a:spAutoFit/>
          </a:bodyPr>
          <a:lstStyle/>
          <a:p>
            <a:r>
              <a:rPr lang="en-US" b="1">
                <a:latin typeface="Ubuntu Light"/>
                <a:ea typeface="Calibri"/>
                <a:cs typeface="Times New Roman"/>
              </a:rPr>
              <a:t>To support</a:t>
            </a:r>
            <a:r>
              <a:rPr lang="en-US" b="1">
                <a:effectLst/>
                <a:latin typeface="Ubuntu Light"/>
                <a:ea typeface="Calibri"/>
                <a:cs typeface="Times New Roman"/>
              </a:rPr>
              <a:t> the testing of innovative solutions powered by new technologies in real life settings for better services to citizens and/or for boosting local authorities’ capacities to offer these services, via experimentations that could be replicated at a wider scale with the help of the Cohesion policy investments.</a:t>
            </a:r>
            <a:endParaRPr lang="en-GB" b="1">
              <a:latin typeface="Tahoma"/>
              <a:ea typeface="Tahoma"/>
              <a:cs typeface="Tahoma"/>
            </a:endParaRPr>
          </a:p>
        </p:txBody>
      </p:sp>
      <p:sp>
        <p:nvSpPr>
          <p:cNvPr id="3" name="ZoneTexte 2">
            <a:extLst>
              <a:ext uri="{FF2B5EF4-FFF2-40B4-BE49-F238E27FC236}">
                <a16:creationId xmlns:a16="http://schemas.microsoft.com/office/drawing/2014/main" id="{9B5FC44F-FCCD-49F3-CEF9-71A08E22F887}"/>
              </a:ext>
            </a:extLst>
          </p:cNvPr>
          <p:cNvSpPr txBox="1"/>
          <p:nvPr/>
        </p:nvSpPr>
        <p:spPr>
          <a:xfrm>
            <a:off x="2376177" y="2794686"/>
            <a:ext cx="6097656" cy="276999"/>
          </a:xfrm>
          <a:prstGeom prst="rect">
            <a:avLst/>
          </a:prstGeom>
          <a:noFill/>
        </p:spPr>
        <p:txBody>
          <a:bodyPr wrap="square">
            <a:spAutoFit/>
          </a:bodyPr>
          <a:lstStyle/>
          <a:p>
            <a:r>
              <a:rPr lang="fr-BE" sz="1200">
                <a:hlinkClick r:id="rId3"/>
              </a:rPr>
              <a:t>https://www.urban-initiative.eu/energy-transition</a:t>
            </a:r>
            <a:r>
              <a:rPr lang="fr-BE" sz="1200"/>
              <a:t> </a:t>
            </a:r>
          </a:p>
        </p:txBody>
      </p:sp>
      <p:sp>
        <p:nvSpPr>
          <p:cNvPr id="5" name="ZoneTexte 4">
            <a:extLst>
              <a:ext uri="{FF2B5EF4-FFF2-40B4-BE49-F238E27FC236}">
                <a16:creationId xmlns:a16="http://schemas.microsoft.com/office/drawing/2014/main" id="{0EAC8951-BD28-6CDF-FC47-3A919BBF88F8}"/>
              </a:ext>
            </a:extLst>
          </p:cNvPr>
          <p:cNvSpPr txBox="1"/>
          <p:nvPr/>
        </p:nvSpPr>
        <p:spPr>
          <a:xfrm>
            <a:off x="2376177" y="5824564"/>
            <a:ext cx="6097656" cy="276999"/>
          </a:xfrm>
          <a:prstGeom prst="rect">
            <a:avLst/>
          </a:prstGeom>
          <a:noFill/>
        </p:spPr>
        <p:txBody>
          <a:bodyPr wrap="square">
            <a:spAutoFit/>
          </a:bodyPr>
          <a:lstStyle/>
          <a:p>
            <a:r>
              <a:rPr lang="fr-BE" sz="1200">
                <a:hlinkClick r:id="rId4"/>
              </a:rPr>
              <a:t>https://www.urban-initiative.eu/technology-cities</a:t>
            </a:r>
            <a:r>
              <a:rPr lang="fr-BE" sz="1200"/>
              <a:t> </a:t>
            </a:r>
          </a:p>
        </p:txBody>
      </p:sp>
    </p:spTree>
    <p:extLst>
      <p:ext uri="{BB962C8B-B14F-4D97-AF65-F5344CB8AC3E}">
        <p14:creationId xmlns:p14="http://schemas.microsoft.com/office/powerpoint/2010/main" val="255508575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A735BA2C-AAA6-215C-6EA7-7FAAC6D198E7}"/>
              </a:ext>
            </a:extLst>
          </p:cNvPr>
          <p:cNvSpPr txBox="1"/>
          <p:nvPr/>
        </p:nvSpPr>
        <p:spPr>
          <a:xfrm>
            <a:off x="2122099" y="511834"/>
            <a:ext cx="9256142" cy="680186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endParaRPr lang="en-US" b="1" dirty="0">
              <a:solidFill>
                <a:srgbClr val="303030"/>
              </a:solidFill>
              <a:latin typeface="Ubuntu"/>
            </a:endParaRPr>
          </a:p>
          <a:p>
            <a:r>
              <a:rPr lang="en-US" b="1" dirty="0">
                <a:solidFill>
                  <a:srgbClr val="303030"/>
                </a:solidFill>
                <a:latin typeface="Ubuntu"/>
              </a:rPr>
              <a:t>Energy transition </a:t>
            </a:r>
          </a:p>
          <a:p>
            <a:endParaRPr lang="en-US" b="1" dirty="0">
              <a:solidFill>
                <a:srgbClr val="303030"/>
              </a:solidFill>
              <a:latin typeface="Ubuntu"/>
            </a:endParaRPr>
          </a:p>
          <a:p>
            <a:endParaRPr lang="en-US" b="1" dirty="0">
              <a:solidFill>
                <a:srgbClr val="303030"/>
              </a:solidFill>
              <a:latin typeface="Ubuntu"/>
            </a:endParaRPr>
          </a:p>
          <a:p>
            <a:pPr marL="285750" indent="-285750">
              <a:buFont typeface="Calibri"/>
              <a:buChar char="-"/>
            </a:pPr>
            <a:r>
              <a:rPr lang="en-US" sz="1600" b="1" dirty="0">
                <a:solidFill>
                  <a:srgbClr val="303030"/>
                </a:solidFill>
                <a:latin typeface="Arial"/>
                <a:cs typeface="Arial"/>
              </a:rPr>
              <a:t>Reducing energy demand in citie</a:t>
            </a:r>
            <a:r>
              <a:rPr lang="en-US" sz="1600" dirty="0">
                <a:solidFill>
                  <a:srgbClr val="303030"/>
                </a:solidFill>
                <a:latin typeface="Arial"/>
                <a:cs typeface="Arial"/>
              </a:rPr>
              <a:t>s (renovation of public buildings, in the housing sector, - in the mobility sector, e.g. decarbonizing public transport, etc.)</a:t>
            </a:r>
            <a:endParaRPr lang="en-US" sz="1600">
              <a:ea typeface="Tahoma"/>
              <a:cs typeface="Tahoma"/>
            </a:endParaRPr>
          </a:p>
          <a:p>
            <a:pPr marL="285750" indent="-285750">
              <a:buFont typeface="Calibri"/>
              <a:buChar char="-"/>
            </a:pPr>
            <a:r>
              <a:rPr lang="en-US" sz="1600" b="1" dirty="0">
                <a:solidFill>
                  <a:srgbClr val="303030"/>
                </a:solidFill>
                <a:latin typeface="Arial"/>
                <a:cs typeface="Arial"/>
              </a:rPr>
              <a:t>Diversify local energy sources </a:t>
            </a:r>
            <a:endParaRPr lang="en-US" sz="1600" b="1" dirty="0">
              <a:solidFill>
                <a:srgbClr val="000000"/>
              </a:solidFill>
              <a:latin typeface="Arial"/>
              <a:ea typeface="+mn-lt"/>
              <a:cs typeface="Tahoma"/>
            </a:endParaRPr>
          </a:p>
          <a:p>
            <a:pPr marL="285750" indent="-285750">
              <a:buFont typeface="Calibri"/>
              <a:buChar char="-"/>
            </a:pPr>
            <a:r>
              <a:rPr lang="en-US" sz="1600" b="1" dirty="0">
                <a:solidFill>
                  <a:srgbClr val="303030"/>
                </a:solidFill>
                <a:latin typeface="Arial"/>
                <a:ea typeface="+mn-lt"/>
                <a:cs typeface="Arial"/>
              </a:rPr>
              <a:t>Deploying smart and integrated local energy systems</a:t>
            </a:r>
            <a:endParaRPr lang="en-US" sz="1600" b="1" dirty="0">
              <a:solidFill>
                <a:srgbClr val="000000"/>
              </a:solidFill>
              <a:latin typeface="Arial"/>
              <a:ea typeface="Tahoma"/>
              <a:cs typeface="Tahoma"/>
            </a:endParaRPr>
          </a:p>
          <a:p>
            <a:r>
              <a:rPr lang="en-US" sz="1600" dirty="0">
                <a:solidFill>
                  <a:srgbClr val="303030"/>
                </a:solidFill>
                <a:latin typeface="Arial"/>
                <a:cs typeface="Arial"/>
              </a:rPr>
              <a:t>-  Stimulating employment and skills for the energy transition </a:t>
            </a:r>
            <a:endParaRPr lang="en-US" sz="1600" dirty="0"/>
          </a:p>
          <a:p>
            <a:endParaRPr lang="en-US" sz="1600" dirty="0">
              <a:solidFill>
                <a:srgbClr val="303030"/>
              </a:solidFill>
              <a:latin typeface="Arial"/>
              <a:cs typeface="Arial"/>
            </a:endParaRPr>
          </a:p>
          <a:p>
            <a:endParaRPr lang="en-US" b="1" dirty="0">
              <a:solidFill>
                <a:srgbClr val="303030"/>
              </a:solidFill>
              <a:latin typeface="Ubuntu"/>
            </a:endParaRPr>
          </a:p>
          <a:p>
            <a:endParaRPr lang="en-US" b="1" dirty="0">
              <a:solidFill>
                <a:srgbClr val="303030"/>
              </a:solidFill>
              <a:latin typeface="Ubuntu"/>
            </a:endParaRPr>
          </a:p>
          <a:p>
            <a:r>
              <a:rPr lang="en-US" b="1" dirty="0">
                <a:solidFill>
                  <a:srgbClr val="303030"/>
                </a:solidFill>
                <a:latin typeface="Ubuntu"/>
              </a:rPr>
              <a:t>Technologie in cities </a:t>
            </a:r>
          </a:p>
          <a:p>
            <a:endParaRPr lang="en-US" b="1" dirty="0">
              <a:solidFill>
                <a:srgbClr val="303030"/>
              </a:solidFill>
              <a:latin typeface="Ubuntu"/>
              <a:cs typeface="Arial"/>
            </a:endParaRPr>
          </a:p>
          <a:p>
            <a:r>
              <a:rPr lang="en-US" sz="1600" b="1" dirty="0">
                <a:solidFill>
                  <a:srgbClr val="303030"/>
                </a:solidFill>
                <a:latin typeface="Arial"/>
                <a:cs typeface="Arial"/>
              </a:rPr>
              <a:t>-</a:t>
            </a:r>
            <a:r>
              <a:rPr lang="en-US" sz="1600" b="1" dirty="0">
                <a:solidFill>
                  <a:srgbClr val="303030"/>
                </a:solidFill>
                <a:latin typeface="Arial"/>
                <a:ea typeface="+mn-lt"/>
                <a:cs typeface="+mn-lt"/>
              </a:rPr>
              <a:t>Ensuring better and adapted public services</a:t>
            </a:r>
            <a:r>
              <a:rPr lang="en-US" sz="1600" dirty="0">
                <a:solidFill>
                  <a:srgbClr val="303030"/>
                </a:solidFill>
                <a:latin typeface="Arial"/>
                <a:ea typeface="+mn-lt"/>
                <a:cs typeface="+mn-lt"/>
              </a:rPr>
              <a:t> by facilitating the access to quality services, lowering the administrative burden for citizens</a:t>
            </a:r>
            <a:endParaRPr lang="en-US" sz="1600" dirty="0">
              <a:solidFill>
                <a:srgbClr val="303030"/>
              </a:solidFill>
              <a:latin typeface="Arial"/>
              <a:ea typeface="Tahoma"/>
              <a:cs typeface="Tahoma"/>
            </a:endParaRPr>
          </a:p>
          <a:p>
            <a:r>
              <a:rPr lang="en-US" sz="1600" dirty="0">
                <a:solidFill>
                  <a:srgbClr val="303030"/>
                </a:solidFill>
                <a:latin typeface="Arial"/>
                <a:ea typeface="Tahoma"/>
                <a:cs typeface="Tahoma"/>
              </a:rPr>
              <a:t>-</a:t>
            </a:r>
            <a:r>
              <a:rPr lang="en-US" sz="1600" b="1" dirty="0">
                <a:solidFill>
                  <a:srgbClr val="303030"/>
                </a:solidFill>
                <a:latin typeface="Arial"/>
                <a:ea typeface="+mn-lt"/>
                <a:cs typeface="+mn-lt"/>
              </a:rPr>
              <a:t>Ensuring better and adapted public services</a:t>
            </a:r>
            <a:r>
              <a:rPr lang="en-US" sz="1600" dirty="0">
                <a:solidFill>
                  <a:srgbClr val="303030"/>
                </a:solidFill>
                <a:latin typeface="Arial"/>
                <a:ea typeface="+mn-lt"/>
                <a:cs typeface="+mn-lt"/>
              </a:rPr>
              <a:t> by facilitating the access to quality services, lowering the administrative burden for citizens</a:t>
            </a:r>
            <a:endParaRPr lang="en-US" sz="1600" dirty="0">
              <a:solidFill>
                <a:srgbClr val="303030"/>
              </a:solidFill>
              <a:latin typeface="Arial"/>
              <a:ea typeface="Tahoma"/>
              <a:cs typeface="Tahoma"/>
            </a:endParaRPr>
          </a:p>
          <a:p>
            <a:r>
              <a:rPr lang="en-US" sz="1600" b="1" dirty="0">
                <a:solidFill>
                  <a:srgbClr val="303030"/>
                </a:solidFill>
                <a:latin typeface="Arial"/>
                <a:ea typeface="+mn-lt"/>
                <a:cs typeface="+mn-lt"/>
              </a:rPr>
              <a:t>Mastering the digital transformation, local data collection and sharing while ensuring the highest standards for data privacy</a:t>
            </a:r>
            <a:endParaRPr lang="en-US" sz="1600" b="1" dirty="0">
              <a:solidFill>
                <a:srgbClr val="303030"/>
              </a:solidFill>
              <a:latin typeface="Arial"/>
              <a:ea typeface="Tahoma"/>
              <a:cs typeface="Tahoma"/>
            </a:endParaRPr>
          </a:p>
          <a:p>
            <a:r>
              <a:rPr lang="en-US" sz="1600" b="1" dirty="0">
                <a:solidFill>
                  <a:srgbClr val="303030"/>
                </a:solidFill>
                <a:latin typeface="Arial"/>
                <a:ea typeface="+mn-lt"/>
                <a:cs typeface="+mn-lt"/>
              </a:rPr>
              <a:t>-Perfecting the Spatial planning and land use and industrial zoning</a:t>
            </a:r>
            <a:r>
              <a:rPr lang="en-US" sz="1600" dirty="0">
                <a:solidFill>
                  <a:srgbClr val="303030"/>
                </a:solidFill>
                <a:latin typeface="Arial"/>
                <a:ea typeface="+mn-lt"/>
                <a:cs typeface="+mn-lt"/>
              </a:rPr>
              <a:t> </a:t>
            </a:r>
            <a:endParaRPr lang="en-US" sz="1600" dirty="0">
              <a:solidFill>
                <a:srgbClr val="303030"/>
              </a:solidFill>
              <a:latin typeface="Arial"/>
              <a:ea typeface="Tahoma"/>
              <a:cs typeface="Tahoma"/>
            </a:endParaRPr>
          </a:p>
          <a:p>
            <a:r>
              <a:rPr lang="en-US" sz="1600" b="1" dirty="0">
                <a:solidFill>
                  <a:srgbClr val="303030"/>
                </a:solidFill>
                <a:latin typeface="Arial"/>
                <a:ea typeface="+mn-lt"/>
                <a:cs typeface="+mn-lt"/>
              </a:rPr>
              <a:t>-Ensuring better services, digital and physical accessibility, and inclusion of persons with disabilities and older population</a:t>
            </a:r>
            <a:endParaRPr lang="en-US" sz="1600" dirty="0">
              <a:solidFill>
                <a:srgbClr val="303030"/>
              </a:solidFill>
              <a:latin typeface="Arial"/>
              <a:ea typeface="Tahoma"/>
              <a:cs typeface="Tahoma"/>
            </a:endParaRPr>
          </a:p>
          <a:p>
            <a:endParaRPr lang="en-US" b="1" dirty="0">
              <a:solidFill>
                <a:srgbClr val="303030"/>
              </a:solidFill>
              <a:latin typeface="Arial"/>
              <a:ea typeface="Tahoma"/>
              <a:cs typeface="Arial"/>
            </a:endParaRPr>
          </a:p>
          <a:p>
            <a:endParaRPr lang="en-US" b="1" dirty="0">
              <a:solidFill>
                <a:srgbClr val="303030"/>
              </a:solidFill>
              <a:latin typeface="Ubuntu"/>
              <a:ea typeface="Tahoma"/>
              <a:cs typeface="Tahoma"/>
            </a:endParaRPr>
          </a:p>
          <a:p>
            <a:endParaRPr lang="en-US">
              <a:ea typeface="Tahoma"/>
              <a:cs typeface="Tahoma"/>
            </a:endParaRPr>
          </a:p>
        </p:txBody>
      </p:sp>
    </p:spTree>
    <p:extLst>
      <p:ext uri="{BB962C8B-B14F-4D97-AF65-F5344CB8AC3E}">
        <p14:creationId xmlns:p14="http://schemas.microsoft.com/office/powerpoint/2010/main" val="185959285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68061262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a:extLst>
              <a:ext uri="{FF2B5EF4-FFF2-40B4-BE49-F238E27FC236}">
                <a16:creationId xmlns:a16="http://schemas.microsoft.com/office/drawing/2014/main" id="{23B276B1-BC68-47A8-6831-EB01EF68AB14}"/>
              </a:ext>
            </a:extLst>
          </p:cNvPr>
          <p:cNvSpPr txBox="1"/>
          <p:nvPr/>
        </p:nvSpPr>
        <p:spPr>
          <a:xfrm>
            <a:off x="1182525" y="2787975"/>
            <a:ext cx="3213205" cy="1477328"/>
          </a:xfrm>
          <a:prstGeom prst="rect">
            <a:avLst/>
          </a:prstGeom>
          <a:noFill/>
        </p:spPr>
        <p:txBody>
          <a:bodyPr wrap="square" rtlCol="0">
            <a:spAutoFit/>
          </a:bodyPr>
          <a:lstStyle/>
          <a:p>
            <a:pPr algn="ctr"/>
            <a:r>
              <a:rPr lang="en-GB" sz="3000">
                <a:solidFill>
                  <a:schemeClr val="bg1"/>
                </a:solidFill>
                <a:effectLst/>
                <a:latin typeface="Ubuntu" panose="020B0504030602030204" pitchFamily="34" charset="0"/>
                <a:ea typeface="Calibri" panose="020F0502020204030204" pitchFamily="34" charset="0"/>
                <a:cs typeface="Calibri" panose="020F0502020204030204" pitchFamily="34" charset="0"/>
              </a:rPr>
              <a:t>KEY FEATURES OF THE EUI-IA PROJECTS</a:t>
            </a:r>
          </a:p>
        </p:txBody>
      </p:sp>
    </p:spTree>
    <p:extLst>
      <p:ext uri="{BB962C8B-B14F-4D97-AF65-F5344CB8AC3E}">
        <p14:creationId xmlns:p14="http://schemas.microsoft.com/office/powerpoint/2010/main" val="846563781"/>
      </p:ext>
    </p:extLst>
  </p:cSld>
  <p:clrMapOvr>
    <a:masterClrMapping/>
  </p:clrMapOvr>
</p:sld>
</file>

<file path=ppt/theme/theme1.xml><?xml version="1.0" encoding="utf-8"?>
<a:theme xmlns:a="http://schemas.openxmlformats.org/drawingml/2006/main" name="EUI CONTENT SLIDES">
  <a:themeElements>
    <a:clrScheme name="EUI ">
      <a:dk1>
        <a:srgbClr val="000000"/>
      </a:dk1>
      <a:lt1>
        <a:srgbClr val="FFFFFF"/>
      </a:lt1>
      <a:dk2>
        <a:srgbClr val="0C114D"/>
      </a:dk2>
      <a:lt2>
        <a:srgbClr val="E1E0DA"/>
      </a:lt2>
      <a:accent1>
        <a:srgbClr val="0C114D"/>
      </a:accent1>
      <a:accent2>
        <a:srgbClr val="1CAF96"/>
      </a:accent2>
      <a:accent3>
        <a:srgbClr val="C61B38"/>
      </a:accent3>
      <a:accent4>
        <a:srgbClr val="F67428"/>
      </a:accent4>
      <a:accent5>
        <a:srgbClr val="E1E0DA"/>
      </a:accent5>
      <a:accent6>
        <a:srgbClr val="8B8783"/>
      </a:accent6>
      <a:hlink>
        <a:srgbClr val="1CAF96"/>
      </a:hlink>
      <a:folHlink>
        <a:srgbClr val="0C114D"/>
      </a:folHlink>
    </a:clrScheme>
    <a:fontScheme name="EUI">
      <a:majorFont>
        <a:latin typeface="Tahoma"/>
        <a:ea typeface=""/>
        <a:cs typeface=""/>
      </a:majorFont>
      <a:minorFont>
        <a:latin typeface="Tahoma"/>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Conception personnalisée">
  <a:themeElements>
    <a:clrScheme name="EUI ">
      <a:dk1>
        <a:srgbClr val="000000"/>
      </a:dk1>
      <a:lt1>
        <a:srgbClr val="FFFFFF"/>
      </a:lt1>
      <a:dk2>
        <a:srgbClr val="0C114D"/>
      </a:dk2>
      <a:lt2>
        <a:srgbClr val="E1E0DA"/>
      </a:lt2>
      <a:accent1>
        <a:srgbClr val="0C114D"/>
      </a:accent1>
      <a:accent2>
        <a:srgbClr val="1CAF96"/>
      </a:accent2>
      <a:accent3>
        <a:srgbClr val="C61B38"/>
      </a:accent3>
      <a:accent4>
        <a:srgbClr val="F67428"/>
      </a:accent4>
      <a:accent5>
        <a:srgbClr val="E1E0DA"/>
      </a:accent5>
      <a:accent6>
        <a:srgbClr val="8B8783"/>
      </a:accent6>
      <a:hlink>
        <a:srgbClr val="1CAF96"/>
      </a:hlink>
      <a:folHlink>
        <a:srgbClr val="0C114D"/>
      </a:folHlink>
    </a:clrScheme>
    <a:fontScheme name="EUI">
      <a:majorFont>
        <a:latin typeface="Tahoma"/>
        <a:ea typeface=""/>
        <a:cs typeface=""/>
      </a:majorFont>
      <a:minorFont>
        <a:latin typeface="Tahoma"/>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DFB81D976A27F7498244983F4F26BC66" ma:contentTypeVersion="4" ma:contentTypeDescription="Crée un document." ma:contentTypeScope="" ma:versionID="b1ea47276ca0b378b9460bc08724bedb">
  <xsd:schema xmlns:xsd="http://www.w3.org/2001/XMLSchema" xmlns:xs="http://www.w3.org/2001/XMLSchema" xmlns:p="http://schemas.microsoft.com/office/2006/metadata/properties" xmlns:ns2="d611344d-819e-4535-8937-c78c9b443895" targetNamespace="http://schemas.microsoft.com/office/2006/metadata/properties" ma:root="true" ma:fieldsID="115b815863d5740cc7b66ea64f149362" ns2:_="">
    <xsd:import namespace="d611344d-819e-4535-8937-c78c9b443895"/>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d611344d-819e-4535-8937-c78c9b44389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ObjectDetectorVersions" ma:index="11" nillable="true" ma:displayName="MediaServiceObjectDetectorVersions" ma:hidden="true" ma:indexed="true" ma:internalName="MediaServiceObjectDetectorVersions"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ype de contenu"/>
        <xsd:element ref="dc:title" minOccurs="0" maxOccurs="1" ma:index="4" ma:displayName="Titr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4903F8DD-3EBE-4C19-A23F-13E37C5122D5}">
  <ds:schemaRefs>
    <ds:schemaRef ds:uri="http://schemas.microsoft.com/sharepoint/v3/contenttype/forms"/>
  </ds:schemaRefs>
</ds:datastoreItem>
</file>

<file path=customXml/itemProps2.xml><?xml version="1.0" encoding="utf-8"?>
<ds:datastoreItem xmlns:ds="http://schemas.openxmlformats.org/officeDocument/2006/customXml" ds:itemID="{6DD09BC1-3E7D-43B3-B1F4-3D65D165CE4E}">
  <ds:schemaRefs>
    <ds:schemaRef ds:uri="http://www.w3.org/XML/1998/namespace"/>
    <ds:schemaRef ds:uri="http://purl.org/dc/dcmitype/"/>
    <ds:schemaRef ds:uri="http://schemas.microsoft.com/office/2006/documentManagement/types"/>
    <ds:schemaRef ds:uri="http://schemas.microsoft.com/office/infopath/2007/PartnerControls"/>
    <ds:schemaRef ds:uri="http://purl.org/dc/elements/1.1/"/>
    <ds:schemaRef ds:uri="http://purl.org/dc/terms/"/>
    <ds:schemaRef ds:uri="http://schemas.microsoft.com/office/2006/metadata/properties"/>
    <ds:schemaRef ds:uri="http://schemas.openxmlformats.org/package/2006/metadata/core-properties"/>
    <ds:schemaRef ds:uri="d611344d-819e-4535-8937-c78c9b443895"/>
  </ds:schemaRefs>
</ds:datastoreItem>
</file>

<file path=customXml/itemProps3.xml><?xml version="1.0" encoding="utf-8"?>
<ds:datastoreItem xmlns:ds="http://schemas.openxmlformats.org/officeDocument/2006/customXml" ds:itemID="{D279D272-95E3-412D-BACC-46615838459C}">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d611344d-819e-4535-8937-c78c9b443895"/>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0</TotalTime>
  <Words>4122</Words>
  <Application>Microsoft Office PowerPoint</Application>
  <PresentationFormat>Widescreen</PresentationFormat>
  <Paragraphs>527</Paragraphs>
  <Slides>53</Slides>
  <Notes>42</Notes>
  <HiddenSlides>0</HiddenSlides>
  <MMClips>0</MMClips>
  <ScaleCrop>false</ScaleCrop>
  <HeadingPairs>
    <vt:vector size="4" baseType="variant">
      <vt:variant>
        <vt:lpstr>Theme</vt:lpstr>
      </vt:variant>
      <vt:variant>
        <vt:i4>2</vt:i4>
      </vt:variant>
      <vt:variant>
        <vt:lpstr>Slide Titles</vt:lpstr>
      </vt:variant>
      <vt:variant>
        <vt:i4>53</vt:i4>
      </vt:variant>
    </vt:vector>
  </HeadingPairs>
  <TitlesOfParts>
    <vt:vector size="55" baseType="lpstr">
      <vt:lpstr>EUI CONTENT SLIDES</vt:lpstr>
      <vt:lpstr>1_Conception personnalisée</vt:lpstr>
      <vt:lpstr>PowerPoint Presentation</vt:lpstr>
      <vt:lpstr>Our team </vt:lpstr>
      <vt:lpstr>Agenda of the day</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EUI-IA – PARTNERSHIP </vt:lpstr>
      <vt:lpstr>EUI-IA – PARTNERSHIP </vt:lpstr>
      <vt:lpstr>PowerPoint Presentation</vt:lpstr>
      <vt:lpstr>EUI-IA – PARTNERSHIP </vt:lpstr>
      <vt:lpstr>PowerPoint Presentation</vt:lpstr>
      <vt:lpstr>EUI-IA – PARTNERSHIP </vt:lpstr>
      <vt:lpstr>PowerPoint Presentation</vt:lpstr>
      <vt:lpstr>EUI-IA – PARTNERSHIP </vt:lpstr>
      <vt:lpstr>PowerPoint Presentation</vt:lpstr>
      <vt:lpstr>EUI-IA – PARTNERSHIP </vt:lpstr>
      <vt:lpstr>PowerPoint Presentation</vt:lpstr>
      <vt:lpstr>EUI-IA – TRANSFER COMPONENT</vt:lpstr>
      <vt:lpstr>PowerPoint Presentation</vt:lpstr>
      <vt:lpstr>PowerPoint Presentation</vt:lpstr>
      <vt:lpstr>PowerPoint Presentation</vt:lpstr>
      <vt:lpstr>PowerPoint Presentation</vt:lpstr>
      <vt:lpstr>PowerPoint Presentation</vt:lpstr>
      <vt:lpstr>Preparation Phase</vt:lpstr>
      <vt:lpstr>PowerPoint Presentation</vt:lpstr>
      <vt:lpstr>Initiation Phase </vt:lpstr>
      <vt:lpstr>PowerPoint Presentation</vt:lpstr>
      <vt:lpstr>Implementation Phase</vt:lpstr>
      <vt:lpstr>PowerPoint Presentation</vt:lpstr>
      <vt:lpstr>Administrative Closure Phase</vt:lpstr>
      <vt:lpstr>PowerPoint Presentation</vt:lpstr>
      <vt:lpstr>PowerPoint Presentation</vt:lpstr>
      <vt:lpstr>PowerPoint Presentation</vt:lpstr>
      <vt:lpstr>APPLICATION PROCESS</vt:lpstr>
      <vt:lpstr>PowerPoint Presentation</vt:lpstr>
      <vt:lpstr>PowerPoint Presentation</vt:lpstr>
      <vt:lpstr>.</vt:lpstr>
      <vt:lpstr>Strategic Assessment Criteria (70%)</vt:lpstr>
      <vt:lpstr>Operational Assessment Criteria (30%)</vt:lpstr>
      <vt:lpstr>PowerPoint Presentation</vt:lpstr>
      <vt:lpstr>PowerPoint Presentation</vt:lpstr>
      <vt:lpstr>Other opportunities</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Céline Bacho</dc:creator>
  <cp:lastModifiedBy>Massart Fabian</cp:lastModifiedBy>
  <cp:revision>44</cp:revision>
  <cp:lastPrinted>2022-09-14T07:54:41Z</cp:lastPrinted>
  <dcterms:created xsi:type="dcterms:W3CDTF">2022-05-24T09:16:31Z</dcterms:created>
  <dcterms:modified xsi:type="dcterms:W3CDTF">2024-04-18T10:53:31Z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0x010100DFB81D976A27F7498244983F4F26BC66</vt:lpwstr>
  </property>
  <property fmtid="{D5CDD505-2E9C-101B-9397-08002B2CF9AE}" pid="3" name="MediaServiceImageTags">
    <vt:lpwstr/>
  </property>
</Properties>
</file>