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3" r:id="rId4"/>
    <p:sldMasterId id="2147483661" r:id="rId5"/>
    <p:sldMasterId id="214748369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gYtnRMmH7CFPj3YP3gByIR8zVp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UI - TITLE - 02">
  <p:cSld name="EUI - TITLE - 0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9"/>
          <p:cNvPicPr preferRelativeResize="0"/>
          <p:nvPr/>
        </p:nvPicPr>
        <p:blipFill rotWithShape="1">
          <a:blip r:embed="rId3">
            <a:alphaModFix/>
          </a:blip>
          <a:srcRect b="-375" l="41" r="6869" t="17149"/>
          <a:stretch/>
        </p:blipFill>
        <p:spPr>
          <a:xfrm>
            <a:off x="7426712" y="0"/>
            <a:ext cx="4765288" cy="4138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extérieur, vaisselle&#10;&#10;Description générée automatiquement" id="12" name="Google Shape;1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109" y="1538563"/>
            <a:ext cx="3702237" cy="189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9"/>
          <p:cNvPicPr preferRelativeResize="0"/>
          <p:nvPr/>
        </p:nvPicPr>
        <p:blipFill rotWithShape="1">
          <a:blip r:embed="rId5">
            <a:alphaModFix/>
          </a:blip>
          <a:srcRect b="0" l="30691" r="0" t="0"/>
          <a:stretch/>
        </p:blipFill>
        <p:spPr>
          <a:xfrm>
            <a:off x="8441546" y="5268397"/>
            <a:ext cx="3080837" cy="657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UAL - 03">
  <p:cSld name="VISUAL - 03">
    <p:bg>
      <p:bgPr>
        <a:solidFill>
          <a:schemeClr val="accent3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6750" y="622300"/>
            <a:ext cx="5778500" cy="56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UAL - 04">
  <p:cSld name="VISUAL - 04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6750" y="622300"/>
            <a:ext cx="5778500" cy="56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- 05">
  <p:cSld name="BACKGROUND - 0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2159540" y="365125"/>
            <a:ext cx="91942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ahoma"/>
              <a:buNone/>
              <a:defRPr b="0" i="0" sz="4400" u="none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2159540" y="2012950"/>
            <a:ext cx="9194260" cy="4479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- 01">
  <p:cSld name="BACKGROUND - 0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- 02">
  <p:cSld name="BACKGROUND - 02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- 03">
  <p:cSld name="BACKGROUND - 03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- 04">
  <p:cSld name="BACKGROUND - 04"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- 06">
  <p:cSld name="BACKGROUND - 0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/>
          <p:nvPr>
            <p:ph type="title"/>
          </p:nvPr>
        </p:nvSpPr>
        <p:spPr>
          <a:xfrm>
            <a:off x="2276272" y="365125"/>
            <a:ext cx="907752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ahoma"/>
              <a:buNone/>
              <a:defRPr b="0" i="0" sz="4400" u="none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26"/>
          <p:cNvSpPr txBox="1"/>
          <p:nvPr>
            <p:ph idx="1" type="body"/>
          </p:nvPr>
        </p:nvSpPr>
        <p:spPr>
          <a:xfrm>
            <a:off x="2276475" y="1984375"/>
            <a:ext cx="9077325" cy="4348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- 07">
  <p:cSld name="BACKGROUND - 07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- 08">
  <p:cSld name="BACKGROUND - 08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UI - TITLE - 01">
  <p:cSld name="EUI - TITLE - 0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3">
            <a:alphaModFix/>
          </a:blip>
          <a:srcRect b="0" l="0" r="4150" t="9569"/>
          <a:stretch/>
        </p:blipFill>
        <p:spPr>
          <a:xfrm>
            <a:off x="7525669" y="0"/>
            <a:ext cx="4666332" cy="427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9"/>
          <p:cNvPicPr preferRelativeResize="0"/>
          <p:nvPr/>
        </p:nvPicPr>
        <p:blipFill rotWithShape="1">
          <a:blip r:embed="rId4">
            <a:alphaModFix/>
          </a:blip>
          <a:srcRect b="0" l="30201" r="0" t="0"/>
          <a:stretch/>
        </p:blipFill>
        <p:spPr>
          <a:xfrm>
            <a:off x="8431901" y="5298675"/>
            <a:ext cx="3102594" cy="657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- 09">
  <p:cSld name="BACKGROUND - 09">
    <p:bg>
      <p:bgPr>
        <a:solidFill>
          <a:srgbClr val="FF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- 10">
  <p:cSld name="BACKGROUND - 10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- DISPLAY">
  <p:cSld name="PICTURE - DISPLA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/>
          <p:nvPr>
            <p:ph idx="2" type="pic"/>
          </p:nvPr>
        </p:nvSpPr>
        <p:spPr>
          <a:xfrm>
            <a:off x="0" y="0"/>
            <a:ext cx="3343275" cy="25812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69" name="Google Shape;69;p31"/>
          <p:cNvSpPr/>
          <p:nvPr>
            <p:ph idx="3" type="pic"/>
          </p:nvPr>
        </p:nvSpPr>
        <p:spPr>
          <a:xfrm>
            <a:off x="0" y="2702560"/>
            <a:ext cx="3343275" cy="25812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70" name="Google Shape;70;p31"/>
          <p:cNvSpPr/>
          <p:nvPr>
            <p:ph idx="4" type="pic"/>
          </p:nvPr>
        </p:nvSpPr>
        <p:spPr>
          <a:xfrm>
            <a:off x="0" y="5415281"/>
            <a:ext cx="3343275" cy="1442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71" name="Google Shape;71;p31"/>
          <p:cNvSpPr/>
          <p:nvPr>
            <p:ph idx="5" type="pic"/>
          </p:nvPr>
        </p:nvSpPr>
        <p:spPr>
          <a:xfrm>
            <a:off x="3444240" y="1"/>
            <a:ext cx="3343275" cy="2016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72" name="Google Shape;72;p31"/>
          <p:cNvSpPr/>
          <p:nvPr>
            <p:ph idx="6" type="pic"/>
          </p:nvPr>
        </p:nvSpPr>
        <p:spPr>
          <a:xfrm>
            <a:off x="3444240" y="2123440"/>
            <a:ext cx="3343275" cy="26009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73" name="Google Shape;73;p31"/>
          <p:cNvSpPr/>
          <p:nvPr>
            <p:ph idx="7" type="pic"/>
          </p:nvPr>
        </p:nvSpPr>
        <p:spPr>
          <a:xfrm>
            <a:off x="3444240" y="4826001"/>
            <a:ext cx="3343275" cy="20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- DISPLAY">
  <p:cSld name="1_PICTURE - DISPLA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/>
          <p:nvPr>
            <p:ph idx="2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DISPLAY ROUND">
  <p:cSld name="PICTURE DISPLAY ROUND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/>
          <p:nvPr>
            <p:ph idx="2" type="pic"/>
          </p:nvPr>
        </p:nvSpPr>
        <p:spPr>
          <a:xfrm>
            <a:off x="548323" y="652193"/>
            <a:ext cx="5862637" cy="59145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- 11">
  <p:cSld name="BACKGROUND - 11">
    <p:bg>
      <p:bgPr>
        <a:solidFill>
          <a:schemeClr val="dk2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/>
          <p:nvPr/>
        </p:nvSpPr>
        <p:spPr>
          <a:xfrm rot="-5400000">
            <a:off x="-680864" y="680863"/>
            <a:ext cx="6857997" cy="549626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- 12">
  <p:cSld name="BACKGROUND - 12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5"/>
          <p:cNvSpPr/>
          <p:nvPr/>
        </p:nvSpPr>
        <p:spPr>
          <a:xfrm rot="-5400000">
            <a:off x="-1132488" y="1132488"/>
            <a:ext cx="6857997" cy="459302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- 14">
  <p:cSld name="BACKGROUND - 14">
    <p:bg>
      <p:bgPr>
        <a:solidFill>
          <a:schemeClr val="dk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- 15">
  <p:cSld name="BACKGROUND - 1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- 16">
  <p:cSld name="BACKGROUND - 16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8"/>
          <p:cNvSpPr/>
          <p:nvPr/>
        </p:nvSpPr>
        <p:spPr>
          <a:xfrm>
            <a:off x="746" y="0"/>
            <a:ext cx="121905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UI - TITLE - 03">
  <p:cSld name="EUI - TITLE - 03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/>
          <p:nvPr/>
        </p:nvSpPr>
        <p:spPr>
          <a:xfrm>
            <a:off x="0" y="0"/>
            <a:ext cx="12190507" cy="621212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19" name="Google Shape;19;p20"/>
          <p:cNvPicPr preferRelativeResize="0"/>
          <p:nvPr/>
        </p:nvPicPr>
        <p:blipFill rotWithShape="1">
          <a:blip r:embed="rId2">
            <a:alphaModFix/>
          </a:blip>
          <a:srcRect b="0" l="30161" r="0" t="0"/>
          <a:stretch/>
        </p:blipFill>
        <p:spPr>
          <a:xfrm>
            <a:off x="817294" y="5698346"/>
            <a:ext cx="3104417" cy="657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ACKGROUND - 16">
  <p:cSld name="1_BACKGROUND - 16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9"/>
          <p:cNvSpPr/>
          <p:nvPr/>
        </p:nvSpPr>
        <p:spPr>
          <a:xfrm>
            <a:off x="1493" y="0"/>
            <a:ext cx="121905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88" name="Google Shape;88;p39"/>
          <p:cNvSpPr/>
          <p:nvPr>
            <p:ph idx="2" type="pic"/>
          </p:nvPr>
        </p:nvSpPr>
        <p:spPr>
          <a:xfrm>
            <a:off x="0" y="0"/>
            <a:ext cx="6096000" cy="597535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9" name="Google Shape;89;p39"/>
          <p:cNvSpPr txBox="1"/>
          <p:nvPr>
            <p:ph idx="1" type="body"/>
          </p:nvPr>
        </p:nvSpPr>
        <p:spPr>
          <a:xfrm>
            <a:off x="6479628" y="362606"/>
            <a:ext cx="5360275" cy="4240925"/>
          </a:xfrm>
          <a:prstGeom prst="rect">
            <a:avLst/>
          </a:prstGeom>
          <a:solidFill>
            <a:schemeClr val="accent2"/>
          </a:solidFill>
          <a:ln cap="flat" cmpd="sng" w="57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- 17">
  <p:cSld name="BACKGROUND - 17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/>
          <p:nvPr/>
        </p:nvSpPr>
        <p:spPr>
          <a:xfrm>
            <a:off x="746" y="0"/>
            <a:ext cx="121905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01">
  <p:cSld name="QUOTE - 01"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02">
  <p:cSld name="QUOTE - 02">
    <p:bg>
      <p:bgPr>
        <a:solidFill>
          <a:schemeClr val="dk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2"/>
          <p:cNvSpPr/>
          <p:nvPr/>
        </p:nvSpPr>
        <p:spPr>
          <a:xfrm>
            <a:off x="746" y="0"/>
            <a:ext cx="121905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03">
  <p:cSld name="QUOTE - 03">
    <p:bg>
      <p:bgPr>
        <a:solidFill>
          <a:schemeClr val="accent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3"/>
          <p:cNvSpPr/>
          <p:nvPr/>
        </p:nvSpPr>
        <p:spPr>
          <a:xfrm>
            <a:off x="746" y="0"/>
            <a:ext cx="121905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QUOTE - 02">
  <p:cSld name="1_QUOTE - 02">
    <p:bg>
      <p:bgPr>
        <a:solidFill>
          <a:schemeClr val="dk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4"/>
          <p:cNvSpPr/>
          <p:nvPr/>
        </p:nvSpPr>
        <p:spPr>
          <a:xfrm rot="-5400000">
            <a:off x="2128118" y="-330638"/>
            <a:ext cx="13366029" cy="75192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99" name="Google Shape;99;p44"/>
          <p:cNvSpPr/>
          <p:nvPr>
            <p:ph idx="2" type="pic"/>
          </p:nvPr>
        </p:nvSpPr>
        <p:spPr>
          <a:xfrm>
            <a:off x="6565636" y="958681"/>
            <a:ext cx="4490993" cy="4581864"/>
          </a:xfrm>
          <a:prstGeom prst="ellipse">
            <a:avLst/>
          </a:prstGeom>
          <a:noFill/>
          <a:ln>
            <a:noFill/>
          </a:ln>
        </p:spPr>
      </p:sp>
      <p:sp>
        <p:nvSpPr>
          <p:cNvPr id="100" name="Google Shape;100;p44"/>
          <p:cNvSpPr/>
          <p:nvPr>
            <p:ph idx="1" type="body"/>
          </p:nvPr>
        </p:nvSpPr>
        <p:spPr>
          <a:xfrm>
            <a:off x="628650" y="1946682"/>
            <a:ext cx="4867910" cy="1069468"/>
          </a:xfrm>
          <a:prstGeom prst="roundRect">
            <a:avLst>
              <a:gd fmla="val 44864" name="adj"/>
            </a:avLst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1" name="Google Shape;101;p44"/>
          <p:cNvSpPr txBox="1"/>
          <p:nvPr>
            <p:ph idx="3" type="body"/>
          </p:nvPr>
        </p:nvSpPr>
        <p:spPr>
          <a:xfrm>
            <a:off x="628650" y="3249613"/>
            <a:ext cx="4867910" cy="247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QUOTE - 03">
  <p:cSld name="1_QUOTE - 03">
    <p:bg>
      <p:bgPr>
        <a:solidFill>
          <a:schemeClr val="accen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5"/>
          <p:cNvSpPr/>
          <p:nvPr/>
        </p:nvSpPr>
        <p:spPr>
          <a:xfrm rot="-5400000">
            <a:off x="2128118" y="-330638"/>
            <a:ext cx="13366029" cy="75192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04" name="Google Shape;104;p45"/>
          <p:cNvSpPr/>
          <p:nvPr>
            <p:ph idx="2" type="pic"/>
          </p:nvPr>
        </p:nvSpPr>
        <p:spPr>
          <a:xfrm>
            <a:off x="6565636" y="958681"/>
            <a:ext cx="4490993" cy="4581864"/>
          </a:xfrm>
          <a:prstGeom prst="ellipse">
            <a:avLst/>
          </a:prstGeom>
          <a:noFill/>
          <a:ln>
            <a:noFill/>
          </a:ln>
        </p:spPr>
      </p:sp>
      <p:sp>
        <p:nvSpPr>
          <p:cNvPr id="105" name="Google Shape;105;p45"/>
          <p:cNvSpPr/>
          <p:nvPr>
            <p:ph idx="1" type="body"/>
          </p:nvPr>
        </p:nvSpPr>
        <p:spPr>
          <a:xfrm>
            <a:off x="628650" y="1946682"/>
            <a:ext cx="4867910" cy="1069468"/>
          </a:xfrm>
          <a:prstGeom prst="roundRect">
            <a:avLst>
              <a:gd fmla="val 44864" name="adj"/>
            </a:avLst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45"/>
          <p:cNvSpPr txBox="1"/>
          <p:nvPr>
            <p:ph idx="3" type="body"/>
          </p:nvPr>
        </p:nvSpPr>
        <p:spPr>
          <a:xfrm>
            <a:off x="628650" y="3249613"/>
            <a:ext cx="4867910" cy="247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QUOTE - 04">
  <p:cSld name="1_QUOTE - 04">
    <p:bg>
      <p:bgPr>
        <a:solidFill>
          <a:schemeClr val="accent3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6"/>
          <p:cNvSpPr/>
          <p:nvPr/>
        </p:nvSpPr>
        <p:spPr>
          <a:xfrm rot="-5400000">
            <a:off x="2128118" y="-330638"/>
            <a:ext cx="13366029" cy="75192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09" name="Google Shape;109;p46"/>
          <p:cNvSpPr/>
          <p:nvPr>
            <p:ph idx="2" type="pic"/>
          </p:nvPr>
        </p:nvSpPr>
        <p:spPr>
          <a:xfrm>
            <a:off x="6565636" y="958681"/>
            <a:ext cx="4490993" cy="4581864"/>
          </a:xfrm>
          <a:prstGeom prst="ellipse">
            <a:avLst/>
          </a:prstGeom>
          <a:noFill/>
          <a:ln>
            <a:noFill/>
          </a:ln>
        </p:spPr>
      </p:sp>
      <p:sp>
        <p:nvSpPr>
          <p:cNvPr id="110" name="Google Shape;110;p46"/>
          <p:cNvSpPr/>
          <p:nvPr>
            <p:ph idx="1" type="body"/>
          </p:nvPr>
        </p:nvSpPr>
        <p:spPr>
          <a:xfrm>
            <a:off x="628650" y="1946682"/>
            <a:ext cx="4867910" cy="1069468"/>
          </a:xfrm>
          <a:prstGeom prst="roundRect">
            <a:avLst>
              <a:gd fmla="val 44864" name="adj"/>
            </a:avLst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1" name="Google Shape;111;p46"/>
          <p:cNvSpPr txBox="1"/>
          <p:nvPr>
            <p:ph idx="3" type="body"/>
          </p:nvPr>
        </p:nvSpPr>
        <p:spPr>
          <a:xfrm>
            <a:off x="628650" y="3249613"/>
            <a:ext cx="4867910" cy="247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05">
  <p:cSld name="QUOTE - 05">
    <p:bg>
      <p:bgPr>
        <a:solidFill>
          <a:schemeClr val="accent4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7"/>
          <p:cNvSpPr/>
          <p:nvPr/>
        </p:nvSpPr>
        <p:spPr>
          <a:xfrm rot="-5400000">
            <a:off x="2128118" y="-330638"/>
            <a:ext cx="13366029" cy="75192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14" name="Google Shape;114;p47"/>
          <p:cNvSpPr/>
          <p:nvPr>
            <p:ph idx="2" type="pic"/>
          </p:nvPr>
        </p:nvSpPr>
        <p:spPr>
          <a:xfrm>
            <a:off x="6565636" y="958681"/>
            <a:ext cx="4490993" cy="4581864"/>
          </a:xfrm>
          <a:prstGeom prst="ellipse">
            <a:avLst/>
          </a:prstGeom>
          <a:noFill/>
          <a:ln>
            <a:noFill/>
          </a:ln>
        </p:spPr>
      </p:sp>
      <p:sp>
        <p:nvSpPr>
          <p:cNvPr id="115" name="Google Shape;115;p47"/>
          <p:cNvSpPr/>
          <p:nvPr>
            <p:ph idx="1" type="body"/>
          </p:nvPr>
        </p:nvSpPr>
        <p:spPr>
          <a:xfrm>
            <a:off x="628650" y="1946682"/>
            <a:ext cx="4867910" cy="1069468"/>
          </a:xfrm>
          <a:prstGeom prst="roundRect">
            <a:avLst>
              <a:gd fmla="val 44864" name="adj"/>
            </a:avLst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6" name="Google Shape;116;p47"/>
          <p:cNvSpPr txBox="1"/>
          <p:nvPr>
            <p:ph idx="3" type="body"/>
          </p:nvPr>
        </p:nvSpPr>
        <p:spPr>
          <a:xfrm>
            <a:off x="628650" y="3249613"/>
            <a:ext cx="4867910" cy="247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04">
  <p:cSld name="QUOTE - 04">
    <p:bg>
      <p:bgPr>
        <a:solidFill>
          <a:schemeClr val="accent3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8"/>
          <p:cNvSpPr/>
          <p:nvPr/>
        </p:nvSpPr>
        <p:spPr>
          <a:xfrm>
            <a:off x="746" y="0"/>
            <a:ext cx="121905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UI - TITLE - 04">
  <p:cSld name="EUI - TITLE - 04"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/>
          <p:nvPr/>
        </p:nvSpPr>
        <p:spPr>
          <a:xfrm>
            <a:off x="0" y="0"/>
            <a:ext cx="12190507" cy="621212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22" name="Google Shape;22;p21"/>
          <p:cNvPicPr preferRelativeResize="0"/>
          <p:nvPr/>
        </p:nvPicPr>
        <p:blipFill rotWithShape="1">
          <a:blip r:embed="rId2">
            <a:alphaModFix/>
          </a:blip>
          <a:srcRect b="0" l="30418" r="0" t="0"/>
          <a:stretch/>
        </p:blipFill>
        <p:spPr>
          <a:xfrm>
            <a:off x="702451" y="5698346"/>
            <a:ext cx="3092949" cy="657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QUOTE - 05">
  <p:cSld name="1_QUOTE - 05">
    <p:bg>
      <p:bgPr>
        <a:solidFill>
          <a:schemeClr val="accent4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9"/>
          <p:cNvSpPr/>
          <p:nvPr/>
        </p:nvSpPr>
        <p:spPr>
          <a:xfrm>
            <a:off x="746" y="0"/>
            <a:ext cx="121905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08">
  <p:cSld name="QUOTE - 08"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0"/>
          <p:cNvSpPr/>
          <p:nvPr/>
        </p:nvSpPr>
        <p:spPr>
          <a:xfrm>
            <a:off x="746" y="0"/>
            <a:ext cx="121905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09">
  <p:cSld name="QUOTE - 09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1"/>
          <p:cNvSpPr/>
          <p:nvPr/>
        </p:nvSpPr>
        <p:spPr>
          <a:xfrm>
            <a:off x="746" y="0"/>
            <a:ext cx="121905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- 06">
  <p:cSld name="BACKGROUND - 0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idx="1" type="body"/>
          </p:nvPr>
        </p:nvSpPr>
        <p:spPr>
          <a:xfrm>
            <a:off x="2958352" y="785308"/>
            <a:ext cx="8395447" cy="5391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- 15">
  <p:cSld name="BACKGROUND - 1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1140311" y="733172"/>
            <a:ext cx="7444292" cy="5391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01">
  <p:cSld name="TITLE - 0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6"/>
          <p:cNvSpPr txBox="1"/>
          <p:nvPr>
            <p:ph type="ctrTitle"/>
          </p:nvPr>
        </p:nvSpPr>
        <p:spPr>
          <a:xfrm>
            <a:off x="701040" y="1513439"/>
            <a:ext cx="9144000" cy="8582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ahom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56"/>
          <p:cNvSpPr txBox="1"/>
          <p:nvPr>
            <p:ph idx="1" type="subTitle"/>
          </p:nvPr>
        </p:nvSpPr>
        <p:spPr>
          <a:xfrm>
            <a:off x="701040" y="2546015"/>
            <a:ext cx="9144000" cy="732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b="1" sz="40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5" name="Google Shape;135;p56"/>
          <p:cNvSpPr txBox="1"/>
          <p:nvPr>
            <p:ph idx="2" type="body"/>
          </p:nvPr>
        </p:nvSpPr>
        <p:spPr>
          <a:xfrm>
            <a:off x="701040" y="3579768"/>
            <a:ext cx="91440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01">
  <p:cSld name="QUOTE - 01">
    <p:bg>
      <p:bgPr>
        <a:solidFill>
          <a:srgbClr val="FF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7"/>
          <p:cNvSpPr txBox="1"/>
          <p:nvPr>
            <p:ph idx="1" type="body"/>
          </p:nvPr>
        </p:nvSpPr>
        <p:spPr>
          <a:xfrm>
            <a:off x="4797911" y="2277932"/>
            <a:ext cx="2786232" cy="2302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b="1" sz="3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- 01">
  <p:cSld name="1_TITLE - 0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8"/>
          <p:cNvSpPr txBox="1"/>
          <p:nvPr>
            <p:ph type="title"/>
          </p:nvPr>
        </p:nvSpPr>
        <p:spPr>
          <a:xfrm>
            <a:off x="838200" y="365126"/>
            <a:ext cx="10515600" cy="11840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8"/>
          <p:cNvSpPr txBox="1"/>
          <p:nvPr>
            <p:ph idx="1" type="body"/>
          </p:nvPr>
        </p:nvSpPr>
        <p:spPr>
          <a:xfrm>
            <a:off x="838200" y="1825625"/>
            <a:ext cx="10515600" cy="3886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6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ISUAL - 01">
  <p:cSld name="1_VISUAL - 01">
    <p:bg>
      <p:bgPr>
        <a:solidFill>
          <a:schemeClr val="accent2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/>
          <p:nvPr>
            <p:ph idx="2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5722884" y="3042746"/>
            <a:ext cx="6096000" cy="3531476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2" name="Google Shape;3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38439" y="252250"/>
            <a:ext cx="2580445" cy="250671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6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6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6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6" name="Google Shape;156;p6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6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6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>
  <p:cSld name="Titre et texte vertical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65"/>
          <p:cNvSpPr/>
          <p:nvPr>
            <p:ph idx="2" type="pic"/>
          </p:nvPr>
        </p:nvSpPr>
        <p:spPr>
          <a:xfrm>
            <a:off x="838200" y="2000922"/>
            <a:ext cx="10517188" cy="386012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ISUAL - 02">
  <p:cSld name="1_VISUAL - 02">
    <p:bg>
      <p:bgPr>
        <a:solidFill>
          <a:schemeClr val="dk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/>
          <p:nvPr>
            <p:ph idx="2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38439" y="252250"/>
            <a:ext cx="2580445" cy="250671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5722884" y="3042746"/>
            <a:ext cx="6096000" cy="3531476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ISUAL - 03">
  <p:cSld name="1_VISUAL - 03">
    <p:bg>
      <p:bgPr>
        <a:solidFill>
          <a:schemeClr val="accent3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/>
          <p:nvPr>
            <p:ph idx="2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1" name="Google Shape;41;p17"/>
          <p:cNvSpPr txBox="1"/>
          <p:nvPr>
            <p:ph idx="1" type="body"/>
          </p:nvPr>
        </p:nvSpPr>
        <p:spPr>
          <a:xfrm>
            <a:off x="5722884" y="3042746"/>
            <a:ext cx="6096000" cy="3531476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2" name="Google Shape;4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38439" y="252250"/>
            <a:ext cx="2580445" cy="250671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UAL - 01">
  <p:cSld name="VISUAL - 01">
    <p:bg>
      <p:bgPr>
        <a:solidFill>
          <a:schemeClr val="accen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80425" y="622300"/>
            <a:ext cx="5778500" cy="56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UAL - 02">
  <p:cSld name="VISUAL - 02">
    <p:bg>
      <p:bgPr>
        <a:solidFill>
          <a:schemeClr val="dk2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6750" y="622300"/>
            <a:ext cx="5778500" cy="56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32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ahoma"/>
              <a:buNone/>
              <a:defRPr b="1" i="0" sz="2800" u="none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7" name="Google Shape;12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/>
          <p:nvPr/>
        </p:nvSpPr>
        <p:spPr>
          <a:xfrm>
            <a:off x="1564952" y="4035125"/>
            <a:ext cx="860844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Reshaping policy, unleashing talents, shifting minds for the Green Transition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STUDY VISITS PRESENTATION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8-9 November 2023 - Tourcoing (Lille Metropole) France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uilding with a scaffolding in the background&#10;&#10;Description automatically generated" id="173" name="Google Shape;173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5000" r="25000" t="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174" name="Google Shape;174;p2"/>
          <p:cNvSpPr txBox="1"/>
          <p:nvPr>
            <p:ph idx="1" type="body"/>
          </p:nvPr>
        </p:nvSpPr>
        <p:spPr>
          <a:xfrm>
            <a:off x="5722884" y="3042746"/>
            <a:ext cx="6096000" cy="3531476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107"/>
              <a:buNone/>
            </a:pPr>
            <a:r>
              <a:rPr b="1" lang="en-US" sz="2385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Witness the application of the circular economy at the Terrabundo and former industrial site AGFA GEVAERT</a:t>
            </a:r>
            <a:r>
              <a:rPr lang="en-US" sz="2385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Terrabundo is an office building, coworking space and events venue, part of the REV3 initiative and supported by ERDF funds. The building is C2C-accredited and highly energy-efficient. The nearby former industrial site AGFA GEVAERT was regenerated into a business district promoting food quality and circular economy projects. </a:t>
            </a:r>
            <a:endParaRPr sz="2385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107"/>
              <a:buFont typeface="Arial"/>
              <a:buNone/>
            </a:pPr>
            <a:r>
              <a:rPr lang="en-US" sz="2385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During the site visit, participants will learn more about the project as a regional development accelerator serving businesses. There will be particular emphasis on the eco-construction, the circular nature as well as the location’s’ hub function for the green transition.</a:t>
            </a:r>
            <a:r>
              <a:rPr lang="en-US" sz="1542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542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5714"/>
              <a:buNone/>
            </a:pPr>
            <a:r>
              <a:t/>
            </a:r>
            <a:endParaRPr sz="2100"/>
          </a:p>
        </p:txBody>
      </p:sp>
      <p:sp>
        <p:nvSpPr>
          <p:cNvPr id="175" name="Google Shape;175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/>
              <a:t>Terrabundo – REV 3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/>
          <p:nvPr>
            <p:ph type="title"/>
          </p:nvPr>
        </p:nvSpPr>
        <p:spPr>
          <a:xfrm>
            <a:off x="2159540" y="365125"/>
            <a:ext cx="91942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ahoma"/>
              <a:buNone/>
            </a:pPr>
            <a:r>
              <a:rPr lang="en-US"/>
              <a:t>Information </a:t>
            </a:r>
            <a:endParaRPr/>
          </a:p>
        </p:txBody>
      </p:sp>
      <p:sp>
        <p:nvSpPr>
          <p:cNvPr id="181" name="Google Shape;181;p3"/>
          <p:cNvSpPr txBox="1"/>
          <p:nvPr>
            <p:ph idx="1" type="body"/>
          </p:nvPr>
        </p:nvSpPr>
        <p:spPr>
          <a:xfrm>
            <a:off x="2159540" y="2012950"/>
            <a:ext cx="9194260" cy="4479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/>
              <a:t>Departure from venue: 14.15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/>
              <a:t>Duration: approx. 1,5 hours (excluding transfer time)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/>
              <a:t>Location: 1 rue Christian Maille, 59710 Ennevelin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/>
              <a:t>Departure from the La Chaufferie -Tourcoing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/>
              <a:t>Transportation mode: Bus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/>
              <a:t>End of visit: </a:t>
            </a:r>
            <a:r>
              <a:rPr lang="en-US"/>
              <a:t>18.00</a:t>
            </a:r>
            <a:r>
              <a:rPr lang="en-US"/>
              <a:t>, the bus will drop you off in the Centre of Lille; dinner will start at 19.30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"/>
          <p:cNvPicPr preferRelativeResize="0"/>
          <p:nvPr/>
        </p:nvPicPr>
        <p:blipFill rotWithShape="1">
          <a:blip r:embed="rId3">
            <a:alphaModFix/>
          </a:blip>
          <a:srcRect b="0" l="39382" r="0" t="0"/>
          <a:stretch/>
        </p:blipFill>
        <p:spPr>
          <a:xfrm>
            <a:off x="-1" y="0"/>
            <a:ext cx="6251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"/>
          <p:cNvSpPr txBox="1"/>
          <p:nvPr>
            <p:ph idx="1" type="body"/>
          </p:nvPr>
        </p:nvSpPr>
        <p:spPr>
          <a:xfrm>
            <a:off x="5722884" y="3042746"/>
            <a:ext cx="6096000" cy="3531476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>
                <a:solidFill>
                  <a:srgbClr val="0C114D"/>
                </a:solidFill>
              </a:rPr>
              <a:t>“Chaud Bouillon !”</a:t>
            </a:r>
            <a:r>
              <a:rPr b="1"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former plant turned in a place promoting social inclusion through food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complementary spaces: the foodcourt, the shared kitchen, the urban farm and the professional kitchen.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project part of a larger transformation : the creation of an eco-district associating 1000 housings, including social housings, public amenities (parc, swimming pool…), hotel and design schools, activities, shops and convenience stores.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8" name="Google Shape;188;p4"/>
          <p:cNvSpPr txBox="1"/>
          <p:nvPr>
            <p:ph type="title"/>
          </p:nvPr>
        </p:nvSpPr>
        <p:spPr>
          <a:xfrm>
            <a:off x="465084" y="3361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>
                <a:solidFill>
                  <a:schemeClr val="dk2"/>
                </a:solidFill>
                <a:highlight>
                  <a:srgbClr val="FF9900"/>
                </a:highlight>
              </a:rPr>
              <a:t>Fives – Chaud Bouillon</a:t>
            </a:r>
            <a:endParaRPr>
              <a:solidFill>
                <a:schemeClr val="dk2"/>
              </a:solidFill>
              <a:highlight>
                <a:srgbClr val="FF99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"/>
          <p:cNvSpPr txBox="1"/>
          <p:nvPr/>
        </p:nvSpPr>
        <p:spPr>
          <a:xfrm>
            <a:off x="2159540" y="365125"/>
            <a:ext cx="91942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ahoma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Information </a:t>
            </a:r>
            <a:endParaRPr b="1" i="0" sz="2800" u="none" cap="none" strike="noStrik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2159540" y="2012950"/>
            <a:ext cx="9194260" cy="4479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ahoma"/>
              <a:buChar char="•"/>
            </a:pPr>
            <a:r>
              <a:rPr lang="en-US" sz="2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Departure from venue: 14.15</a:t>
            </a:r>
            <a:endParaRPr sz="2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ahoma"/>
              <a:buChar char="•"/>
            </a:pPr>
            <a:r>
              <a:rPr lang="en-US" sz="2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Duration: approx. 1,5 hours (excluding transfer time)</a:t>
            </a:r>
            <a:endParaRPr sz="2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ahoma"/>
              <a:buChar char="•"/>
            </a:pPr>
            <a:r>
              <a:rPr lang="en-US" sz="2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Location: Chaud Bouillon, 70 Pass. de l'Internationale, Lille</a:t>
            </a:r>
            <a:endParaRPr sz="2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ahoma"/>
              <a:buChar char="•"/>
            </a:pPr>
            <a:r>
              <a:rPr lang="en-US" sz="2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Departure from the La Chaufferie -Tourcoing</a:t>
            </a:r>
            <a:endParaRPr sz="2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ahoma"/>
              <a:buChar char="•"/>
            </a:pPr>
            <a:r>
              <a:rPr lang="en-US" sz="2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Transportation mode: Bus</a:t>
            </a: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ahoma"/>
              <a:buChar char="•"/>
            </a:pPr>
            <a:r>
              <a:rPr lang="en-US" sz="2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End of visit: 17.30, the bus will drop you off in the Centre of Lille; dinner will start at 19.30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ountain with a city in the background&#10;&#10;Description automatically generated" id="199" name="Google Shape;199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380" r="20374" t="0"/>
          <a:stretch/>
        </p:blipFill>
        <p:spPr>
          <a:xfrm>
            <a:off x="0" y="0"/>
            <a:ext cx="6096000" cy="685799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00" name="Google Shape;200;p6"/>
          <p:cNvSpPr txBox="1"/>
          <p:nvPr>
            <p:ph idx="1" type="body"/>
          </p:nvPr>
        </p:nvSpPr>
        <p:spPr>
          <a:xfrm>
            <a:off x="5722884" y="3042746"/>
            <a:ext cx="6096000" cy="35316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Discover </a:t>
            </a:r>
            <a:r>
              <a:rPr b="1" lang="en-US"/>
              <a:t>a small town in the heart of the Nord-Pas de Calais mining basin</a:t>
            </a:r>
            <a:r>
              <a:rPr lang="en-US"/>
              <a:t>, which has become </a:t>
            </a:r>
            <a:r>
              <a:rPr b="1" lang="en-US"/>
              <a:t>a model of resilience</a:t>
            </a:r>
            <a:r>
              <a:rPr lang="en-US"/>
              <a:t>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A story of a territorial reconversion over a 30 year period. Including social, economic and environmental investment, with a special feature - citizen </a:t>
            </a:r>
            <a:r>
              <a:rPr lang="en-US"/>
              <a:t>participation</a:t>
            </a:r>
            <a:r>
              <a:rPr lang="en-US"/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The visit will explain the transition journey</a:t>
            </a: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 piloted by Loos en Gohelle through key visible achievements such as the solar church and fablab supporting pilot technologies in energy transition and sustainable buildings.</a:t>
            </a:r>
            <a:endParaRPr/>
          </a:p>
        </p:txBody>
      </p:sp>
      <p:sp>
        <p:nvSpPr>
          <p:cNvPr id="201" name="Google Shape;201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Tahoma"/>
              <a:buNone/>
            </a:pPr>
            <a:r>
              <a:rPr lang="en-US">
                <a:solidFill>
                  <a:schemeClr val="accent3"/>
                </a:solidFill>
              </a:rPr>
              <a:t>Loos en Gohelle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/>
        </p:nvSpPr>
        <p:spPr>
          <a:xfrm>
            <a:off x="866768" y="507015"/>
            <a:ext cx="91942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ahoma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Information </a:t>
            </a:r>
            <a:endParaRPr b="1" i="0" sz="2800" u="none" cap="none" strike="noStrik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740643" y="2378075"/>
            <a:ext cx="9194260" cy="4479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Departure from venue: 14.15</a:t>
            </a:r>
            <a:endParaRPr sz="2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Duration: approx. 2 hours (excluding transfer time)</a:t>
            </a:r>
            <a:endParaRPr sz="2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Location: Loos-en-Gohelle, France</a:t>
            </a:r>
            <a:endParaRPr sz="2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Departure from the La Chaufferie -Tourcoing</a:t>
            </a:r>
            <a:endParaRPr sz="2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Transportation mode: Bus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End of visit: 18.00, the bus will drop you off in the Centre of Lille; dinner will start at 19.30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UI CONTENT SLIDES">
  <a:themeElements>
    <a:clrScheme name="EUI - TEMPLATE">
      <a:dk1>
        <a:srgbClr val="000000"/>
      </a:dk1>
      <a:lt1>
        <a:srgbClr val="FFFFFF"/>
      </a:lt1>
      <a:dk2>
        <a:srgbClr val="0C114D"/>
      </a:dk2>
      <a:lt2>
        <a:srgbClr val="E1E0DA"/>
      </a:lt2>
      <a:accent1>
        <a:srgbClr val="0C114D"/>
      </a:accent1>
      <a:accent2>
        <a:srgbClr val="1CAF96"/>
      </a:accent2>
      <a:accent3>
        <a:srgbClr val="C61B38"/>
      </a:accent3>
      <a:accent4>
        <a:srgbClr val="F67428"/>
      </a:accent4>
      <a:accent5>
        <a:srgbClr val="E1E0DA"/>
      </a:accent5>
      <a:accent6>
        <a:srgbClr val="8B8783"/>
      </a:accent6>
      <a:hlink>
        <a:srgbClr val="1CAF96"/>
      </a:hlink>
      <a:folHlink>
        <a:srgbClr val="0C11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UI - TITLE SLIDES">
  <a:themeElements>
    <a:clrScheme name="EUI ">
      <a:dk1>
        <a:srgbClr val="000000"/>
      </a:dk1>
      <a:lt1>
        <a:srgbClr val="FFFFFF"/>
      </a:lt1>
      <a:dk2>
        <a:srgbClr val="0C114D"/>
      </a:dk2>
      <a:lt2>
        <a:srgbClr val="E1E0DA"/>
      </a:lt2>
      <a:accent1>
        <a:srgbClr val="0C114D"/>
      </a:accent1>
      <a:accent2>
        <a:srgbClr val="1CAF96"/>
      </a:accent2>
      <a:accent3>
        <a:srgbClr val="C61B38"/>
      </a:accent3>
      <a:accent4>
        <a:srgbClr val="F67428"/>
      </a:accent4>
      <a:accent5>
        <a:srgbClr val="E1E0DA"/>
      </a:accent5>
      <a:accent6>
        <a:srgbClr val="8B8783"/>
      </a:accent6>
      <a:hlink>
        <a:srgbClr val="1CAF96"/>
      </a:hlink>
      <a:folHlink>
        <a:srgbClr val="0C11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- LAYOUT">
  <a:themeElements>
    <a:clrScheme name="EUI - TEMPLATE">
      <a:dk1>
        <a:srgbClr val="000000"/>
      </a:dk1>
      <a:lt1>
        <a:srgbClr val="FFFFFF"/>
      </a:lt1>
      <a:dk2>
        <a:srgbClr val="0C114D"/>
      </a:dk2>
      <a:lt2>
        <a:srgbClr val="E1E0DA"/>
      </a:lt2>
      <a:accent1>
        <a:srgbClr val="0C114D"/>
      </a:accent1>
      <a:accent2>
        <a:srgbClr val="1CAF96"/>
      </a:accent2>
      <a:accent3>
        <a:srgbClr val="C61B38"/>
      </a:accent3>
      <a:accent4>
        <a:srgbClr val="F67428"/>
      </a:accent4>
      <a:accent5>
        <a:srgbClr val="E1E0DA"/>
      </a:accent5>
      <a:accent6>
        <a:srgbClr val="8B8783"/>
      </a:accent6>
      <a:hlink>
        <a:srgbClr val="1CAF96"/>
      </a:hlink>
      <a:folHlink>
        <a:srgbClr val="0C11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onception personnalisée">
  <a:themeElements>
    <a:clrScheme name="EUI ">
      <a:dk1>
        <a:srgbClr val="000000"/>
      </a:dk1>
      <a:lt1>
        <a:srgbClr val="FFFFFF"/>
      </a:lt1>
      <a:dk2>
        <a:srgbClr val="0C114D"/>
      </a:dk2>
      <a:lt2>
        <a:srgbClr val="E1E0DA"/>
      </a:lt2>
      <a:accent1>
        <a:srgbClr val="0C114D"/>
      </a:accent1>
      <a:accent2>
        <a:srgbClr val="1CAF96"/>
      </a:accent2>
      <a:accent3>
        <a:srgbClr val="C61B38"/>
      </a:accent3>
      <a:accent4>
        <a:srgbClr val="F67428"/>
      </a:accent4>
      <a:accent5>
        <a:srgbClr val="E1E0DA"/>
      </a:accent5>
      <a:accent6>
        <a:srgbClr val="8B8783"/>
      </a:accent6>
      <a:hlink>
        <a:srgbClr val="1CAF96"/>
      </a:hlink>
      <a:folHlink>
        <a:srgbClr val="0C11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2023-10-17T04:31:51Z</dcterms:created>
  <dc:creator>Sandra Rainero</dc:creator>
</cp:coreProperties>
</file>